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2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5.xml" ContentType="application/vnd.openxmlformats-officedocument.presentationml.tags+xml"/>
  <Override PartName="/ppt/notesSlides/notesSlide35.xml" ContentType="application/vnd.openxmlformats-officedocument.presentationml.notesSlide+xml"/>
  <Override PartName="/ppt/tags/tag26.xml" ContentType="application/vnd.openxmlformats-officedocument.presentationml.tags+xml"/>
  <Override PartName="/ppt/notesSlides/notesSlide36.xml" ContentType="application/vnd.openxmlformats-officedocument.presentationml.notesSlide+xml"/>
  <Override PartName="/ppt/tags/tag2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29.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30.xml" ContentType="application/vnd.openxmlformats-officedocument.presentationml.tags+xml"/>
  <Override PartName="/ppt/notesSlides/notesSlide50.xml" ContentType="application/vnd.openxmlformats-officedocument.presentationml.notesSlide+xml"/>
  <Override PartName="/ppt/tags/tag31.xml" ContentType="application/vnd.openxmlformats-officedocument.presentationml.tags+xml"/>
  <Override PartName="/ppt/notesSlides/notesSlide5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 id="2147483758" r:id="rId5"/>
    <p:sldMasterId id="2147483770" r:id="rId6"/>
    <p:sldMasterId id="2147483680" r:id="rId7"/>
    <p:sldMasterId id="2147483738" r:id="rId8"/>
  </p:sldMasterIdLst>
  <p:notesMasterIdLst>
    <p:notesMasterId r:id="rId64"/>
  </p:notesMasterIdLst>
  <p:handoutMasterIdLst>
    <p:handoutMasterId r:id="rId65"/>
  </p:handoutMasterIdLst>
  <p:sldIdLst>
    <p:sldId id="473" r:id="rId9"/>
    <p:sldId id="504" r:id="rId10"/>
    <p:sldId id="373" r:id="rId11"/>
    <p:sldId id="565" r:id="rId12"/>
    <p:sldId id="569" r:id="rId13"/>
    <p:sldId id="506" r:id="rId14"/>
    <p:sldId id="283" r:id="rId15"/>
    <p:sldId id="286" r:id="rId16"/>
    <p:sldId id="558" r:id="rId17"/>
    <p:sldId id="285" r:id="rId18"/>
    <p:sldId id="512" r:id="rId19"/>
    <p:sldId id="535" r:id="rId20"/>
    <p:sldId id="287" r:id="rId21"/>
    <p:sldId id="544" r:id="rId22"/>
    <p:sldId id="564" r:id="rId23"/>
    <p:sldId id="515" r:id="rId24"/>
    <p:sldId id="557" r:id="rId25"/>
    <p:sldId id="322" r:id="rId26"/>
    <p:sldId id="492" r:id="rId27"/>
    <p:sldId id="293" r:id="rId28"/>
    <p:sldId id="431" r:id="rId29"/>
    <p:sldId id="559" r:id="rId30"/>
    <p:sldId id="560" r:id="rId31"/>
    <p:sldId id="561" r:id="rId32"/>
    <p:sldId id="566" r:id="rId33"/>
    <p:sldId id="567" r:id="rId34"/>
    <p:sldId id="540" r:id="rId35"/>
    <p:sldId id="545" r:id="rId36"/>
    <p:sldId id="546" r:id="rId37"/>
    <p:sldId id="495" r:id="rId38"/>
    <p:sldId id="513" r:id="rId39"/>
    <p:sldId id="487" r:id="rId40"/>
    <p:sldId id="577" r:id="rId41"/>
    <p:sldId id="570" r:id="rId42"/>
    <p:sldId id="573" r:id="rId43"/>
    <p:sldId id="575" r:id="rId44"/>
    <p:sldId id="571" r:id="rId45"/>
    <p:sldId id="446" r:id="rId46"/>
    <p:sldId id="448" r:id="rId47"/>
    <p:sldId id="574" r:id="rId48"/>
    <p:sldId id="453" r:id="rId49"/>
    <p:sldId id="454" r:id="rId50"/>
    <p:sldId id="521" r:id="rId51"/>
    <p:sldId id="522" r:id="rId52"/>
    <p:sldId id="523" r:id="rId53"/>
    <p:sldId id="576" r:id="rId54"/>
    <p:sldId id="549" r:id="rId55"/>
    <p:sldId id="550" r:id="rId56"/>
    <p:sldId id="551" r:id="rId57"/>
    <p:sldId id="572" r:id="rId58"/>
    <p:sldId id="568" r:id="rId59"/>
    <p:sldId id="552" r:id="rId60"/>
    <p:sldId id="434" r:id="rId61"/>
    <p:sldId id="548" r:id="rId62"/>
    <p:sldId id="514"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guide id="3" orient="horz" pos="3024">
          <p15:clr>
            <a:srgbClr val="A4A3A4"/>
          </p15:clr>
        </p15:guide>
        <p15:guide id="4" pos="2304">
          <p15:clr>
            <a:srgbClr val="A4A3A4"/>
          </p15:clr>
        </p15:guide>
        <p15:guide id="5" orient="horz" pos="2835">
          <p15:clr>
            <a:srgbClr val="A4A3A4"/>
          </p15:clr>
        </p15:guide>
        <p15:guide id="6"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hiddenSlides="1" scaleToFitPaper="1"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a:srgbClr val="D14F4F"/>
    <a:srgbClr val="B2E7EE"/>
    <a:srgbClr val="000000"/>
    <a:srgbClr val="1D377F"/>
    <a:srgbClr val="0E2286"/>
    <a:srgbClr val="0F2286"/>
    <a:srgbClr val="112286"/>
    <a:srgbClr val="132286"/>
    <a:srgbClr val="1522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34" autoAdjust="0"/>
    <p:restoredTop sz="59409" autoAdjust="0"/>
  </p:normalViewPr>
  <p:slideViewPr>
    <p:cSldViewPr>
      <p:cViewPr>
        <p:scale>
          <a:sx n="72" d="100"/>
          <a:sy n="72" d="100"/>
        </p:scale>
        <p:origin x="-2742" y="90"/>
      </p:cViewPr>
      <p:guideLst>
        <p:guide orient="horz" pos="2160"/>
        <p:guide pos="2880"/>
      </p:guideLst>
    </p:cSldViewPr>
  </p:slideViewPr>
  <p:outlineViewPr>
    <p:cViewPr>
      <p:scale>
        <a:sx n="50" d="100"/>
        <a:sy n="50" d="100"/>
      </p:scale>
      <p:origin x="196" y="3816"/>
    </p:cViewPr>
  </p:outlineViewPr>
  <p:notesTextViewPr>
    <p:cViewPr>
      <p:scale>
        <a:sx n="125" d="100"/>
        <a:sy n="125" d="100"/>
      </p:scale>
      <p:origin x="0" y="0"/>
    </p:cViewPr>
  </p:notesTextViewPr>
  <p:sorterViewPr>
    <p:cViewPr>
      <p:scale>
        <a:sx n="66" d="100"/>
        <a:sy n="66" d="100"/>
      </p:scale>
      <p:origin x="0" y="372"/>
    </p:cViewPr>
  </p:sorterViewPr>
  <p:notesViewPr>
    <p:cSldViewPr>
      <p:cViewPr>
        <p:scale>
          <a:sx n="92" d="100"/>
          <a:sy n="92" d="100"/>
        </p:scale>
        <p:origin x="-3690" y="-54"/>
      </p:cViewPr>
      <p:guideLst>
        <p:guide orient="horz" pos="2928"/>
        <p:guide orient="horz" pos="3024"/>
        <p:guide orient="horz" pos="2835"/>
        <p:guide pos="2208"/>
        <p:guide pos="2304"/>
        <p:guide pos="21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c0000\Desktop\Baylor%20Scout%20Study%20of%20eag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bc0000\Desktop\Baylor%20Scout%20Study%20of%20eag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37436346097764"/>
          <c:y val="6.6952863768741239E-2"/>
          <c:w val="0.75654205083338943"/>
          <c:h val="0.5708116708014237"/>
        </c:manualLayout>
      </c:layout>
      <c:lineChart>
        <c:grouping val="standard"/>
        <c:varyColors val="0"/>
        <c:ser>
          <c:idx val="0"/>
          <c:order val="0"/>
          <c:tx>
            <c:strRef>
              <c:f>Sheet1!$C$77</c:f>
              <c:strCache>
                <c:ptCount val="1"/>
                <c:pt idx="0">
                  <c:v>Eagles vs non-Scouts</c:v>
                </c:pt>
              </c:strCache>
            </c:strRef>
          </c:tx>
          <c:spPr>
            <a:ln w="50800">
              <a:solidFill>
                <a:schemeClr val="tx1"/>
              </a:solidFill>
            </a:ln>
          </c:spPr>
          <c:marker>
            <c:symbol val="circle"/>
            <c:size val="10"/>
            <c:spPr>
              <a:solidFill>
                <a:srgbClr val="FF0000"/>
              </a:solidFill>
            </c:spPr>
          </c:marker>
          <c:dLbls>
            <c:dLbl>
              <c:idx val="0"/>
              <c:delete val="1"/>
              <c:extLst>
                <c:ext xmlns:c15="http://schemas.microsoft.com/office/drawing/2012/chart" uri="{CE6537A1-D6FC-4f65-9D91-7224C49458BB}"/>
              </c:extLst>
            </c:dLbl>
            <c:dLbl>
              <c:idx val="1"/>
              <c:layout>
                <c:manualLayout>
                  <c:x val="-3.8461538461538464E-2"/>
                  <c:y val="-4.7945385251501098E-2"/>
                </c:manualLayout>
              </c:layout>
              <c:tx>
                <c:rich>
                  <a:bodyPr/>
                  <a:lstStyle/>
                  <a:p>
                    <a:r>
                      <a:rPr lang="en-US" sz="2400" dirty="0"/>
                      <a:t>76%</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3.8461650627004955E-2"/>
                  <c:y val="-5.2511595297163198E-2"/>
                </c:manualLayout>
              </c:layout>
              <c:tx>
                <c:rich>
                  <a:bodyPr/>
                  <a:lstStyle/>
                  <a:p>
                    <a:r>
                      <a:rPr lang="en-US" sz="2400" dirty="0"/>
                      <a:t>80%</a:t>
                    </a: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3.846153846153836E-2"/>
                  <c:y val="-5.0228310502283102E-2"/>
                </c:manualLayout>
              </c:layout>
              <c:tx>
                <c:rich>
                  <a:bodyPr/>
                  <a:lstStyle/>
                  <a:p>
                    <a:r>
                      <a:rPr lang="en-US" sz="2400" dirty="0"/>
                      <a:t>90%</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Sheet1!$B$78:$B$81</c:f>
              <c:strCache>
                <c:ptCount val="4"/>
                <c:pt idx="0">
                  <c:v>Spiritual goal made and achieved in the past year</c:v>
                </c:pt>
                <c:pt idx="1">
                  <c:v>Has held leadership positions in local community</c:v>
                </c:pt>
                <c:pt idx="2">
                  <c:v>Has taken a course or class of interest to them in the past year</c:v>
                </c:pt>
                <c:pt idx="3">
                  <c:v>Has current certfication in CPR</c:v>
                </c:pt>
              </c:strCache>
            </c:strRef>
          </c:cat>
          <c:val>
            <c:numRef>
              <c:f>Sheet1!$C$78:$C$81</c:f>
              <c:numCache>
                <c:formatCode>0%</c:formatCode>
                <c:ptCount val="4"/>
                <c:pt idx="0">
                  <c:v>0.81</c:v>
                </c:pt>
                <c:pt idx="1">
                  <c:v>0.76</c:v>
                </c:pt>
                <c:pt idx="2">
                  <c:v>0.8</c:v>
                </c:pt>
                <c:pt idx="3">
                  <c:v>0.9</c:v>
                </c:pt>
              </c:numCache>
            </c:numRef>
          </c:val>
          <c:smooth val="0"/>
        </c:ser>
        <c:dLbls>
          <c:showLegendKey val="0"/>
          <c:showVal val="0"/>
          <c:showCatName val="0"/>
          <c:showSerName val="0"/>
          <c:showPercent val="0"/>
          <c:showBubbleSize val="0"/>
        </c:dLbls>
        <c:marker val="1"/>
        <c:smooth val="0"/>
        <c:axId val="71658880"/>
        <c:axId val="74278016"/>
      </c:lineChart>
      <c:catAx>
        <c:axId val="71658880"/>
        <c:scaling>
          <c:orientation val="minMax"/>
        </c:scaling>
        <c:delete val="0"/>
        <c:axPos val="b"/>
        <c:numFmt formatCode="General" sourceLinked="0"/>
        <c:majorTickMark val="out"/>
        <c:minorTickMark val="none"/>
        <c:tickLblPos val="nextTo"/>
        <c:txPr>
          <a:bodyPr/>
          <a:lstStyle/>
          <a:p>
            <a:pPr>
              <a:defRPr sz="2200"/>
            </a:pPr>
            <a:endParaRPr lang="en-US"/>
          </a:p>
        </c:txPr>
        <c:crossAx val="74278016"/>
        <c:crosses val="autoZero"/>
        <c:auto val="1"/>
        <c:lblAlgn val="ctr"/>
        <c:lblOffset val="100"/>
        <c:noMultiLvlLbl val="0"/>
      </c:catAx>
      <c:valAx>
        <c:axId val="74278016"/>
        <c:scaling>
          <c:orientation val="minMax"/>
          <c:min val="0"/>
        </c:scaling>
        <c:delete val="0"/>
        <c:axPos val="l"/>
        <c:majorGridlines>
          <c:spPr>
            <a:ln>
              <a:solidFill>
                <a:schemeClr val="accent1"/>
              </a:solidFill>
            </a:ln>
          </c:spPr>
        </c:majorGridlines>
        <c:numFmt formatCode="0%" sourceLinked="1"/>
        <c:majorTickMark val="out"/>
        <c:minorTickMark val="none"/>
        <c:tickLblPos val="nextTo"/>
        <c:txPr>
          <a:bodyPr/>
          <a:lstStyle/>
          <a:p>
            <a:pPr>
              <a:defRPr sz="2000"/>
            </a:pPr>
            <a:endParaRPr lang="en-US"/>
          </a:p>
        </c:txPr>
        <c:crossAx val="71658880"/>
        <c:crosses val="autoZero"/>
        <c:crossBetween val="between"/>
        <c:majorUnit val="0.25"/>
      </c:valAx>
    </c:plotArea>
    <c:legend>
      <c:legendPos val="r"/>
      <c:layout>
        <c:manualLayout>
          <c:xMode val="edge"/>
          <c:yMode val="edge"/>
          <c:x val="0.82895562734145412"/>
          <c:y val="5.5670729514975009E-2"/>
          <c:w val="0.17104437265854588"/>
          <c:h val="0.32813864020422101"/>
        </c:manualLayout>
      </c:layout>
      <c:overlay val="0"/>
      <c:txPr>
        <a:bodyPr/>
        <a:lstStyle/>
        <a:p>
          <a:pPr>
            <a:defRPr sz="2800">
              <a:solidFill>
                <a:srgbClr val="FFFF00"/>
              </a:solidFill>
            </a:defRPr>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37436346097764"/>
          <c:y val="6.6952863768741239E-2"/>
          <c:w val="0.75654205083338943"/>
          <c:h val="0.5708116708014237"/>
        </c:manualLayout>
      </c:layout>
      <c:lineChart>
        <c:grouping val="standard"/>
        <c:varyColors val="0"/>
        <c:ser>
          <c:idx val="0"/>
          <c:order val="0"/>
          <c:tx>
            <c:strRef>
              <c:f>Sheet1!$C$77</c:f>
              <c:strCache>
                <c:ptCount val="1"/>
                <c:pt idx="0">
                  <c:v>Eagles vs non-Scouts</c:v>
                </c:pt>
              </c:strCache>
            </c:strRef>
          </c:tx>
          <c:spPr>
            <a:ln w="50800">
              <a:solidFill>
                <a:schemeClr val="tx1"/>
              </a:solidFill>
            </a:ln>
          </c:spPr>
          <c:marker>
            <c:symbol val="circle"/>
            <c:size val="10"/>
            <c:spPr>
              <a:solidFill>
                <a:srgbClr val="FF0000"/>
              </a:solidFill>
            </c:spPr>
          </c:marker>
          <c:dLbls>
            <c:dLbl>
              <c:idx val="0"/>
              <c:delete val="1"/>
              <c:extLst>
                <c:ext xmlns:c15="http://schemas.microsoft.com/office/drawing/2012/chart" uri="{CE6537A1-D6FC-4f65-9D91-7224C49458BB}"/>
              </c:extLst>
            </c:dLbl>
            <c:dLbl>
              <c:idx val="1"/>
              <c:layout>
                <c:manualLayout>
                  <c:x val="-3.8461538461538464E-2"/>
                  <c:y val="-4.7945385251501098E-2"/>
                </c:manualLayout>
              </c:layout>
              <c:tx>
                <c:rich>
                  <a:bodyPr/>
                  <a:lstStyle/>
                  <a:p>
                    <a:r>
                      <a:rPr lang="en-US" sz="2400" dirty="0"/>
                      <a:t>76%</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3.8461650627004955E-2"/>
                  <c:y val="-5.2511595297163198E-2"/>
                </c:manualLayout>
              </c:layout>
              <c:tx>
                <c:rich>
                  <a:bodyPr/>
                  <a:lstStyle/>
                  <a:p>
                    <a:r>
                      <a:rPr lang="en-US" sz="2400" dirty="0"/>
                      <a:t>80%</a:t>
                    </a: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3.846153846153836E-2"/>
                  <c:y val="-5.0228310502283102E-2"/>
                </c:manualLayout>
              </c:layout>
              <c:tx>
                <c:rich>
                  <a:bodyPr/>
                  <a:lstStyle/>
                  <a:p>
                    <a:r>
                      <a:rPr lang="en-US" sz="2400" dirty="0"/>
                      <a:t>90%</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Sheet1!$B$78:$B$81</c:f>
              <c:strCache>
                <c:ptCount val="4"/>
                <c:pt idx="0">
                  <c:v>Spiritual goal made and achieved in the past year</c:v>
                </c:pt>
                <c:pt idx="1">
                  <c:v>Has held leadership positions in local community</c:v>
                </c:pt>
                <c:pt idx="2">
                  <c:v>Has taken a course or class of interest to them in the past year</c:v>
                </c:pt>
                <c:pt idx="3">
                  <c:v>Has current certfication in CPR</c:v>
                </c:pt>
              </c:strCache>
            </c:strRef>
          </c:cat>
          <c:val>
            <c:numRef>
              <c:f>Sheet1!$C$78:$C$81</c:f>
              <c:numCache>
                <c:formatCode>0%</c:formatCode>
                <c:ptCount val="4"/>
                <c:pt idx="0">
                  <c:v>0.81</c:v>
                </c:pt>
                <c:pt idx="1">
                  <c:v>0.76</c:v>
                </c:pt>
                <c:pt idx="2">
                  <c:v>0.8</c:v>
                </c:pt>
                <c:pt idx="3">
                  <c:v>0.9</c:v>
                </c:pt>
              </c:numCache>
            </c:numRef>
          </c:val>
          <c:smooth val="0"/>
        </c:ser>
        <c:dLbls>
          <c:showLegendKey val="0"/>
          <c:showVal val="0"/>
          <c:showCatName val="0"/>
          <c:showSerName val="0"/>
          <c:showPercent val="0"/>
          <c:showBubbleSize val="0"/>
        </c:dLbls>
        <c:marker val="1"/>
        <c:smooth val="0"/>
        <c:axId val="73238016"/>
        <c:axId val="73239552"/>
      </c:lineChart>
      <c:catAx>
        <c:axId val="73238016"/>
        <c:scaling>
          <c:orientation val="minMax"/>
        </c:scaling>
        <c:delete val="0"/>
        <c:axPos val="b"/>
        <c:numFmt formatCode="General" sourceLinked="0"/>
        <c:majorTickMark val="out"/>
        <c:minorTickMark val="none"/>
        <c:tickLblPos val="nextTo"/>
        <c:txPr>
          <a:bodyPr/>
          <a:lstStyle/>
          <a:p>
            <a:pPr>
              <a:defRPr sz="2200"/>
            </a:pPr>
            <a:endParaRPr lang="en-US"/>
          </a:p>
        </c:txPr>
        <c:crossAx val="73239552"/>
        <c:crosses val="autoZero"/>
        <c:auto val="1"/>
        <c:lblAlgn val="ctr"/>
        <c:lblOffset val="100"/>
        <c:noMultiLvlLbl val="0"/>
      </c:catAx>
      <c:valAx>
        <c:axId val="73239552"/>
        <c:scaling>
          <c:orientation val="minMax"/>
          <c:min val="0"/>
        </c:scaling>
        <c:delete val="0"/>
        <c:axPos val="l"/>
        <c:majorGridlines>
          <c:spPr>
            <a:ln>
              <a:solidFill>
                <a:schemeClr val="accent1"/>
              </a:solidFill>
            </a:ln>
          </c:spPr>
        </c:majorGridlines>
        <c:numFmt formatCode="0%" sourceLinked="1"/>
        <c:majorTickMark val="out"/>
        <c:minorTickMark val="none"/>
        <c:tickLblPos val="nextTo"/>
        <c:txPr>
          <a:bodyPr/>
          <a:lstStyle/>
          <a:p>
            <a:pPr>
              <a:defRPr sz="2000"/>
            </a:pPr>
            <a:endParaRPr lang="en-US"/>
          </a:p>
        </c:txPr>
        <c:crossAx val="73238016"/>
        <c:crosses val="autoZero"/>
        <c:crossBetween val="between"/>
        <c:majorUnit val="0.25"/>
      </c:valAx>
    </c:plotArea>
    <c:legend>
      <c:legendPos val="r"/>
      <c:layout>
        <c:manualLayout>
          <c:xMode val="edge"/>
          <c:yMode val="edge"/>
          <c:x val="0.82895562734145412"/>
          <c:y val="5.5670729514975009E-2"/>
          <c:w val="0.17104437265854588"/>
          <c:h val="0.32813864020422101"/>
        </c:manualLayout>
      </c:layout>
      <c:overlay val="0"/>
      <c:txPr>
        <a:bodyPr/>
        <a:lstStyle/>
        <a:p>
          <a:pPr>
            <a:defRPr sz="2800">
              <a:solidFill>
                <a:srgbClr val="FFFF00"/>
              </a:solidFill>
            </a:defRPr>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0.22222</cdr:x>
      <cdr:y>0.08219</cdr:y>
    </cdr:from>
    <cdr:to>
      <cdr:x>0.28363</cdr:x>
      <cdr:y>0.12329</cdr:y>
    </cdr:to>
    <cdr:sp macro="" textlink="">
      <cdr:nvSpPr>
        <cdr:cNvPr id="3" name="TextBox 2"/>
        <cdr:cNvSpPr txBox="1"/>
      </cdr:nvSpPr>
      <cdr:spPr>
        <a:xfrm xmlns:a="http://schemas.openxmlformats.org/drawingml/2006/main">
          <a:off x="1981200" y="457200"/>
          <a:ext cx="547495" cy="2286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dirty="0" smtClean="0">
              <a:solidFill>
                <a:srgbClr val="FFFF00"/>
              </a:solidFill>
            </a:rPr>
            <a:t>***</a:t>
          </a:r>
          <a:endParaRPr lang="en-US" sz="1800" dirty="0">
            <a:solidFill>
              <a:srgbClr val="FFFF00"/>
            </a:solidFill>
          </a:endParaRPr>
        </a:p>
      </cdr:txBody>
    </cdr:sp>
  </cdr:relSizeAnchor>
  <cdr:relSizeAnchor xmlns:cdr="http://schemas.openxmlformats.org/drawingml/2006/chartDrawing">
    <cdr:from>
      <cdr:x>0.4188</cdr:x>
      <cdr:y>0.10959</cdr:y>
    </cdr:from>
    <cdr:to>
      <cdr:x>0.46266</cdr:x>
      <cdr:y>0.15069</cdr:y>
    </cdr:to>
    <cdr:sp macro="" textlink="">
      <cdr:nvSpPr>
        <cdr:cNvPr id="4" name="TextBox 3"/>
        <cdr:cNvSpPr txBox="1"/>
      </cdr:nvSpPr>
      <cdr:spPr>
        <a:xfrm xmlns:a="http://schemas.openxmlformats.org/drawingml/2006/main">
          <a:off x="3733800" y="609600"/>
          <a:ext cx="391030" cy="2286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800" dirty="0" smtClean="0">
              <a:solidFill>
                <a:schemeClr val="tx1"/>
              </a:solidFill>
            </a:rPr>
            <a:t>***</a:t>
          </a:r>
          <a:endParaRPr lang="en-US" sz="1800" dirty="0">
            <a:solidFill>
              <a:schemeClr val="tx1"/>
            </a:solidFill>
          </a:endParaRPr>
        </a:p>
      </cdr:txBody>
    </cdr:sp>
  </cdr:relSizeAnchor>
  <cdr:relSizeAnchor xmlns:cdr="http://schemas.openxmlformats.org/drawingml/2006/chartDrawing">
    <cdr:from>
      <cdr:x>0.60684</cdr:x>
      <cdr:y>0.08219</cdr:y>
    </cdr:from>
    <cdr:to>
      <cdr:x>0.6507</cdr:x>
      <cdr:y>0.12329</cdr:y>
    </cdr:to>
    <cdr:sp macro="" textlink="">
      <cdr:nvSpPr>
        <cdr:cNvPr id="5" name="TextBox 4"/>
        <cdr:cNvSpPr txBox="1"/>
      </cdr:nvSpPr>
      <cdr:spPr>
        <a:xfrm xmlns:a="http://schemas.openxmlformats.org/drawingml/2006/main">
          <a:off x="5410200" y="457200"/>
          <a:ext cx="391029" cy="2286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800" dirty="0" smtClean="0">
              <a:solidFill>
                <a:schemeClr val="tx1"/>
              </a:solidFill>
            </a:rPr>
            <a:t>***</a:t>
          </a:r>
          <a:endParaRPr lang="en-US" sz="1800" dirty="0">
            <a:solidFill>
              <a:schemeClr val="tx1"/>
            </a:solidFill>
          </a:endParaRPr>
        </a:p>
      </cdr:txBody>
    </cdr:sp>
  </cdr:relSizeAnchor>
  <cdr:relSizeAnchor xmlns:cdr="http://schemas.openxmlformats.org/drawingml/2006/chartDrawing">
    <cdr:from>
      <cdr:x>0.80342</cdr:x>
      <cdr:y>0.0274</cdr:y>
    </cdr:from>
    <cdr:to>
      <cdr:x>0.84728</cdr:x>
      <cdr:y>0.06849</cdr:y>
    </cdr:to>
    <cdr:sp macro="" textlink="">
      <cdr:nvSpPr>
        <cdr:cNvPr id="6" name="TextBox 5"/>
        <cdr:cNvSpPr txBox="1"/>
      </cdr:nvSpPr>
      <cdr:spPr>
        <a:xfrm xmlns:a="http://schemas.openxmlformats.org/drawingml/2006/main">
          <a:off x="7162800" y="152400"/>
          <a:ext cx="391030" cy="2285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dirty="0" smtClean="0">
              <a:solidFill>
                <a:schemeClr val="tx1"/>
              </a:solidFill>
            </a:rPr>
            <a:t>***</a:t>
          </a:r>
          <a:endParaRPr lang="en-US" sz="1800" dirty="0">
            <a:solidFill>
              <a:schemeClr val="tx1"/>
            </a:solidFill>
          </a:endParaRPr>
        </a:p>
      </cdr:txBody>
    </cdr:sp>
  </cdr:relSizeAnchor>
  <cdr:relSizeAnchor xmlns:cdr="http://schemas.openxmlformats.org/drawingml/2006/chartDrawing">
    <cdr:from>
      <cdr:x>0.80342</cdr:x>
      <cdr:y>0.89041</cdr:y>
    </cdr:from>
    <cdr:to>
      <cdr:x>1</cdr:x>
      <cdr:y>1</cdr:y>
    </cdr:to>
    <cdr:grpSp>
      <cdr:nvGrpSpPr>
        <cdr:cNvPr id="11" name="Group 10"/>
        <cdr:cNvGrpSpPr/>
      </cdr:nvGrpSpPr>
      <cdr:grpSpPr>
        <a:xfrm xmlns:a="http://schemas.openxmlformats.org/drawingml/2006/main">
          <a:off x="7162811" y="4952995"/>
          <a:ext cx="1752589" cy="609605"/>
          <a:chOff x="7162768" y="4800603"/>
          <a:chExt cx="1752632" cy="609597"/>
        </a:xfrm>
      </cdr:grpSpPr>
      <cdr:sp macro="" textlink="">
        <cdr:nvSpPr>
          <cdr:cNvPr id="7" name="TextBox 6"/>
          <cdr:cNvSpPr txBox="1"/>
        </cdr:nvSpPr>
        <cdr:spPr>
          <a:xfrm xmlns:a="http://schemas.openxmlformats.org/drawingml/2006/main">
            <a:off x="7162768" y="4800603"/>
            <a:ext cx="1549257"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800" dirty="0" smtClean="0">
                <a:solidFill>
                  <a:srgbClr val="FFFF00"/>
                </a:solidFill>
              </a:rPr>
              <a:t>*** p &lt; .001</a:t>
            </a:r>
            <a:endParaRPr lang="en-US" sz="2800" dirty="0">
              <a:solidFill>
                <a:srgbClr val="FFFF00"/>
              </a:solidFill>
            </a:endParaRPr>
          </a:p>
        </cdr:txBody>
      </cdr:sp>
      <cdr:sp macro="" textlink="">
        <cdr:nvSpPr>
          <cdr:cNvPr id="8" name="TextBox 7"/>
          <cdr:cNvSpPr txBox="1"/>
        </cdr:nvSpPr>
        <cdr:spPr>
          <a:xfrm xmlns:a="http://schemas.openxmlformats.org/drawingml/2006/main">
            <a:off x="7543800" y="5105400"/>
            <a:ext cx="13716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800" dirty="0">
              <a:solidFill>
                <a:srgbClr val="FFFF00"/>
              </a:solidFill>
            </a:endParaRPr>
          </a:p>
        </cdr:txBody>
      </cdr:sp>
    </cdr:grpSp>
  </cdr:relSizeAnchor>
  <cdr:relSizeAnchor xmlns:cdr="http://schemas.openxmlformats.org/drawingml/2006/chartDrawing">
    <cdr:from>
      <cdr:x>0.16239</cdr:x>
      <cdr:y>0.08219</cdr:y>
    </cdr:from>
    <cdr:to>
      <cdr:x>0.23932</cdr:x>
      <cdr:y>0.16438</cdr:y>
    </cdr:to>
    <cdr:sp macro="" textlink="">
      <cdr:nvSpPr>
        <cdr:cNvPr id="2" name="TextBox 1"/>
        <cdr:cNvSpPr txBox="1"/>
      </cdr:nvSpPr>
      <cdr:spPr>
        <a:xfrm xmlns:a="http://schemas.openxmlformats.org/drawingml/2006/main">
          <a:off x="1447800" y="457200"/>
          <a:ext cx="6858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solidFill>
                <a:srgbClr val="FFFF00"/>
              </a:solidFill>
            </a:rPr>
            <a:t>81%</a:t>
          </a:r>
          <a:endParaRPr lang="en-US" sz="2400"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0.22222</cdr:x>
      <cdr:y>0.08219</cdr:y>
    </cdr:from>
    <cdr:to>
      <cdr:x>0.28363</cdr:x>
      <cdr:y>0.12329</cdr:y>
    </cdr:to>
    <cdr:sp macro="" textlink="">
      <cdr:nvSpPr>
        <cdr:cNvPr id="3" name="TextBox 2"/>
        <cdr:cNvSpPr txBox="1"/>
      </cdr:nvSpPr>
      <cdr:spPr>
        <a:xfrm xmlns:a="http://schemas.openxmlformats.org/drawingml/2006/main">
          <a:off x="1981200" y="457200"/>
          <a:ext cx="547495" cy="2286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dirty="0" smtClean="0">
              <a:solidFill>
                <a:schemeClr val="tx1"/>
              </a:solidFill>
            </a:rPr>
            <a:t>***</a:t>
          </a:r>
          <a:endParaRPr lang="en-US" sz="1800" dirty="0">
            <a:solidFill>
              <a:schemeClr val="tx1"/>
            </a:solidFill>
          </a:endParaRPr>
        </a:p>
      </cdr:txBody>
    </cdr:sp>
  </cdr:relSizeAnchor>
  <cdr:relSizeAnchor xmlns:cdr="http://schemas.openxmlformats.org/drawingml/2006/chartDrawing">
    <cdr:from>
      <cdr:x>0.4188</cdr:x>
      <cdr:y>0.10959</cdr:y>
    </cdr:from>
    <cdr:to>
      <cdr:x>0.46266</cdr:x>
      <cdr:y>0.15069</cdr:y>
    </cdr:to>
    <cdr:sp macro="" textlink="">
      <cdr:nvSpPr>
        <cdr:cNvPr id="4" name="TextBox 3"/>
        <cdr:cNvSpPr txBox="1"/>
      </cdr:nvSpPr>
      <cdr:spPr>
        <a:xfrm xmlns:a="http://schemas.openxmlformats.org/drawingml/2006/main">
          <a:off x="3733800" y="609600"/>
          <a:ext cx="391030" cy="2286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800" dirty="0" smtClean="0">
              <a:solidFill>
                <a:schemeClr val="tx1"/>
              </a:solidFill>
            </a:rPr>
            <a:t>***</a:t>
          </a:r>
          <a:endParaRPr lang="en-US" sz="1800" dirty="0">
            <a:solidFill>
              <a:schemeClr val="tx1"/>
            </a:solidFill>
          </a:endParaRPr>
        </a:p>
      </cdr:txBody>
    </cdr:sp>
  </cdr:relSizeAnchor>
  <cdr:relSizeAnchor xmlns:cdr="http://schemas.openxmlformats.org/drawingml/2006/chartDrawing">
    <cdr:from>
      <cdr:x>0.60684</cdr:x>
      <cdr:y>0.08219</cdr:y>
    </cdr:from>
    <cdr:to>
      <cdr:x>0.6507</cdr:x>
      <cdr:y>0.12329</cdr:y>
    </cdr:to>
    <cdr:sp macro="" textlink="">
      <cdr:nvSpPr>
        <cdr:cNvPr id="5" name="TextBox 4"/>
        <cdr:cNvSpPr txBox="1"/>
      </cdr:nvSpPr>
      <cdr:spPr>
        <a:xfrm xmlns:a="http://schemas.openxmlformats.org/drawingml/2006/main">
          <a:off x="5410200" y="457200"/>
          <a:ext cx="391029" cy="2286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800" dirty="0" smtClean="0">
              <a:solidFill>
                <a:schemeClr val="tx1"/>
              </a:solidFill>
            </a:rPr>
            <a:t>***</a:t>
          </a:r>
          <a:endParaRPr lang="en-US" sz="1800" dirty="0">
            <a:solidFill>
              <a:schemeClr val="tx1"/>
            </a:solidFill>
          </a:endParaRPr>
        </a:p>
      </cdr:txBody>
    </cdr:sp>
  </cdr:relSizeAnchor>
  <cdr:relSizeAnchor xmlns:cdr="http://schemas.openxmlformats.org/drawingml/2006/chartDrawing">
    <cdr:from>
      <cdr:x>0.80342</cdr:x>
      <cdr:y>0.0274</cdr:y>
    </cdr:from>
    <cdr:to>
      <cdr:x>0.84728</cdr:x>
      <cdr:y>0.06849</cdr:y>
    </cdr:to>
    <cdr:sp macro="" textlink="">
      <cdr:nvSpPr>
        <cdr:cNvPr id="6" name="TextBox 5"/>
        <cdr:cNvSpPr txBox="1"/>
      </cdr:nvSpPr>
      <cdr:spPr>
        <a:xfrm xmlns:a="http://schemas.openxmlformats.org/drawingml/2006/main">
          <a:off x="7162800" y="152400"/>
          <a:ext cx="391030" cy="2285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dirty="0" smtClean="0">
              <a:solidFill>
                <a:schemeClr val="tx1"/>
              </a:solidFill>
            </a:rPr>
            <a:t>***</a:t>
          </a:r>
          <a:endParaRPr lang="en-US" sz="1800" dirty="0">
            <a:solidFill>
              <a:schemeClr val="tx1"/>
            </a:solidFill>
          </a:endParaRPr>
        </a:p>
      </cdr:txBody>
    </cdr:sp>
  </cdr:relSizeAnchor>
  <cdr:relSizeAnchor xmlns:cdr="http://schemas.openxmlformats.org/drawingml/2006/chartDrawing">
    <cdr:from>
      <cdr:x>0.80342</cdr:x>
      <cdr:y>0.89041</cdr:y>
    </cdr:from>
    <cdr:to>
      <cdr:x>1</cdr:x>
      <cdr:y>1</cdr:y>
    </cdr:to>
    <cdr:grpSp>
      <cdr:nvGrpSpPr>
        <cdr:cNvPr id="11" name="Group 10"/>
        <cdr:cNvGrpSpPr/>
      </cdr:nvGrpSpPr>
      <cdr:grpSpPr>
        <a:xfrm xmlns:a="http://schemas.openxmlformats.org/drawingml/2006/main">
          <a:off x="7162811" y="4952995"/>
          <a:ext cx="1752589" cy="609605"/>
          <a:chOff x="7162768" y="4800603"/>
          <a:chExt cx="1752632" cy="609597"/>
        </a:xfrm>
      </cdr:grpSpPr>
      <cdr:sp macro="" textlink="">
        <cdr:nvSpPr>
          <cdr:cNvPr id="7" name="TextBox 6"/>
          <cdr:cNvSpPr txBox="1"/>
        </cdr:nvSpPr>
        <cdr:spPr>
          <a:xfrm xmlns:a="http://schemas.openxmlformats.org/drawingml/2006/main">
            <a:off x="7162768" y="4800603"/>
            <a:ext cx="1549257"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800" dirty="0" smtClean="0">
                <a:solidFill>
                  <a:srgbClr val="FFFF00"/>
                </a:solidFill>
              </a:rPr>
              <a:t>*** p &lt; .001</a:t>
            </a:r>
            <a:endParaRPr lang="en-US" sz="2800" dirty="0">
              <a:solidFill>
                <a:srgbClr val="FFFF00"/>
              </a:solidFill>
            </a:endParaRPr>
          </a:p>
        </cdr:txBody>
      </cdr:sp>
      <cdr:sp macro="" textlink="">
        <cdr:nvSpPr>
          <cdr:cNvPr id="8" name="TextBox 7"/>
          <cdr:cNvSpPr txBox="1"/>
        </cdr:nvSpPr>
        <cdr:spPr>
          <a:xfrm xmlns:a="http://schemas.openxmlformats.org/drawingml/2006/main">
            <a:off x="7543800" y="5105400"/>
            <a:ext cx="13716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800" dirty="0">
              <a:solidFill>
                <a:srgbClr val="FFFF00"/>
              </a:solidFill>
            </a:endParaRPr>
          </a:p>
        </cdr:txBody>
      </cdr:sp>
    </cdr:grpSp>
  </cdr:relSizeAnchor>
  <cdr:relSizeAnchor xmlns:cdr="http://schemas.openxmlformats.org/drawingml/2006/chartDrawing">
    <cdr:from>
      <cdr:x>0.16239</cdr:x>
      <cdr:y>0.08219</cdr:y>
    </cdr:from>
    <cdr:to>
      <cdr:x>0.23932</cdr:x>
      <cdr:y>0.16438</cdr:y>
    </cdr:to>
    <cdr:sp macro="" textlink="">
      <cdr:nvSpPr>
        <cdr:cNvPr id="2" name="TextBox 1"/>
        <cdr:cNvSpPr txBox="1"/>
      </cdr:nvSpPr>
      <cdr:spPr>
        <a:xfrm xmlns:a="http://schemas.openxmlformats.org/drawingml/2006/main">
          <a:off x="1447800" y="457200"/>
          <a:ext cx="6858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solidFill>
                <a:schemeClr val="tx1"/>
              </a:solidFill>
            </a:rPr>
            <a:t>81%</a:t>
          </a:r>
          <a:endParaRPr lang="en-US" sz="24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70"/>
            <a:ext cx="3037840" cy="464820"/>
          </a:xfrm>
          <a:prstGeom prst="rect">
            <a:avLst/>
          </a:prstGeom>
        </p:spPr>
        <p:txBody>
          <a:bodyPr vert="horz" lIns="93078" tIns="46539" rIns="93078" bIns="46539" rtlCol="0" anchor="b"/>
          <a:lstStyle>
            <a:lvl1pPr algn="r">
              <a:defRPr sz="1200"/>
            </a:lvl1pPr>
          </a:lstStyle>
          <a:p>
            <a:r>
              <a:rPr lang="en-US" dirty="0" smtClean="0"/>
              <a:t>;’</a:t>
            </a:r>
          </a:p>
          <a:p>
            <a:fld id="{CBF112F9-8A94-44EA-891A-C3BAB274907D}" type="slidenum">
              <a:rPr lang="en-US" smtClean="0"/>
              <a:t>‹#›</a:t>
            </a:fld>
            <a:endParaRPr lang="en-US" dirty="0"/>
          </a:p>
        </p:txBody>
      </p:sp>
      <p:sp>
        <p:nvSpPr>
          <p:cNvPr id="3" name="Footer Placeholder 2"/>
          <p:cNvSpPr>
            <a:spLocks noGrp="1"/>
          </p:cNvSpPr>
          <p:nvPr>
            <p:ph type="ftr" sz="quarter" idx="2"/>
          </p:nvPr>
        </p:nvSpPr>
        <p:spPr>
          <a:xfrm>
            <a:off x="5" y="8830664"/>
            <a:ext cx="3038145" cy="464205"/>
          </a:xfrm>
          <a:prstGeom prst="rect">
            <a:avLst/>
          </a:prstGeom>
        </p:spPr>
        <p:txBody>
          <a:bodyPr vert="horz" lIns="88074" tIns="44038" rIns="88074" bIns="44038" rtlCol="0" anchor="b"/>
          <a:lstStyle>
            <a:lvl1pPr algn="l">
              <a:defRPr sz="1200"/>
            </a:lvl1pPr>
          </a:lstStyle>
          <a:p>
            <a:r>
              <a:rPr lang="en-US" smtClean="0"/>
              <a:t>Scouting--A Powerful Tool, A Presentation for Leaders</a:t>
            </a:r>
            <a:endParaRPr lang="en-US" dirty="0"/>
          </a:p>
        </p:txBody>
      </p:sp>
      <p:sp>
        <p:nvSpPr>
          <p:cNvPr id="4" name="Header Placeholder 3"/>
          <p:cNvSpPr>
            <a:spLocks noGrp="1"/>
          </p:cNvSpPr>
          <p:nvPr>
            <p:ph type="hdr" sz="quarter"/>
          </p:nvPr>
        </p:nvSpPr>
        <p:spPr>
          <a:xfrm>
            <a:off x="0" y="152400"/>
            <a:ext cx="7010400" cy="609600"/>
          </a:xfrm>
          <a:prstGeom prst="rect">
            <a:avLst/>
          </a:prstGeom>
        </p:spPr>
        <p:txBody>
          <a:bodyPr vert="horz" lIns="88126" tIns="44064" rIns="88126" bIns="44064" rtlCol="0"/>
          <a:lstStyle>
            <a:lvl1pPr algn="l">
              <a:defRPr sz="1200"/>
            </a:lvl1pPr>
          </a:lstStyle>
          <a:p>
            <a:pPr algn="ctr"/>
            <a:r>
              <a:rPr lang="en-US" sz="1800" dirty="0"/>
              <a:t>Scouting—A Powerful </a:t>
            </a:r>
            <a:r>
              <a:rPr lang="en-US" sz="1800" dirty="0" smtClean="0"/>
              <a:t>Tool</a:t>
            </a:r>
          </a:p>
          <a:p>
            <a:pPr algn="ctr"/>
            <a:r>
              <a:rPr lang="en-US" sz="1800" dirty="0" smtClean="0"/>
              <a:t>A Presentation for Leaders of Scouting</a:t>
            </a:r>
            <a:endParaRPr lang="en-US" sz="1800" dirty="0"/>
          </a:p>
        </p:txBody>
      </p:sp>
    </p:spTree>
    <p:extLst>
      <p:ext uri="{BB962C8B-B14F-4D97-AF65-F5344CB8AC3E}">
        <p14:creationId xmlns:p14="http://schemas.microsoft.com/office/powerpoint/2010/main" val="292667026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03400" y="533400"/>
            <a:ext cx="3452813" cy="2590800"/>
          </a:xfrm>
          <a:prstGeom prst="rect">
            <a:avLst/>
          </a:prstGeom>
          <a:noFill/>
          <a:ln w="12700">
            <a:solidFill>
              <a:prstClr val="black"/>
            </a:solidFill>
          </a:ln>
        </p:spPr>
        <p:txBody>
          <a:bodyPr vert="horz" lIns="93078" tIns="46539" rIns="93078" bIns="46539" rtlCol="0" anchor="ctr"/>
          <a:lstStyle/>
          <a:p>
            <a:endParaRPr lang="en-US"/>
          </a:p>
        </p:txBody>
      </p:sp>
      <p:sp>
        <p:nvSpPr>
          <p:cNvPr id="5" name="Notes Placeholder 4"/>
          <p:cNvSpPr>
            <a:spLocks noGrp="1"/>
          </p:cNvSpPr>
          <p:nvPr>
            <p:ph type="body" sz="quarter" idx="3"/>
          </p:nvPr>
        </p:nvSpPr>
        <p:spPr>
          <a:xfrm>
            <a:off x="701040" y="3124207"/>
            <a:ext cx="5608320" cy="5638800"/>
          </a:xfrm>
          <a:prstGeom prst="rect">
            <a:avLst/>
          </a:prstGeom>
        </p:spPr>
        <p:txBody>
          <a:bodyPr vert="horz" lIns="93078" tIns="46539" rIns="93078" bIns="4653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0938" y="8829970"/>
            <a:ext cx="3037840" cy="464820"/>
          </a:xfrm>
          <a:prstGeom prst="rect">
            <a:avLst/>
          </a:prstGeom>
        </p:spPr>
        <p:txBody>
          <a:bodyPr vert="horz" lIns="93078" tIns="46539" rIns="93078" bIns="46539" rtlCol="0" anchor="b"/>
          <a:lstStyle>
            <a:lvl1pPr algn="r">
              <a:defRPr sz="1200"/>
            </a:lvl1pPr>
          </a:lstStyle>
          <a:p>
            <a:fld id="{7625A38E-332D-4F66-9359-7B88E7A99CE7}" type="slidenum">
              <a:rPr lang="en-US" smtClean="0"/>
              <a:t>‹#›</a:t>
            </a:fld>
            <a:endParaRPr lang="en-US"/>
          </a:p>
        </p:txBody>
      </p:sp>
      <p:sp>
        <p:nvSpPr>
          <p:cNvPr id="2" name="Footer Placeholder 1"/>
          <p:cNvSpPr>
            <a:spLocks noGrp="1"/>
          </p:cNvSpPr>
          <p:nvPr>
            <p:ph type="ftr" sz="quarter" idx="4"/>
          </p:nvPr>
        </p:nvSpPr>
        <p:spPr>
          <a:xfrm>
            <a:off x="2" y="8832197"/>
            <a:ext cx="3038145" cy="464205"/>
          </a:xfrm>
          <a:prstGeom prst="rect">
            <a:avLst/>
          </a:prstGeom>
        </p:spPr>
        <p:txBody>
          <a:bodyPr vert="horz" lIns="88113" tIns="44058" rIns="88113" bIns="44058" rtlCol="0" anchor="b"/>
          <a:lstStyle>
            <a:lvl1pPr algn="l">
              <a:defRPr sz="1200"/>
            </a:lvl1p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23665857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533400"/>
            <a:ext cx="6665912" cy="5000625"/>
          </a:xfrm>
        </p:spPr>
      </p:sp>
      <p:sp>
        <p:nvSpPr>
          <p:cNvPr id="4" name="Slide Number Placeholder 3"/>
          <p:cNvSpPr>
            <a:spLocks noGrp="1"/>
          </p:cNvSpPr>
          <p:nvPr>
            <p:ph type="sldNum" sz="quarter" idx="10"/>
          </p:nvPr>
        </p:nvSpPr>
        <p:spPr/>
        <p:txBody>
          <a:bodyPr/>
          <a:lstStyle/>
          <a:p>
            <a:fld id="{A5DF1FA3-8BE5-44B5-A65F-4A4B49773DE4}" type="slidenum">
              <a:rPr lang="en-US" smtClean="0"/>
              <a:t>1</a:t>
            </a:fld>
            <a:endParaRPr lang="en-US"/>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250323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r>
              <a:rPr lang="en-US" sz="1400" dirty="0"/>
              <a:t>It also helps boys grow in social values like being sensitive to other’s needs.  </a:t>
            </a:r>
          </a:p>
          <a:p>
            <a:pPr defTabSz="898137">
              <a:defRPr/>
            </a:pPr>
            <a:r>
              <a:rPr lang="en-US" sz="1500" dirty="0"/>
              <a:t>	&lt;CLICK&gt;</a:t>
            </a:r>
          </a:p>
          <a:p>
            <a:r>
              <a:rPr lang="en-US" sz="1400" dirty="0"/>
              <a:t>When asked to prioritize goals in their life, Scouts were more likely than non-Scouts to embrace Prosocial Values. </a:t>
            </a:r>
          </a:p>
          <a:p>
            <a:pPr marL="0" lvl="1" defTabSz="880846">
              <a:defRPr/>
            </a:pPr>
            <a:r>
              <a:rPr lang="en-US" sz="1400" dirty="0"/>
              <a:t>	&lt;CLICK&gt;</a:t>
            </a:r>
          </a:p>
          <a:p>
            <a:r>
              <a:rPr lang="en-US" sz="1400" dirty="0"/>
              <a:t>For example Scouts placed higher value on Doing the Right Thing and Helping Others, while</a:t>
            </a:r>
          </a:p>
          <a:p>
            <a:pPr marL="0" lvl="1" defTabSz="880864">
              <a:defRPr/>
            </a:pPr>
            <a:r>
              <a:rPr lang="en-US" sz="1400" dirty="0"/>
              <a:t>	&lt;CLICK&gt;</a:t>
            </a:r>
          </a:p>
          <a:p>
            <a:r>
              <a:rPr lang="en-US" sz="1400" dirty="0"/>
              <a:t>non-Scouts placed more value on </a:t>
            </a:r>
          </a:p>
          <a:p>
            <a:r>
              <a:rPr lang="en-US" sz="1400" dirty="0"/>
              <a:t>Being Smart, Being the Best and Playing Sports  </a:t>
            </a:r>
          </a:p>
          <a:p>
            <a:pPr marL="0" lvl="1" defTabSz="880846">
              <a:defRPr/>
            </a:pPr>
            <a:r>
              <a:rPr lang="en-US" sz="1400" dirty="0"/>
              <a:t>	&lt;CLICK&gt;</a:t>
            </a:r>
          </a:p>
          <a:p>
            <a:endParaRPr lang="en-US" dirty="0"/>
          </a:p>
        </p:txBody>
      </p:sp>
      <p:sp>
        <p:nvSpPr>
          <p:cNvPr id="4" name="Slide Number Placeholder 3"/>
          <p:cNvSpPr>
            <a:spLocks noGrp="1"/>
          </p:cNvSpPr>
          <p:nvPr>
            <p:ph type="sldNum" sz="quarter" idx="10"/>
          </p:nvPr>
        </p:nvSpPr>
        <p:spPr/>
        <p:txBody>
          <a:bodyPr/>
          <a:lstStyle/>
          <a:p>
            <a:fld id="{996EBE7E-95C7-4BE1-B6C7-7E5C69FC0769}" type="slidenum">
              <a:rPr lang="en-US" altLang="en-US" smtClean="0">
                <a:solidFill>
                  <a:prstClr val="black"/>
                </a:solidFill>
              </a:rPr>
              <a:pPr/>
              <a:t>10</a:t>
            </a:fld>
            <a:endParaRPr lang="en-US" alt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246425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r>
              <a:rPr lang="en-US" sz="1400" dirty="0" smtClean="0"/>
              <a:t>The </a:t>
            </a:r>
            <a:r>
              <a:rPr lang="en-US" sz="1400" dirty="0"/>
              <a:t>Study </a:t>
            </a:r>
            <a:r>
              <a:rPr lang="en-US" sz="1400" dirty="0" smtClean="0"/>
              <a:t>also examined </a:t>
            </a:r>
            <a:r>
              <a:rPr lang="en-US" sz="1400" dirty="0"/>
              <a:t>the effect of Scouting on Religious Reverence.   </a:t>
            </a:r>
          </a:p>
          <a:p>
            <a:pPr marL="16737"/>
            <a:r>
              <a:rPr lang="en-US" sz="1400" dirty="0"/>
              <a:t>Religious Reverence is the name given to expressions </a:t>
            </a:r>
          </a:p>
          <a:p>
            <a:pPr marL="16737"/>
            <a:r>
              <a:rPr lang="en-US" sz="1400" dirty="0"/>
              <a:t>	&lt;CLICK&gt;</a:t>
            </a:r>
          </a:p>
          <a:p>
            <a:pPr marL="16737" defTabSz="849525">
              <a:defRPr/>
            </a:pPr>
            <a:r>
              <a:rPr lang="en-US" sz="1400" dirty="0"/>
              <a:t>such as “I pray”, and</a:t>
            </a:r>
          </a:p>
          <a:p>
            <a:pPr marL="16737"/>
            <a:r>
              <a:rPr lang="en-US" sz="1400" dirty="0"/>
              <a:t>“I like to read stories from my religion”. </a:t>
            </a:r>
          </a:p>
          <a:p>
            <a:pPr marL="0" lvl="1" defTabSz="880795">
              <a:defRPr/>
            </a:pPr>
            <a:r>
              <a:rPr lang="en-US" sz="1400" dirty="0"/>
              <a:t>	&lt;CLICK&gt;</a:t>
            </a:r>
          </a:p>
          <a:p>
            <a:pPr marL="0" lvl="1" defTabSz="880795">
              <a:defRPr/>
            </a:pPr>
            <a:r>
              <a:rPr lang="en-US" sz="1400" dirty="0"/>
              <a:t>	</a:t>
            </a:r>
          </a:p>
          <a:p>
            <a:pPr marL="0" lvl="1" defTabSz="913380">
              <a:defRPr/>
            </a:pPr>
            <a:r>
              <a:rPr lang="en-US" sz="1400" dirty="0"/>
              <a:t>	</a:t>
            </a:r>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11</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463109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a:xfrm>
            <a:off x="457205" y="3200400"/>
            <a:ext cx="6096000" cy="4183380"/>
          </a:xfrm>
        </p:spPr>
        <p:txBody>
          <a:bodyPr/>
          <a:lstStyle/>
          <a:p>
            <a:pPr marL="0" lvl="1" defTabSz="913783">
              <a:defRPr/>
            </a:pPr>
            <a:r>
              <a:rPr lang="en-US" sz="1500" dirty="0" smtClean="0">
                <a:solidFill>
                  <a:prstClr val="black"/>
                </a:solidFill>
              </a:rPr>
              <a:t>The study looked at the change over 2 ½</a:t>
            </a:r>
            <a:r>
              <a:rPr lang="en-US" sz="1500" baseline="0" dirty="0" smtClean="0">
                <a:solidFill>
                  <a:prstClr val="black"/>
                </a:solidFill>
              </a:rPr>
              <a:t> years</a:t>
            </a:r>
            <a:r>
              <a:rPr lang="en-US" sz="1500" dirty="0" smtClean="0">
                <a:solidFill>
                  <a:prstClr val="black"/>
                </a:solidFill>
              </a:rPr>
              <a:t> in Religious Reverence among groups of Scouts and non-Scouts who were affiliated</a:t>
            </a:r>
            <a:r>
              <a:rPr lang="en-US" sz="1500" baseline="0" dirty="0" smtClean="0">
                <a:solidFill>
                  <a:prstClr val="black"/>
                </a:solidFill>
              </a:rPr>
              <a:t> with either religious or non-religious institutions.  </a:t>
            </a:r>
            <a:endParaRPr lang="en-US" sz="1500" dirty="0" smtClean="0">
              <a:solidFill>
                <a:prstClr val="black"/>
              </a:solidFill>
            </a:endParaRPr>
          </a:p>
          <a:p>
            <a:pPr marL="0" lvl="1" defTabSz="913783">
              <a:defRPr/>
            </a:pPr>
            <a:r>
              <a:rPr lang="en-US" sz="1500" dirty="0" smtClean="0">
                <a:solidFill>
                  <a:prstClr val="black"/>
                </a:solidFill>
              </a:rPr>
              <a:t>These included Scouts from church sponsored units, Scouts from community</a:t>
            </a:r>
            <a:r>
              <a:rPr lang="en-US" sz="1500" baseline="0" dirty="0" smtClean="0">
                <a:solidFill>
                  <a:prstClr val="black"/>
                </a:solidFill>
              </a:rPr>
              <a:t> sponsored units, non-Scouts attending secular schools, and non-Scouts attending church schools.  </a:t>
            </a:r>
            <a:endParaRPr lang="en-US" sz="1500" dirty="0" smtClean="0">
              <a:solidFill>
                <a:prstClr val="black"/>
              </a:solidFill>
            </a:endParaRPr>
          </a:p>
          <a:p>
            <a:pPr marL="0" marR="0" lvl="1" indent="0" algn="l" defTabSz="913783" rtl="0" eaLnBrk="1" fontAlgn="auto" latinLnBrk="0" hangingPunct="1">
              <a:lnSpc>
                <a:spcPct val="100000"/>
              </a:lnSpc>
              <a:spcBef>
                <a:spcPts val="0"/>
              </a:spcBef>
              <a:spcAft>
                <a:spcPts val="0"/>
              </a:spcAft>
              <a:buClrTx/>
              <a:buSzTx/>
              <a:buFontTx/>
              <a:buNone/>
              <a:tabLst/>
              <a:defRPr/>
            </a:pPr>
            <a:r>
              <a:rPr lang="en-US" sz="1500" dirty="0" smtClean="0">
                <a:solidFill>
                  <a:prstClr val="black"/>
                </a:solidFill>
              </a:rPr>
              <a:t>In three of the groups, the boys</a:t>
            </a:r>
            <a:r>
              <a:rPr lang="en-US" sz="1500" baseline="0" dirty="0" smtClean="0">
                <a:solidFill>
                  <a:prstClr val="black"/>
                </a:solidFill>
              </a:rPr>
              <a:t> </a:t>
            </a:r>
            <a:r>
              <a:rPr lang="en-US" sz="1500" dirty="0" smtClean="0">
                <a:solidFill>
                  <a:prstClr val="black"/>
                </a:solidFill>
              </a:rPr>
              <a:t>showed only minimal change in their</a:t>
            </a:r>
            <a:r>
              <a:rPr lang="en-US" sz="1500" baseline="0" dirty="0" smtClean="0">
                <a:solidFill>
                  <a:prstClr val="black"/>
                </a:solidFill>
              </a:rPr>
              <a:t> </a:t>
            </a:r>
            <a:r>
              <a:rPr lang="en-US" sz="1500" dirty="0" smtClean="0">
                <a:solidFill>
                  <a:prstClr val="black"/>
                </a:solidFill>
              </a:rPr>
              <a:t>Religious Reverence</a:t>
            </a:r>
            <a:r>
              <a:rPr lang="en-US" sz="1500" baseline="0" dirty="0" smtClean="0">
                <a:solidFill>
                  <a:prstClr val="black"/>
                </a:solidFill>
              </a:rPr>
              <a:t>.  </a:t>
            </a:r>
          </a:p>
          <a:p>
            <a:pPr marL="0" marR="0" lvl="1" indent="0" algn="l" defTabSz="913783" rtl="0" eaLnBrk="1" fontAlgn="auto" latinLnBrk="0" hangingPunct="1">
              <a:lnSpc>
                <a:spcPct val="100000"/>
              </a:lnSpc>
              <a:spcBef>
                <a:spcPts val="0"/>
              </a:spcBef>
              <a:spcAft>
                <a:spcPts val="0"/>
              </a:spcAft>
              <a:buClrTx/>
              <a:buSzTx/>
              <a:buFontTx/>
              <a:buNone/>
              <a:tabLst/>
              <a:defRPr/>
            </a:pPr>
            <a:endParaRPr lang="en-US" sz="1500" baseline="0" dirty="0" smtClean="0">
              <a:solidFill>
                <a:prstClr val="black"/>
              </a:solidFill>
            </a:endParaRPr>
          </a:p>
          <a:p>
            <a:pPr marL="0" marR="0" lvl="1" indent="0" algn="l" defTabSz="913783" rtl="0" eaLnBrk="1" fontAlgn="auto" latinLnBrk="0" hangingPunct="1">
              <a:lnSpc>
                <a:spcPct val="100000"/>
              </a:lnSpc>
              <a:spcBef>
                <a:spcPts val="0"/>
              </a:spcBef>
              <a:spcAft>
                <a:spcPts val="0"/>
              </a:spcAft>
              <a:buClrTx/>
              <a:buSzTx/>
              <a:buFontTx/>
              <a:buNone/>
              <a:tabLst/>
              <a:defRPr/>
            </a:pPr>
            <a:r>
              <a:rPr lang="en-US" sz="1500" baseline="0" dirty="0" smtClean="0">
                <a:solidFill>
                  <a:prstClr val="black"/>
                </a:solidFill>
              </a:rPr>
              <a:t>		&lt;&lt;PAUSE&gt;&gt;</a:t>
            </a:r>
          </a:p>
          <a:p>
            <a:pPr marL="0" marR="0" lvl="1" indent="0" algn="l" defTabSz="913783" rtl="0" eaLnBrk="1" fontAlgn="auto" latinLnBrk="0" hangingPunct="1">
              <a:lnSpc>
                <a:spcPct val="100000"/>
              </a:lnSpc>
              <a:spcBef>
                <a:spcPts val="0"/>
              </a:spcBef>
              <a:spcAft>
                <a:spcPts val="0"/>
              </a:spcAft>
              <a:buClrTx/>
              <a:buSzTx/>
              <a:buFontTx/>
              <a:buNone/>
              <a:tabLst/>
              <a:defRPr/>
            </a:pPr>
            <a:endParaRPr lang="en-US" sz="1500" dirty="0" smtClean="0">
              <a:solidFill>
                <a:prstClr val="black"/>
              </a:solidFill>
            </a:endParaRPr>
          </a:p>
          <a:p>
            <a:pPr marL="0" lvl="1" defTabSz="913783">
              <a:defRPr/>
            </a:pPr>
            <a:r>
              <a:rPr lang="en-US" sz="1500" dirty="0" smtClean="0">
                <a:solidFill>
                  <a:prstClr val="black"/>
                </a:solidFill>
              </a:rPr>
              <a:t>However,</a:t>
            </a:r>
            <a:r>
              <a:rPr lang="en-US" sz="1500" baseline="0" dirty="0" smtClean="0">
                <a:solidFill>
                  <a:prstClr val="black"/>
                </a:solidFill>
              </a:rPr>
              <a:t> in the group of</a:t>
            </a:r>
            <a:r>
              <a:rPr lang="en-US" sz="1500" dirty="0" smtClean="0">
                <a:solidFill>
                  <a:prstClr val="black"/>
                </a:solidFill>
              </a:rPr>
              <a:t> </a:t>
            </a:r>
            <a:r>
              <a:rPr lang="en-US" sz="1500" dirty="0" smtClean="0"/>
              <a:t>non-Scouts affiliated with</a:t>
            </a:r>
            <a:r>
              <a:rPr lang="en-US" sz="1500" baseline="0" dirty="0" smtClean="0"/>
              <a:t> </a:t>
            </a:r>
            <a:r>
              <a:rPr lang="en-US" sz="1500" dirty="0" smtClean="0"/>
              <a:t>religious institutions, the boys showed a</a:t>
            </a:r>
          </a:p>
          <a:p>
            <a:pPr marL="0" lvl="1" defTabSz="913783">
              <a:defRPr/>
            </a:pPr>
            <a:r>
              <a:rPr lang="en-US" sz="1500" dirty="0" smtClean="0"/>
              <a:t>	&lt;CLICK&gt;  	</a:t>
            </a:r>
          </a:p>
          <a:p>
            <a:pPr marL="0" lvl="1" defTabSz="913783">
              <a:defRPr/>
            </a:pPr>
            <a:r>
              <a:rPr lang="en-US" sz="1500" dirty="0" smtClean="0"/>
              <a:t>major decline in their desire to pray and to read stories from their religion.  </a:t>
            </a:r>
          </a:p>
          <a:p>
            <a:pPr defTabSz="913854">
              <a:defRPr/>
            </a:pPr>
            <a:r>
              <a:rPr lang="en-US" sz="1500" dirty="0" smtClean="0"/>
              <a:t>This was a big deal.   </a:t>
            </a:r>
          </a:p>
          <a:p>
            <a:pPr defTabSz="913854">
              <a:defRPr/>
            </a:pPr>
            <a:r>
              <a:rPr lang="en-US" sz="1500" dirty="0" smtClean="0"/>
              <a:t>The conclusion: </a:t>
            </a:r>
          </a:p>
          <a:p>
            <a:pPr defTabSz="913854">
              <a:defRPr/>
            </a:pPr>
            <a:r>
              <a:rPr lang="en-US" sz="1500" baseline="0" dirty="0" smtClean="0"/>
              <a:t>Scouting has a powerful effect in supporting the desire to pray and read religious stories in</a:t>
            </a:r>
            <a:r>
              <a:rPr lang="en-US" sz="1500" dirty="0" smtClean="0"/>
              <a:t> boys who are associated with religious institutions.</a:t>
            </a:r>
          </a:p>
          <a:p>
            <a:pPr defTabSz="913854">
              <a:defRPr/>
            </a:pPr>
            <a:r>
              <a:rPr lang="en-US" sz="1400" dirty="0" smtClean="0"/>
              <a:t>	&lt;CLICK&gt;  	</a:t>
            </a:r>
          </a:p>
          <a:p>
            <a:endParaRPr lang="en-US" dirty="0" smtClean="0"/>
          </a:p>
          <a:p>
            <a:endParaRPr lang="en-US" dirty="0" smtClean="0"/>
          </a:p>
          <a:p>
            <a:endParaRPr lang="en-US" dirty="0" smtClean="0"/>
          </a:p>
          <a:p>
            <a:endParaRPr lang="en-US" dirty="0" smtClean="0"/>
          </a:p>
          <a:p>
            <a:endParaRPr lang="en-US" dirty="0" smtClean="0"/>
          </a:p>
          <a:p>
            <a:pPr defTabSz="880864">
              <a:defRPr/>
            </a:pPr>
            <a:r>
              <a:rPr lang="en-US" sz="1100" i="1" dirty="0"/>
              <a:t>***If questions arise, the four groups are</a:t>
            </a:r>
          </a:p>
          <a:p>
            <a:pPr marL="432833" lvl="1" defTabSz="849478"/>
            <a:r>
              <a:rPr lang="en-US" sz="1100" i="1" dirty="0">
                <a:solidFill>
                  <a:prstClr val="black"/>
                </a:solidFill>
              </a:rPr>
              <a:t>1. Scouts from religious institutions (i.e. packs sponsored by churches)</a:t>
            </a:r>
          </a:p>
          <a:p>
            <a:pPr marL="432833" lvl="1" defTabSz="849478"/>
            <a:r>
              <a:rPr lang="en-US" sz="1100" i="1" dirty="0">
                <a:solidFill>
                  <a:prstClr val="black"/>
                </a:solidFill>
              </a:rPr>
              <a:t>2. Scouts from non-religious institutions (i.e. packs sponsored by community units such as the Rotary Club or the Elks Lodge)  </a:t>
            </a:r>
          </a:p>
          <a:p>
            <a:pPr marL="432833" lvl="1" defTabSz="849478">
              <a:defRPr/>
            </a:pPr>
            <a:r>
              <a:rPr lang="en-US" sz="1100" i="1" dirty="0">
                <a:solidFill>
                  <a:prstClr val="black"/>
                </a:solidFill>
              </a:rPr>
              <a:t>3. Non-scouts from non-religious institutions (i.e. secular schools)</a:t>
            </a:r>
          </a:p>
          <a:p>
            <a:pPr marL="432833" lvl="1" defTabSz="849478"/>
            <a:r>
              <a:rPr lang="en-US" sz="1100" i="1" dirty="0">
                <a:solidFill>
                  <a:prstClr val="black"/>
                </a:solidFill>
              </a:rPr>
              <a:t>4. Non-scouts from religious institutions (i.e. Catholic and other church schools)</a:t>
            </a:r>
          </a:p>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12</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13078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r>
              <a:rPr lang="en-US" sz="1400" dirty="0"/>
              <a:t>A second common myth was also addressed by the Tufts study.  </a:t>
            </a:r>
          </a:p>
          <a:p>
            <a:r>
              <a:rPr lang="en-US" sz="1400" dirty="0"/>
              <a:t>This is the myth that </a:t>
            </a:r>
          </a:p>
          <a:p>
            <a:pPr marL="0" lvl="1" defTabSz="913431">
              <a:defRPr/>
            </a:pPr>
            <a:r>
              <a:rPr lang="en-US" sz="1400" dirty="0"/>
              <a:t>	&lt;CLICK&gt;</a:t>
            </a:r>
          </a:p>
          <a:p>
            <a:r>
              <a:rPr lang="en-US" sz="1400" dirty="0"/>
              <a:t>“Scouting doesn’t work”, </a:t>
            </a:r>
          </a:p>
          <a:p>
            <a:r>
              <a:rPr lang="en-US" sz="1400" dirty="0"/>
              <a:t>so “I’ll just do it my own way.”  </a:t>
            </a:r>
          </a:p>
          <a:p>
            <a:pPr marL="0" lvl="1" defTabSz="913431">
              <a:defRPr/>
            </a:pPr>
            <a:r>
              <a:rPr lang="en-US" sz="1400" dirty="0"/>
              <a:t>	</a:t>
            </a:r>
          </a:p>
          <a:p>
            <a:pPr marL="0" lvl="1" defTabSz="913431">
              <a:defRPr/>
            </a:pPr>
            <a:r>
              <a:rPr lang="en-US" sz="1400" dirty="0"/>
              <a:t>What about those Scouting leaders who feel the Scouting program doesn’t work for them, and who run a modified program? </a:t>
            </a:r>
          </a:p>
          <a:p>
            <a:pPr marL="0" lvl="1" defTabSz="913431">
              <a:defRPr/>
            </a:pPr>
            <a:endParaRPr lang="en-US" sz="1400" dirty="0"/>
          </a:p>
          <a:p>
            <a:pPr defTabSz="913451">
              <a:defRPr/>
            </a:pPr>
            <a:r>
              <a:rPr lang="en-US" sz="1400" dirty="0"/>
              <a:t>	&lt;CLICK&gt;</a:t>
            </a:r>
          </a:p>
          <a:p>
            <a:endParaRPr lang="en-US" dirty="0"/>
          </a:p>
        </p:txBody>
      </p:sp>
      <p:sp>
        <p:nvSpPr>
          <p:cNvPr id="4" name="Slide Number Placeholder 3"/>
          <p:cNvSpPr>
            <a:spLocks noGrp="1"/>
          </p:cNvSpPr>
          <p:nvPr>
            <p:ph type="sldNum" sz="quarter" idx="10"/>
          </p:nvPr>
        </p:nvSpPr>
        <p:spPr/>
        <p:txBody>
          <a:bodyPr/>
          <a:lstStyle/>
          <a:p>
            <a:fld id="{996EBE7E-95C7-4BE1-B6C7-7E5C69FC0769}" type="slidenum">
              <a:rPr lang="en-US" altLang="en-US" smtClean="0">
                <a:solidFill>
                  <a:prstClr val="black"/>
                </a:solidFill>
              </a:rPr>
              <a:pPr/>
              <a:t>13</a:t>
            </a:fld>
            <a:endParaRPr lang="en-US" alt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2651428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r>
              <a:rPr lang="en-US" sz="1400" dirty="0"/>
              <a:t>In effect, they are creating a “Do It Yourself” version of Scouting.  </a:t>
            </a:r>
          </a:p>
          <a:p>
            <a:r>
              <a:rPr lang="en-US" sz="1400" dirty="0"/>
              <a:t>How well does this work in terms of creating Positive Youth Development?</a:t>
            </a:r>
          </a:p>
          <a:p>
            <a:r>
              <a:rPr lang="en-US" sz="1400" dirty="0"/>
              <a:t>We can’t say for sure, but we do know that the Scouting program as put forth by BSA does it very well.</a:t>
            </a:r>
          </a:p>
          <a:p>
            <a:r>
              <a:rPr lang="en-US" sz="1400" dirty="0"/>
              <a:t>	&lt;CLICK&gt;</a:t>
            </a:r>
          </a:p>
          <a:p>
            <a:endParaRPr lang="en-US" sz="1400"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14</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61755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533400"/>
            <a:ext cx="3452812" cy="2590800"/>
          </a:xfrm>
        </p:spPr>
      </p:sp>
      <p:sp>
        <p:nvSpPr>
          <p:cNvPr id="3" name="Notes Placeholder 2"/>
          <p:cNvSpPr>
            <a:spLocks noGrp="1"/>
          </p:cNvSpPr>
          <p:nvPr>
            <p:ph type="body" idx="1"/>
          </p:nvPr>
        </p:nvSpPr>
        <p:spPr/>
        <p:txBody>
          <a:bodyPr/>
          <a:lstStyle/>
          <a:p>
            <a:pPr marL="0" lvl="1" defTabSz="881261">
              <a:defRPr/>
            </a:pPr>
            <a:r>
              <a:rPr lang="en-US" sz="1400" dirty="0"/>
              <a:t>Scouting works because it exemplifies PYD.  </a:t>
            </a:r>
          </a:p>
          <a:p>
            <a:pPr marL="0" lvl="1" defTabSz="881261">
              <a:defRPr/>
            </a:pPr>
            <a:r>
              <a:rPr lang="en-US" sz="1400" dirty="0"/>
              <a:t>What are the essential elements of Positive Youth Development that make programs like Scouting successful? </a:t>
            </a:r>
          </a:p>
          <a:p>
            <a:pPr marL="0" lvl="1" defTabSz="881261">
              <a:defRPr/>
            </a:pPr>
            <a:r>
              <a:rPr lang="en-US" sz="1400" dirty="0"/>
              <a:t>	&lt;CLICK&gt;</a:t>
            </a:r>
          </a:p>
          <a:p>
            <a:r>
              <a:rPr lang="en-US" sz="1400" dirty="0"/>
              <a:t>First, all PYD programs create a space that is safe physically, socially and emotionally. </a:t>
            </a:r>
          </a:p>
          <a:p>
            <a:r>
              <a:rPr lang="en-US" sz="1400" dirty="0"/>
              <a:t>In short, they ensure Youth Protection.</a:t>
            </a:r>
          </a:p>
          <a:p>
            <a:r>
              <a:rPr lang="en-US" sz="1400" dirty="0"/>
              <a:t>There is no positive learning if youth do not feel safe.</a:t>
            </a:r>
          </a:p>
          <a:p>
            <a:pPr defTabSz="913451">
              <a:defRPr/>
            </a:pPr>
            <a:r>
              <a:rPr lang="en-US" sz="1400" dirty="0"/>
              <a:t>	 &lt;CLICK&gt;</a:t>
            </a:r>
          </a:p>
          <a:p>
            <a:r>
              <a:rPr lang="en-US" sz="1400" dirty="0"/>
              <a:t>Second, </a:t>
            </a:r>
          </a:p>
          <a:p>
            <a:r>
              <a:rPr lang="en-US" sz="1400" dirty="0"/>
              <a:t>They start with the “The Big Three”.</a:t>
            </a:r>
          </a:p>
          <a:p>
            <a:pPr marL="0" lvl="1" defTabSz="913431">
              <a:defRPr/>
            </a:pPr>
            <a:r>
              <a:rPr lang="en-US" sz="1400" dirty="0"/>
              <a:t>	&lt;CLICK&gt;</a:t>
            </a:r>
          </a:p>
          <a:p>
            <a:endParaRPr lang="en-US" baseline="0" dirty="0" smtClean="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15</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617553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pPr marL="0" lvl="1" defTabSz="913451">
              <a:defRPr/>
            </a:pPr>
            <a:r>
              <a:rPr lang="en-US" dirty="0" smtClean="0"/>
              <a:t>The </a:t>
            </a:r>
            <a:r>
              <a:rPr lang="en-US" dirty="0"/>
              <a:t>“Big Three” </a:t>
            </a:r>
            <a:r>
              <a:rPr lang="en-US" dirty="0" smtClean="0"/>
              <a:t>are elements found in all youth programs that succeed at PYD. </a:t>
            </a:r>
            <a:endParaRPr lang="en-US" dirty="0"/>
          </a:p>
          <a:p>
            <a:pPr marL="0" lvl="1" defTabSz="913451">
              <a:defRPr/>
            </a:pPr>
            <a:r>
              <a:rPr lang="en-US" dirty="0"/>
              <a:t>	&lt;CLICK&gt;</a:t>
            </a:r>
          </a:p>
          <a:p>
            <a:r>
              <a:rPr lang="en-US" dirty="0"/>
              <a:t>First. They provide youth with </a:t>
            </a:r>
            <a:r>
              <a:rPr lang="en-US" dirty="0" smtClean="0"/>
              <a:t>opportunities </a:t>
            </a:r>
            <a:r>
              <a:rPr lang="en-US" dirty="0"/>
              <a:t>for </a:t>
            </a:r>
            <a:r>
              <a:rPr lang="en-US" dirty="0" smtClean="0"/>
              <a:t>meaningful </a:t>
            </a:r>
            <a:r>
              <a:rPr lang="en-US" dirty="0"/>
              <a:t>relationships with adults lasting at least a year. </a:t>
            </a:r>
          </a:p>
          <a:p>
            <a:pPr marL="0" lvl="1" defTabSz="913431">
              <a:defRPr/>
            </a:pPr>
            <a:r>
              <a:rPr lang="en-US" dirty="0"/>
              <a:t>	&lt;CLICK&gt;</a:t>
            </a:r>
          </a:p>
          <a:p>
            <a:r>
              <a:rPr lang="en-US" dirty="0"/>
              <a:t>Second. They promote the development of life-skills through a Life-Skill building Curriculum, and</a:t>
            </a:r>
          </a:p>
          <a:p>
            <a:pPr marL="0" lvl="1" defTabSz="913431">
              <a:defRPr/>
            </a:pPr>
            <a:r>
              <a:rPr lang="en-US" dirty="0"/>
              <a:t>	&lt;CLICK&gt;</a:t>
            </a:r>
          </a:p>
          <a:p>
            <a:r>
              <a:rPr lang="en-US" dirty="0"/>
              <a:t>Third. They provide opportunities </a:t>
            </a:r>
            <a:r>
              <a:rPr lang="en-US" dirty="0" smtClean="0"/>
              <a:t>for leadership in </a:t>
            </a:r>
            <a:r>
              <a:rPr lang="en-US" dirty="0"/>
              <a:t>family, school, or community activities.</a:t>
            </a:r>
          </a:p>
          <a:p>
            <a:endParaRPr lang="en-US" dirty="0"/>
          </a:p>
          <a:p>
            <a:r>
              <a:rPr lang="en-US" dirty="0"/>
              <a:t>So how does Scouting measure up?  </a:t>
            </a:r>
            <a:endParaRPr lang="en-US" dirty="0" smtClean="0"/>
          </a:p>
          <a:p>
            <a:r>
              <a:rPr lang="en-US" dirty="0" smtClean="0"/>
              <a:t>Number </a:t>
            </a:r>
            <a:r>
              <a:rPr lang="en-US" dirty="0"/>
              <a:t>one. </a:t>
            </a:r>
          </a:p>
          <a:p>
            <a:r>
              <a:rPr lang="en-US" dirty="0"/>
              <a:t>	&lt;CLICK&gt;</a:t>
            </a:r>
          </a:p>
          <a:p>
            <a:pPr marL="0" lvl="1" defTabSz="913431">
              <a:defRPr/>
            </a:pPr>
            <a:r>
              <a:rPr lang="en-US" dirty="0"/>
              <a:t>Scouting </a:t>
            </a:r>
            <a:r>
              <a:rPr lang="en-US" dirty="0" smtClean="0"/>
              <a:t>creates multiple</a:t>
            </a:r>
            <a:r>
              <a:rPr lang="en-US" baseline="0" dirty="0" smtClean="0"/>
              <a:t> </a:t>
            </a:r>
            <a:r>
              <a:rPr lang="en-US" dirty="0" smtClean="0"/>
              <a:t>lasting adult-youth</a:t>
            </a:r>
            <a:r>
              <a:rPr lang="en-US" baseline="0" dirty="0" smtClean="0"/>
              <a:t> relationships. </a:t>
            </a:r>
          </a:p>
          <a:p>
            <a:pPr marL="0" lvl="1" defTabSz="913431">
              <a:defRPr/>
            </a:pPr>
            <a:r>
              <a:rPr lang="en-US" baseline="0" dirty="0" smtClean="0"/>
              <a:t>Number two. </a:t>
            </a:r>
            <a:endParaRPr lang="en-US" dirty="0"/>
          </a:p>
          <a:p>
            <a:pPr marL="0" lvl="1" defTabSz="913431">
              <a:defRPr/>
            </a:pPr>
            <a:r>
              <a:rPr lang="en-US" dirty="0"/>
              <a:t>	&lt;CLICK&gt;</a:t>
            </a:r>
          </a:p>
          <a:p>
            <a:pPr marL="0" lvl="1" defTabSz="913431">
              <a:defRPr/>
            </a:pPr>
            <a:r>
              <a:rPr lang="en-US" dirty="0"/>
              <a:t>Scouting is filled </a:t>
            </a:r>
            <a:r>
              <a:rPr lang="en-US" dirty="0" smtClean="0"/>
              <a:t>with life-skills from </a:t>
            </a:r>
            <a:r>
              <a:rPr lang="en-US" dirty="0"/>
              <a:t>cooking </a:t>
            </a:r>
            <a:r>
              <a:rPr lang="en-US" dirty="0" smtClean="0"/>
              <a:t>and </a:t>
            </a:r>
            <a:r>
              <a:rPr lang="en-US" dirty="0"/>
              <a:t>personal </a:t>
            </a:r>
            <a:r>
              <a:rPr lang="en-US" dirty="0" smtClean="0"/>
              <a:t>finance, to teamwork and determination.</a:t>
            </a:r>
            <a:r>
              <a:rPr lang="en-US" baseline="0" dirty="0" smtClean="0"/>
              <a:t>  </a:t>
            </a:r>
            <a:endParaRPr lang="en-US" dirty="0" smtClean="0"/>
          </a:p>
          <a:p>
            <a:pPr marL="0" lvl="1" defTabSz="913431">
              <a:defRPr/>
            </a:pPr>
            <a:r>
              <a:rPr lang="en-US" dirty="0" smtClean="0"/>
              <a:t>And </a:t>
            </a:r>
            <a:r>
              <a:rPr lang="en-US" dirty="0"/>
              <a:t>number three. </a:t>
            </a:r>
          </a:p>
          <a:p>
            <a:pPr marL="0" lvl="1" defTabSz="913431">
              <a:defRPr/>
            </a:pPr>
            <a:r>
              <a:rPr lang="en-US" dirty="0"/>
              <a:t>	&lt;CLICK&gt;</a:t>
            </a:r>
          </a:p>
          <a:p>
            <a:pPr defTabSz="930405">
              <a:defRPr/>
            </a:pPr>
            <a:r>
              <a:rPr lang="en-US" dirty="0" smtClean="0"/>
              <a:t>Scouting</a:t>
            </a:r>
            <a:r>
              <a:rPr lang="en-US" baseline="0" dirty="0" smtClean="0"/>
              <a:t> fosters opportunities for youth leadership at all ages.  </a:t>
            </a:r>
            <a:endParaRPr lang="en-US" dirty="0"/>
          </a:p>
          <a:p>
            <a:pPr marL="0" lvl="1" defTabSz="913431">
              <a:defRPr/>
            </a:pPr>
            <a:r>
              <a:rPr lang="en-US" dirty="0"/>
              <a:t>All in all, Scouting fills the bill perfectly.  </a:t>
            </a:r>
          </a:p>
          <a:p>
            <a:pPr marL="0" lvl="1" defTabSz="913431">
              <a:defRPr/>
            </a:pPr>
            <a:r>
              <a:rPr lang="en-US" dirty="0"/>
              <a:t>	&lt;CLICK&gt;</a:t>
            </a:r>
          </a:p>
          <a:p>
            <a:pPr defTabSz="930405">
              <a:defRPr/>
            </a:pPr>
            <a:endParaRPr lang="en-US" sz="3700" dirty="0"/>
          </a:p>
          <a:p>
            <a:endParaRPr lang="en-US" sz="3400" dirty="0"/>
          </a:p>
          <a:p>
            <a:endParaRPr lang="en-US" sz="3400" dirty="0"/>
          </a:p>
          <a:p>
            <a:endParaRPr lang="en-US" dirty="0"/>
          </a:p>
        </p:txBody>
      </p:sp>
      <p:sp>
        <p:nvSpPr>
          <p:cNvPr id="4" name="Slide Number Placeholder 3"/>
          <p:cNvSpPr>
            <a:spLocks noGrp="1"/>
          </p:cNvSpPr>
          <p:nvPr>
            <p:ph type="sldNum" sz="quarter" idx="10"/>
          </p:nvPr>
        </p:nvSpPr>
        <p:spPr/>
        <p:txBody>
          <a:bodyPr/>
          <a:lstStyle/>
          <a:p>
            <a:fld id="{996EBE7E-95C7-4BE1-B6C7-7E5C69FC0769}" type="slidenum">
              <a:rPr lang="en-US" altLang="en-US" smtClean="0">
                <a:solidFill>
                  <a:prstClr val="black"/>
                </a:solidFill>
              </a:rPr>
              <a:pPr/>
              <a:t>16</a:t>
            </a:fld>
            <a:endParaRPr lang="en-US" alt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307641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pPr algn="l"/>
            <a:r>
              <a:rPr lang="en-US" sz="1400" dirty="0"/>
              <a:t>Third, </a:t>
            </a:r>
          </a:p>
          <a:p>
            <a:pPr algn="l"/>
            <a:r>
              <a:rPr lang="en-US" sz="1400" dirty="0"/>
              <a:t>programs that have </a:t>
            </a:r>
            <a:r>
              <a:rPr lang="en-US" sz="1400" dirty="0" smtClean="0"/>
              <a:t>high PYD </a:t>
            </a:r>
            <a:r>
              <a:rPr lang="en-US" sz="1400" dirty="0"/>
              <a:t>are built around a Structured Curriculum. </a:t>
            </a:r>
          </a:p>
          <a:p>
            <a:pPr algn="l"/>
            <a:r>
              <a:rPr lang="en-US" sz="1400" dirty="0"/>
              <a:t>This is a clearly defined program of rules, goals and rewards that guides participants toward a positive end.    </a:t>
            </a:r>
          </a:p>
          <a:p>
            <a:pPr marL="0" lvl="2" defTabSz="913431">
              <a:defRPr/>
            </a:pPr>
            <a:r>
              <a:rPr lang="en-US" sz="1400" dirty="0"/>
              <a:t>In the case of Scouting, this would be the full Scouting program as defined by the BSA. </a:t>
            </a:r>
          </a:p>
          <a:p>
            <a:pPr algn="l"/>
            <a:endParaRPr lang="en-US" sz="1400" dirty="0"/>
          </a:p>
          <a:p>
            <a:pPr marL="0" lvl="1">
              <a:defRPr/>
            </a:pPr>
            <a:r>
              <a:rPr lang="en-US" sz="1400" dirty="0"/>
              <a:t>The importance of having a structured curriculum was shown in a 2004 review of successful youth programs where 24 out of 25, or 	</a:t>
            </a:r>
          </a:p>
          <a:p>
            <a:pPr marL="0" lvl="1" defTabSz="881261">
              <a:defRPr/>
            </a:pPr>
            <a:r>
              <a:rPr lang="en-US" sz="1400" dirty="0"/>
              <a:t>	&lt;CLICK&gt;</a:t>
            </a:r>
          </a:p>
          <a:p>
            <a:pPr marL="0" lvl="1">
              <a:defRPr/>
            </a:pPr>
            <a:r>
              <a:rPr lang="en-US" sz="1400" dirty="0"/>
              <a:t>96% of successful PYD programs utilized one.  </a:t>
            </a:r>
          </a:p>
          <a:p>
            <a:pPr marL="0" lvl="1">
              <a:defRPr/>
            </a:pPr>
            <a:endParaRPr lang="en-US" sz="1400" dirty="0"/>
          </a:p>
          <a:p>
            <a:pPr marL="0" lvl="1">
              <a:defRPr/>
            </a:pPr>
            <a:r>
              <a:rPr lang="en-US" sz="1400" dirty="0"/>
              <a:t>In addition, they found that </a:t>
            </a:r>
          </a:p>
          <a:p>
            <a:pPr marL="0" lvl="1" defTabSz="913431">
              <a:defRPr/>
            </a:pPr>
            <a:r>
              <a:rPr lang="en-US" sz="1400" dirty="0"/>
              <a:t>	&lt;CLICK&gt;</a:t>
            </a:r>
          </a:p>
          <a:p>
            <a:pPr marL="0" lvl="1" defTabSz="913431">
              <a:defRPr/>
            </a:pPr>
            <a:r>
              <a:rPr lang="en-US" sz="1400" dirty="0"/>
              <a:t>The quality of program implementation predicted program effectiveness.</a:t>
            </a:r>
          </a:p>
          <a:p>
            <a:pPr marL="0" lvl="1" defTabSz="913431">
              <a:defRPr/>
            </a:pPr>
            <a:r>
              <a:rPr lang="en-US" sz="1400" dirty="0"/>
              <a:t>Elements of effective program implementation include</a:t>
            </a:r>
          </a:p>
          <a:p>
            <a:pPr marL="0" lvl="1" defTabSz="913431">
              <a:defRPr/>
            </a:pPr>
            <a:r>
              <a:rPr lang="en-US" sz="1400" dirty="0"/>
              <a:t>	&lt;CLICK&gt;</a:t>
            </a:r>
          </a:p>
          <a:p>
            <a:pPr algn="l"/>
            <a:r>
              <a:rPr lang="en-US" sz="1400" dirty="0"/>
              <a:t>Fidelity, Quality, and Consistency. </a:t>
            </a:r>
          </a:p>
          <a:p>
            <a:pPr algn="l"/>
            <a:r>
              <a:rPr lang="en-US" sz="1400" dirty="0"/>
              <a:t>In this case,  </a:t>
            </a:r>
          </a:p>
          <a:p>
            <a:pPr algn="l"/>
            <a:r>
              <a:rPr lang="en-US" sz="1400" dirty="0"/>
              <a:t>-Fidelity refers to following the Scouting curriculum as closely as possible. 	   </a:t>
            </a:r>
          </a:p>
          <a:p>
            <a:pPr algn="l"/>
            <a:r>
              <a:rPr lang="en-US" sz="1400" dirty="0"/>
              <a:t>-Quality refers to quality of execution, and</a:t>
            </a:r>
          </a:p>
          <a:p>
            <a:pPr algn="l"/>
            <a:r>
              <a:rPr lang="en-US" sz="1400" dirty="0"/>
              <a:t>-Consistency refers to consistency over time.</a:t>
            </a:r>
          </a:p>
          <a:p>
            <a:pPr marL="0" lvl="1" defTabSz="913431">
              <a:defRPr/>
            </a:pPr>
            <a:r>
              <a:rPr lang="en-US" sz="1400" dirty="0"/>
              <a:t>	&lt;CLICK&gt;</a:t>
            </a:r>
          </a:p>
          <a:p>
            <a:endParaRPr lang="en-US" dirty="0" smtClean="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17</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278640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pPr defTabSz="880874">
              <a:defRPr/>
            </a:pPr>
            <a:r>
              <a:rPr lang="en-US" sz="1400" dirty="0"/>
              <a:t>The Tufts Study also demonstrated that having a high quality program predicts character change.  </a:t>
            </a:r>
          </a:p>
          <a:p>
            <a:r>
              <a:rPr lang="en-US" sz="1400" dirty="0"/>
              <a:t>	&lt;CLICK&gt;</a:t>
            </a:r>
          </a:p>
          <a:p>
            <a:pPr>
              <a:lnSpc>
                <a:spcPct val="120000"/>
              </a:lnSpc>
            </a:pPr>
            <a:r>
              <a:rPr lang="en-US" sz="1400" dirty="0"/>
              <a:t>High quality programs attract more boys, </a:t>
            </a:r>
          </a:p>
          <a:p>
            <a:pPr>
              <a:lnSpc>
                <a:spcPct val="120000"/>
              </a:lnSpc>
            </a:pPr>
            <a:r>
              <a:rPr lang="en-US" sz="1400" dirty="0"/>
              <a:t>engage them more frequently, </a:t>
            </a:r>
          </a:p>
          <a:p>
            <a:pPr>
              <a:lnSpc>
                <a:spcPct val="120000"/>
              </a:lnSpc>
            </a:pPr>
            <a:r>
              <a:rPr lang="en-US" sz="1400" dirty="0"/>
              <a:t>and hold onto them longer.  </a:t>
            </a:r>
          </a:p>
          <a:p>
            <a:pPr marL="0" lvl="1" defTabSz="913431">
              <a:defRPr/>
            </a:pPr>
            <a:r>
              <a:rPr lang="en-US" sz="1400" dirty="0"/>
              <a:t>	&lt;CLICK&gt;</a:t>
            </a:r>
          </a:p>
          <a:p>
            <a:pPr>
              <a:lnSpc>
                <a:spcPct val="120000"/>
              </a:lnSpc>
            </a:pPr>
            <a:r>
              <a:rPr lang="en-US" sz="1400" dirty="0"/>
              <a:t>Units with a high quality program are better able to reach even boys who are less-engaged. </a:t>
            </a:r>
          </a:p>
          <a:p>
            <a:pPr>
              <a:lnSpc>
                <a:spcPct val="120000"/>
              </a:lnSpc>
            </a:pPr>
            <a:r>
              <a:rPr lang="en-US" sz="1400" dirty="0"/>
              <a:t> </a:t>
            </a:r>
          </a:p>
          <a:p>
            <a:pPr>
              <a:lnSpc>
                <a:spcPct val="120000"/>
              </a:lnSpc>
            </a:pPr>
            <a:r>
              <a:rPr lang="en-US" sz="1400" dirty="0"/>
              <a:t>Boys who are less-engaged are more likely to have character development if they participate in highly-engaged units. </a:t>
            </a:r>
          </a:p>
          <a:p>
            <a:pPr>
              <a:lnSpc>
                <a:spcPct val="120000"/>
              </a:lnSpc>
            </a:pPr>
            <a:endParaRPr lang="en-US" sz="1400" dirty="0"/>
          </a:p>
          <a:p>
            <a:pPr>
              <a:lnSpc>
                <a:spcPct val="120000"/>
              </a:lnSpc>
            </a:pPr>
            <a:r>
              <a:rPr lang="en-US" sz="1400" dirty="0"/>
              <a:t>In short, a high quality program leads to </a:t>
            </a:r>
          </a:p>
          <a:p>
            <a:pPr marL="0" lvl="1" defTabSz="913431">
              <a:defRPr/>
            </a:pPr>
            <a:r>
              <a:rPr lang="en-US" sz="1400" dirty="0"/>
              <a:t>	&lt;CLICK&gt;</a:t>
            </a:r>
          </a:p>
          <a:p>
            <a:pPr marL="0" lvl="1" defTabSz="913431">
              <a:defRPr/>
            </a:pPr>
            <a:r>
              <a:rPr lang="en-US" sz="1400" dirty="0"/>
              <a:t>More character development in more boys</a:t>
            </a:r>
          </a:p>
          <a:p>
            <a:pPr marL="0" lvl="1" defTabSz="913431">
              <a:defRPr/>
            </a:pPr>
            <a:r>
              <a:rPr lang="en-US" sz="1400" dirty="0"/>
              <a:t>	&lt;CLICK&gt;</a:t>
            </a:r>
          </a:p>
          <a:p>
            <a:pPr marL="0" lvl="1" defTabSz="913431">
              <a:defRPr/>
            </a:pPr>
            <a:endParaRPr lang="en-US" sz="1400" dirty="0"/>
          </a:p>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t>18</a:t>
            </a:fld>
            <a:endParaRPr lang="en-US"/>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2215314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5775" y="304800"/>
            <a:ext cx="3200400" cy="2400300"/>
          </a:xfrm>
        </p:spPr>
      </p:sp>
      <p:sp>
        <p:nvSpPr>
          <p:cNvPr id="3" name="Notes Placeholder 2"/>
          <p:cNvSpPr>
            <a:spLocks noGrp="1"/>
          </p:cNvSpPr>
          <p:nvPr>
            <p:ph type="body" idx="1"/>
          </p:nvPr>
        </p:nvSpPr>
        <p:spPr>
          <a:xfrm>
            <a:off x="533400" y="2743200"/>
            <a:ext cx="6019800" cy="5486400"/>
          </a:xfrm>
        </p:spPr>
        <p:txBody>
          <a:bodyPr/>
          <a:lstStyle/>
          <a:p>
            <a:pPr defTabSz="913402"/>
            <a:r>
              <a:rPr lang="en-US" sz="1400" dirty="0"/>
              <a:t>In order to have a high quality, highly engaged program, strong program leadership is essential in achieving character change.  </a:t>
            </a:r>
          </a:p>
          <a:p>
            <a:pPr defTabSz="913402"/>
            <a:r>
              <a:rPr lang="en-US" sz="1400" dirty="0"/>
              <a:t>The researchers stated that </a:t>
            </a:r>
          </a:p>
          <a:p>
            <a:pPr defTabSz="913402"/>
            <a:r>
              <a:rPr lang="en-US" sz="1400" dirty="0"/>
              <a:t>	&lt;CLICK&gt;</a:t>
            </a:r>
          </a:p>
          <a:p>
            <a:r>
              <a:rPr lang="en-US" sz="1400" dirty="0"/>
              <a:t>“No dimension of activity involvement</a:t>
            </a:r>
          </a:p>
          <a:p>
            <a:r>
              <a:rPr lang="en-US" sz="1400" dirty="0"/>
              <a:t>—intensity, duration or engagement—</a:t>
            </a:r>
          </a:p>
          <a:p>
            <a:r>
              <a:rPr lang="en-US" sz="1400" dirty="0"/>
              <a:t>will be related to program goals </a:t>
            </a:r>
          </a:p>
          <a:p>
            <a:pPr defTabSz="913451">
              <a:defRPr/>
            </a:pPr>
            <a:r>
              <a:rPr lang="en-US" sz="1400" dirty="0"/>
              <a:t>	&lt;CLICK&gt;</a:t>
            </a:r>
          </a:p>
          <a:p>
            <a:r>
              <a:rPr lang="en-US" sz="1400" dirty="0"/>
              <a:t>when the structure and leadership </a:t>
            </a:r>
          </a:p>
          <a:p>
            <a:r>
              <a:rPr lang="en-US" sz="1400" dirty="0"/>
              <a:t>that supports program curriculum is not readily in place.”  </a:t>
            </a:r>
          </a:p>
          <a:p>
            <a:endParaRPr lang="en-US" sz="1400" i="1" dirty="0"/>
          </a:p>
          <a:p>
            <a:pPr>
              <a:lnSpc>
                <a:spcPct val="150000"/>
              </a:lnSpc>
            </a:pPr>
            <a:r>
              <a:rPr lang="en-US" sz="1400" dirty="0"/>
              <a:t>In other words,</a:t>
            </a:r>
          </a:p>
          <a:p>
            <a:pPr>
              <a:lnSpc>
                <a:spcPct val="150000"/>
              </a:lnSpc>
            </a:pPr>
            <a:r>
              <a:rPr lang="en-US" sz="1400" dirty="0"/>
              <a:t>We cannot be confident that any </a:t>
            </a:r>
          </a:p>
          <a:p>
            <a:pPr defTabSz="913402"/>
            <a:r>
              <a:rPr lang="en-US" sz="1400" dirty="0"/>
              <a:t>amount of activity by the boys will lead to character change</a:t>
            </a:r>
          </a:p>
          <a:p>
            <a:pPr defTabSz="913402"/>
            <a:r>
              <a:rPr lang="en-US" sz="1400" dirty="0"/>
              <a:t>when the structure and leadership are not in place to support the Scouting program. </a:t>
            </a:r>
          </a:p>
          <a:p>
            <a:pPr defTabSz="913402"/>
            <a:endParaRPr lang="en-US" sz="1400" dirty="0"/>
          </a:p>
          <a:p>
            <a:pPr defTabSz="896368"/>
            <a:r>
              <a:rPr lang="en-US" sz="1400" dirty="0"/>
              <a:t>Active leadership support of the Scouting curriculum</a:t>
            </a:r>
          </a:p>
          <a:p>
            <a:pPr defTabSz="896368"/>
            <a:r>
              <a:rPr lang="en-US" sz="1400" dirty="0"/>
              <a:t>is critical to creating</a:t>
            </a:r>
          </a:p>
          <a:p>
            <a:pPr defTabSz="896368"/>
            <a:r>
              <a:rPr lang="en-US" sz="1400" dirty="0"/>
              <a:t>a program that will change boys’ lives.  </a:t>
            </a:r>
          </a:p>
          <a:p>
            <a:pPr defTabSz="896368"/>
            <a:endParaRPr lang="en-US" sz="1400" dirty="0"/>
          </a:p>
          <a:p>
            <a:pPr defTabSz="913402"/>
            <a:r>
              <a:rPr lang="en-US" sz="1400" dirty="0"/>
              <a:t>Without it, </a:t>
            </a:r>
          </a:p>
          <a:p>
            <a:pPr defTabSz="913402"/>
            <a:r>
              <a:rPr lang="en-US" sz="1400" dirty="0"/>
              <a:t>the program is more likely to fail the </a:t>
            </a:r>
            <a:r>
              <a:rPr lang="en-US" sz="1400" i="1" dirty="0" smtClean="0"/>
              <a:t>very</a:t>
            </a:r>
            <a:r>
              <a:rPr lang="en-US" sz="1400" dirty="0" smtClean="0"/>
              <a:t> boys </a:t>
            </a:r>
            <a:r>
              <a:rPr lang="en-US" sz="1400" dirty="0"/>
              <a:t>it is attempting to serve.  </a:t>
            </a:r>
          </a:p>
          <a:p>
            <a:pPr defTabSz="896368"/>
            <a:r>
              <a:rPr lang="en-US" sz="1400" dirty="0"/>
              <a:t>	&lt;CLICK&gt;</a:t>
            </a:r>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19</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87463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a:xfrm>
            <a:off x="701040" y="3124200"/>
            <a:ext cx="5608320" cy="5943600"/>
          </a:xfrm>
        </p:spPr>
        <p:txBody>
          <a:bodyPr/>
          <a:lstStyle/>
          <a:p>
            <a:pPr marL="0" lvl="1" defTabSz="913431">
              <a:defRPr/>
            </a:pPr>
            <a:r>
              <a:rPr lang="en-US" sz="1300" dirty="0"/>
              <a:t>Welcome to this presentation entitled “</a:t>
            </a:r>
            <a:r>
              <a:rPr lang="en-US" sz="1300" dirty="0" smtClean="0"/>
              <a:t>Scouting—A </a:t>
            </a:r>
            <a:r>
              <a:rPr lang="en-US" sz="1300" dirty="0"/>
              <a:t>Powerful Tool”.   </a:t>
            </a:r>
          </a:p>
          <a:p>
            <a:pPr marL="0" lvl="1" defTabSz="913752">
              <a:defRPr/>
            </a:pPr>
            <a:r>
              <a:rPr lang="en-US" sz="1300" dirty="0"/>
              <a:t>Its purpose is to present evidence from recent research showing that Scouting changes the lives of boys in powerful </a:t>
            </a:r>
            <a:r>
              <a:rPr lang="en-US" sz="1300" dirty="0" smtClean="0"/>
              <a:t>ways.</a:t>
            </a:r>
          </a:p>
          <a:p>
            <a:pPr marL="0" marR="0" lvl="1" indent="0" algn="l" defTabSz="913752" rtl="0" eaLnBrk="1" fontAlgn="auto" latinLnBrk="0" hangingPunct="1">
              <a:lnSpc>
                <a:spcPct val="100000"/>
              </a:lnSpc>
              <a:spcBef>
                <a:spcPts val="0"/>
              </a:spcBef>
              <a:spcAft>
                <a:spcPts val="0"/>
              </a:spcAft>
              <a:buClrTx/>
              <a:buSzTx/>
              <a:buFontTx/>
              <a:buNone/>
              <a:tabLst/>
              <a:defRPr/>
            </a:pPr>
            <a:r>
              <a:rPr lang="en-US" sz="1400" dirty="0" smtClean="0"/>
              <a:t>It is geared particularly towards leaders of Scouting.  </a:t>
            </a:r>
          </a:p>
          <a:p>
            <a:pPr marL="0" marR="0" lvl="1" indent="0" algn="l" defTabSz="913752" rtl="0" eaLnBrk="1" fontAlgn="auto" latinLnBrk="0" hangingPunct="1">
              <a:lnSpc>
                <a:spcPct val="100000"/>
              </a:lnSpc>
              <a:spcBef>
                <a:spcPts val="0"/>
              </a:spcBef>
              <a:spcAft>
                <a:spcPts val="0"/>
              </a:spcAft>
              <a:buClrTx/>
              <a:buSzTx/>
              <a:buFontTx/>
              <a:buNone/>
              <a:tabLst/>
              <a:defRPr/>
            </a:pPr>
            <a:r>
              <a:rPr lang="en-US" sz="1400" dirty="0" smtClean="0"/>
              <a:t>Given that the subjects of the Tufts CAMP</a:t>
            </a:r>
            <a:r>
              <a:rPr lang="en-US" sz="1400" baseline="0" dirty="0" smtClean="0"/>
              <a:t> </a:t>
            </a:r>
            <a:r>
              <a:rPr lang="en-US" sz="1400" dirty="0" smtClean="0"/>
              <a:t>Study</a:t>
            </a:r>
            <a:r>
              <a:rPr lang="en-US" sz="1400" baseline="0" dirty="0" smtClean="0"/>
              <a:t> were Cub Scouts</a:t>
            </a:r>
            <a:r>
              <a:rPr lang="en-US" sz="1400" dirty="0" smtClean="0"/>
              <a:t>, this presentation shall confine itself to the effects of Scouting on boys</a:t>
            </a:r>
            <a:r>
              <a:rPr lang="en-US" sz="1400" baseline="0" dirty="0" smtClean="0"/>
              <a:t> and young men.  </a:t>
            </a:r>
            <a:r>
              <a:rPr lang="en-US" sz="1400" dirty="0" smtClean="0"/>
              <a:t>  </a:t>
            </a:r>
            <a:endParaRPr lang="en-US" sz="1300" dirty="0"/>
          </a:p>
          <a:p>
            <a:pPr marL="0" lvl="1" defTabSz="913431">
              <a:defRPr/>
            </a:pPr>
            <a:r>
              <a:rPr lang="en-US" sz="1300" dirty="0"/>
              <a:t>	&lt;CLICK&gt;  	</a:t>
            </a:r>
            <a:r>
              <a:rPr lang="en-US" sz="1400" dirty="0"/>
              <a:t>			</a:t>
            </a:r>
            <a:endParaRPr lang="en-US" dirty="0"/>
          </a:p>
          <a:p>
            <a:pPr marL="0" lvl="1" defTabSz="913431">
              <a:defRPr/>
            </a:pPr>
            <a:endParaRPr lang="en-US" dirty="0" smtClean="0"/>
          </a:p>
          <a:p>
            <a:pPr marL="0" lvl="1" defTabSz="913431">
              <a:defRPr/>
            </a:pPr>
            <a:endParaRPr lang="en-US" dirty="0" smtClean="0"/>
          </a:p>
          <a:p>
            <a:r>
              <a:rPr lang="en-US" sz="1100" dirty="0"/>
              <a:t>					</a:t>
            </a:r>
            <a:r>
              <a:rPr lang="en-US" dirty="0" smtClean="0">
                <a:solidFill>
                  <a:schemeClr val="bg1"/>
                </a:solidFill>
              </a:rPr>
              <a:t>1.0</a:t>
            </a:r>
            <a:endParaRPr lang="en-US" dirty="0">
              <a:solidFill>
                <a:schemeClr val="bg1"/>
              </a:solidFill>
            </a:endParaRPr>
          </a:p>
          <a:p>
            <a:pPr marL="0" lvl="1" defTabSz="913431">
              <a:defRPr/>
            </a:pPr>
            <a:endParaRPr lang="en-US" sz="1400" dirty="0"/>
          </a:p>
          <a:p>
            <a:pPr marL="0" lvl="1" defTabSz="913431">
              <a:defRPr/>
            </a:pPr>
            <a:endParaRPr lang="en-US" sz="1400" dirty="0"/>
          </a:p>
          <a:p>
            <a:pPr marL="0" lvl="1" defTabSz="913431">
              <a:defRPr/>
            </a:pPr>
            <a:endParaRPr lang="en-US" sz="1400" dirty="0"/>
          </a:p>
          <a:p>
            <a:pPr marL="0" lvl="1" defTabSz="913431">
              <a:defRPr/>
            </a:pPr>
            <a:endParaRPr lang="en-US" sz="1400" dirty="0"/>
          </a:p>
          <a:p>
            <a:pPr marL="0" lvl="1" defTabSz="913431">
              <a:defRPr/>
            </a:pPr>
            <a:endParaRPr lang="en-US" sz="1400" dirty="0"/>
          </a:p>
          <a:p>
            <a:endParaRPr lang="en-US" sz="1400" i="1" dirty="0">
              <a:effectLst>
                <a:outerShdw blurRad="38100" dist="38100" dir="2700000" algn="tl">
                  <a:srgbClr val="000000">
                    <a:alpha val="43137"/>
                  </a:srgbClr>
                </a:outerShdw>
              </a:effectLst>
            </a:endParaRPr>
          </a:p>
          <a:p>
            <a:endParaRPr lang="en-US" sz="1100" dirty="0"/>
          </a:p>
        </p:txBody>
      </p:sp>
      <p:sp>
        <p:nvSpPr>
          <p:cNvPr id="4" name="Slide Number Placeholder 3"/>
          <p:cNvSpPr>
            <a:spLocks noGrp="1"/>
          </p:cNvSpPr>
          <p:nvPr>
            <p:ph type="sldNum" sz="quarter" idx="10"/>
          </p:nvPr>
        </p:nvSpPr>
        <p:spPr/>
        <p:txBody>
          <a:bodyPr/>
          <a:lstStyle/>
          <a:p>
            <a:fld id="{7625A38E-332D-4F66-9359-7B88E7A99CE7}" type="slidenum">
              <a:rPr lang="en-US" smtClean="0"/>
              <a:t>2</a:t>
            </a:fld>
            <a:endParaRPr lang="en-US"/>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795139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3900" y="381000"/>
            <a:ext cx="2946400" cy="2209800"/>
          </a:xfrm>
        </p:spPr>
      </p:sp>
      <p:sp>
        <p:nvSpPr>
          <p:cNvPr id="3" name="Notes Placeholder 2"/>
          <p:cNvSpPr>
            <a:spLocks noGrp="1"/>
          </p:cNvSpPr>
          <p:nvPr>
            <p:ph type="body" idx="1"/>
          </p:nvPr>
        </p:nvSpPr>
        <p:spPr>
          <a:xfrm>
            <a:off x="685800" y="2743205"/>
            <a:ext cx="6019800" cy="5638800"/>
          </a:xfrm>
        </p:spPr>
        <p:txBody>
          <a:bodyPr/>
          <a:lstStyle/>
          <a:p>
            <a:r>
              <a:rPr lang="en-US" sz="1400" dirty="0"/>
              <a:t>The researchers referred to the lack of leadership support under the label of “Poor implementation” or “Poorly developed program”.  </a:t>
            </a:r>
          </a:p>
          <a:p>
            <a:pPr defTabSz="913431">
              <a:defRPr/>
            </a:pPr>
            <a:r>
              <a:rPr lang="en-US" sz="1400" dirty="0"/>
              <a:t>-This is a quote from their research.  </a:t>
            </a:r>
          </a:p>
          <a:p>
            <a:pPr marL="0" lvl="1" defTabSz="913431">
              <a:defRPr/>
            </a:pPr>
            <a:r>
              <a:rPr lang="en-US" sz="1400" dirty="0"/>
              <a:t>	&lt;CLICK&gt;</a:t>
            </a:r>
          </a:p>
          <a:p>
            <a:r>
              <a:rPr lang="en-US" sz="1400" i="1" dirty="0"/>
              <a:t>“In a poorly developed program, </a:t>
            </a:r>
          </a:p>
          <a:p>
            <a:pPr marL="0" lvl="1" defTabSz="913431">
              <a:defRPr/>
            </a:pPr>
            <a:r>
              <a:rPr lang="en-US" sz="1400" dirty="0"/>
              <a:t>	&lt;CLICK&gt;</a:t>
            </a:r>
          </a:p>
          <a:p>
            <a:r>
              <a:rPr lang="en-US" sz="1400" dirty="0"/>
              <a:t>where the links between </a:t>
            </a:r>
          </a:p>
          <a:p>
            <a:r>
              <a:rPr lang="en-US" sz="1400" dirty="0"/>
              <a:t>program curriculum (that is, the Scouting curriculum)</a:t>
            </a:r>
          </a:p>
          <a:p>
            <a:r>
              <a:rPr lang="en-US" sz="1400" dirty="0"/>
              <a:t>and goals (that is, leadership direction and emphasis) </a:t>
            </a:r>
          </a:p>
          <a:p>
            <a:r>
              <a:rPr lang="en-US" sz="1400" dirty="0"/>
              <a:t>are not well defined and validated, </a:t>
            </a:r>
          </a:p>
          <a:p>
            <a:pPr marL="0" lvl="1" defTabSz="913431">
              <a:defRPr/>
            </a:pPr>
            <a:r>
              <a:rPr lang="en-US" sz="1400" dirty="0"/>
              <a:t>	&lt;CLICK&gt;</a:t>
            </a:r>
          </a:p>
          <a:p>
            <a:r>
              <a:rPr lang="en-US" sz="1400" i="1" dirty="0"/>
              <a:t>even the most engaged participant </a:t>
            </a:r>
          </a:p>
          <a:p>
            <a:r>
              <a:rPr lang="en-US" sz="1400" i="1" dirty="0"/>
              <a:t>is unlikely to demonstrate positive change </a:t>
            </a:r>
          </a:p>
          <a:p>
            <a:r>
              <a:rPr lang="en-US" sz="1400" i="1" dirty="0"/>
              <a:t>as a result of his involvement.”  </a:t>
            </a:r>
          </a:p>
          <a:p>
            <a:pPr marL="0" lvl="1" defTabSz="913431">
              <a:defRPr/>
            </a:pPr>
            <a:endParaRPr lang="en-US" sz="1400" i="1" dirty="0"/>
          </a:p>
          <a:p>
            <a:pPr marL="0" lvl="1" defTabSz="913431">
              <a:defRPr/>
            </a:pPr>
            <a:r>
              <a:rPr lang="en-US" sz="1400" dirty="0"/>
              <a:t>Note the consequence.  </a:t>
            </a:r>
          </a:p>
          <a:p>
            <a:pPr marL="0" lvl="1" defTabSz="913431">
              <a:defRPr/>
            </a:pPr>
            <a:r>
              <a:rPr lang="en-US" sz="1400" dirty="0"/>
              <a:t>In a program where leadership goals are not aligned with the Scouting curriculum, </a:t>
            </a:r>
          </a:p>
          <a:p>
            <a:pPr marL="0" lvl="1" defTabSz="913431">
              <a:defRPr/>
            </a:pPr>
            <a:r>
              <a:rPr lang="en-US" sz="1400" dirty="0"/>
              <a:t>“even the most engaged participant is unlikely to demonstrate positive change.”  </a:t>
            </a:r>
          </a:p>
          <a:p>
            <a:pPr marL="0" lvl="1" defTabSz="913431">
              <a:defRPr/>
            </a:pPr>
            <a:endParaRPr lang="en-US" sz="1400" dirty="0"/>
          </a:p>
          <a:p>
            <a:r>
              <a:rPr lang="en-US" sz="1400" dirty="0"/>
              <a:t>The job of leadership is to actively generate support and energy,</a:t>
            </a:r>
          </a:p>
          <a:p>
            <a:r>
              <a:rPr lang="en-US" sz="1400" dirty="0"/>
              <a:t>not just for the idea of having a youth program,</a:t>
            </a:r>
          </a:p>
          <a:p>
            <a:r>
              <a:rPr lang="en-US" sz="1400" dirty="0"/>
              <a:t>but for the Scouting Curriculum itself.  </a:t>
            </a:r>
            <a:endParaRPr lang="en-US" sz="1400" i="1" dirty="0"/>
          </a:p>
          <a:p>
            <a:pPr marL="0" lvl="1" defTabSz="913431">
              <a:defRPr/>
            </a:pPr>
            <a:r>
              <a:rPr lang="en-US" sz="1400" dirty="0"/>
              <a:t>	&lt;CLICK&gt;</a:t>
            </a:r>
          </a:p>
          <a:p>
            <a:pPr marL="0" lvl="1" defTabSz="913431">
              <a:defRPr/>
            </a:pPr>
            <a:endParaRPr lang="en-US" sz="1100" b="1" dirty="0">
              <a:effectLst>
                <a:outerShdw blurRad="38100" dist="38100" dir="2700000" algn="tl">
                  <a:srgbClr val="000000">
                    <a:alpha val="43137"/>
                  </a:srgbClr>
                </a:outerShdw>
              </a:effectLst>
            </a:endParaRPr>
          </a:p>
          <a:p>
            <a:pPr marL="0" lvl="1" defTabSz="913431">
              <a:defRPr/>
            </a:pPr>
            <a:endParaRPr lang="en-US" sz="1100" b="1" dirty="0">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t>20</a:t>
            </a:fld>
            <a:endParaRPr lang="en-US"/>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2170711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pPr marL="0" lvl="1" defTabSz="930808">
              <a:defRPr/>
            </a:pPr>
            <a:r>
              <a:rPr lang="en-US" sz="1400" dirty="0"/>
              <a:t>In short, 	</a:t>
            </a:r>
          </a:p>
          <a:p>
            <a:pPr marL="0" lvl="1" defTabSz="930808">
              <a:defRPr/>
            </a:pPr>
            <a:r>
              <a:rPr lang="en-US" sz="1400" dirty="0"/>
              <a:t>Strong linkage between leadership and the Scouting curriculum is essential to a successful program.  </a:t>
            </a:r>
          </a:p>
          <a:p>
            <a:pPr marL="456725" lvl="2" defTabSz="930808">
              <a:defRPr/>
            </a:pPr>
            <a:r>
              <a:rPr lang="en-US" sz="1400" dirty="0"/>
              <a:t>	&lt;CLICK&gt;</a:t>
            </a:r>
          </a:p>
          <a:p>
            <a:r>
              <a:rPr lang="en-US" sz="1400" dirty="0"/>
              <a:t>Without this, “even the most engaged participant is unlikely to demonstrate positive change”.  </a:t>
            </a:r>
          </a:p>
          <a:p>
            <a:pPr marL="0" lvl="1" defTabSz="913451">
              <a:defRPr/>
            </a:pPr>
            <a:r>
              <a:rPr lang="en-US" sz="1400" dirty="0"/>
              <a:t>	&lt;CLICK&gt;</a:t>
            </a:r>
          </a:p>
          <a:p>
            <a:r>
              <a:rPr lang="en-US" sz="1400" dirty="0"/>
              <a:t>The program will likely fail the boy, and skeptical leaders will be “proven right” once again.</a:t>
            </a:r>
          </a:p>
          <a:p>
            <a:pPr marL="465404" lvl="1"/>
            <a:r>
              <a:rPr lang="en-US" sz="1400" dirty="0"/>
              <a:t>“Yes, the program did fail the boy. Scouting didn’t work for him.”  </a:t>
            </a:r>
          </a:p>
          <a:p>
            <a:pPr marL="465404" lvl="1" defTabSz="913451">
              <a:defRPr/>
            </a:pPr>
            <a:r>
              <a:rPr lang="en-US" sz="1400" dirty="0"/>
              <a:t>	&lt;CLICK&gt;</a:t>
            </a:r>
          </a:p>
          <a:p>
            <a:r>
              <a:rPr lang="en-US" sz="1400" dirty="0"/>
              <a:t>However, the reason the program failed is likely not that Scouting failed, but that it was poorly implemented.  </a:t>
            </a:r>
          </a:p>
          <a:p>
            <a:pPr defTabSz="913402"/>
            <a:endParaRPr lang="en-US" sz="1400" dirty="0"/>
          </a:p>
          <a:p>
            <a:pPr defTabSz="913402"/>
            <a:r>
              <a:rPr lang="en-US" sz="1400" dirty="0"/>
              <a:t>It is perhaps failures such as this that have led some youth leaders to conclude that Scouting is ineffective.  </a:t>
            </a:r>
          </a:p>
          <a:p>
            <a:pPr marL="0" lvl="1" defTabSz="913380">
              <a:defRPr/>
            </a:pPr>
            <a:r>
              <a:rPr lang="en-US" sz="1400" dirty="0"/>
              <a:t>	&lt;CLICK&gt;</a:t>
            </a:r>
          </a:p>
          <a:p>
            <a:pPr marL="0" lvl="1" defTabSz="913380">
              <a:defRPr/>
            </a:pPr>
            <a:endParaRPr lang="en-US" sz="1400"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21</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886416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What about sports? </a:t>
            </a:r>
          </a:p>
          <a:p>
            <a:r>
              <a:rPr lang="en-US" sz="1500" dirty="0"/>
              <a:t>Over 80% of American youth at some time will participate in a sports program.</a:t>
            </a:r>
          </a:p>
          <a:p>
            <a:r>
              <a:rPr lang="en-US" sz="1500" dirty="0"/>
              <a:t>They spend more time in sports than in any other organized out-of-school activity. </a:t>
            </a:r>
          </a:p>
          <a:p>
            <a:pPr defTabSz="931529">
              <a:defRPr/>
            </a:pPr>
            <a:r>
              <a:rPr lang="en-US" sz="1500" dirty="0"/>
              <a:t>	&lt;CLICK&gt;</a:t>
            </a:r>
          </a:p>
          <a:p>
            <a:endParaRPr lang="en-US" sz="1300" i="1" dirty="0"/>
          </a:p>
          <a:p>
            <a:endParaRPr lang="en-US" i="1" dirty="0"/>
          </a:p>
          <a:p>
            <a:endParaRPr lang="en-US" i="1" dirty="0"/>
          </a:p>
          <a:p>
            <a:endParaRPr lang="en-US" i="1" dirty="0"/>
          </a:p>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22</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523608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124200"/>
            <a:ext cx="5608320" cy="4574419"/>
          </a:xfrm>
        </p:spPr>
        <p:txBody>
          <a:bodyPr/>
          <a:lstStyle/>
          <a:p>
            <a:r>
              <a:rPr lang="en-US" sz="1500" dirty="0"/>
              <a:t>What do we know about the effect of participation in Sports programs?  </a:t>
            </a:r>
          </a:p>
          <a:p>
            <a:pPr defTabSz="881134"/>
            <a:r>
              <a:rPr lang="en-US" sz="1500" dirty="0"/>
              <a:t>The news is good and bad.  	</a:t>
            </a:r>
          </a:p>
          <a:p>
            <a:pPr defTabSz="881134"/>
            <a:r>
              <a:rPr lang="en-US" sz="1500" dirty="0"/>
              <a:t>	&lt;CLICK&gt;</a:t>
            </a:r>
          </a:p>
          <a:p>
            <a:r>
              <a:rPr lang="en-US" sz="1500" dirty="0"/>
              <a:t>Some studies say that sports do good things for kids by helping them to improve grades in school, feel better about themselves, and show leadership.  </a:t>
            </a:r>
          </a:p>
          <a:p>
            <a:pPr defTabSz="881134"/>
            <a:r>
              <a:rPr lang="en-US" sz="1500" dirty="0"/>
              <a:t>	&lt;CLICK&gt;</a:t>
            </a:r>
          </a:p>
          <a:p>
            <a:r>
              <a:rPr lang="en-US" sz="1500" dirty="0"/>
              <a:t>Other research says that sports programs are not so great for kids because they increase aggressive behavior, reduce their ability to see right and wrong, and increase their chances for risk-taking behavior.  In fact, </a:t>
            </a:r>
          </a:p>
          <a:p>
            <a:pPr defTabSz="881134"/>
            <a:r>
              <a:rPr lang="en-US" sz="1500" dirty="0"/>
              <a:t>	&lt;CLICK&gt;</a:t>
            </a:r>
          </a:p>
          <a:p>
            <a:r>
              <a:rPr lang="en-US" sz="1500" dirty="0"/>
              <a:t>when a kid does nothing but sports, the research suggests that the overall effect on their character development is negative.  </a:t>
            </a:r>
          </a:p>
          <a:p>
            <a:pPr defTabSz="881134"/>
            <a:r>
              <a:rPr lang="en-US" sz="1500" dirty="0"/>
              <a:t>	&lt;CLICK&gt;</a:t>
            </a:r>
            <a:endParaRPr lang="en-US" sz="1300" dirty="0"/>
          </a:p>
          <a:p>
            <a:endParaRPr lang="en-US" i="1" dirty="0"/>
          </a:p>
          <a:p>
            <a:endParaRPr lang="en-US" i="1"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23</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2119831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However, if kids combine sports and a good program like Scouting, the results are very different.  </a:t>
            </a:r>
          </a:p>
          <a:p>
            <a:r>
              <a:rPr lang="en-US" sz="1500" dirty="0"/>
              <a:t>Kids active in both sports and Scouting show the highest levels of positive individual functioning as well as contribution to family and community. </a:t>
            </a:r>
          </a:p>
          <a:p>
            <a:pPr defTabSz="881134"/>
            <a:r>
              <a:rPr lang="en-US" sz="1500" dirty="0"/>
              <a:t>	</a:t>
            </a:r>
          </a:p>
          <a:p>
            <a:r>
              <a:rPr lang="en-US" sz="1500" dirty="0"/>
              <a:t>With its strong emphasis on developing character and building value in every individual, </a:t>
            </a:r>
          </a:p>
          <a:p>
            <a:pPr defTabSz="881212">
              <a:defRPr/>
            </a:pPr>
            <a:r>
              <a:rPr lang="en-US" sz="1500" dirty="0"/>
              <a:t>	&lt;CLICK&gt;</a:t>
            </a:r>
          </a:p>
          <a:p>
            <a:pPr defTabSz="881134"/>
            <a:r>
              <a:rPr lang="en-US" sz="1500" dirty="0"/>
              <a:t>Scouting and Sports make a great partnership.  </a:t>
            </a:r>
          </a:p>
          <a:p>
            <a:pPr defTabSz="931529">
              <a:defRPr/>
            </a:pPr>
            <a:r>
              <a:rPr lang="en-US" sz="1500" dirty="0"/>
              <a:t>	&lt;CLICK&gt;</a:t>
            </a:r>
          </a:p>
          <a:p>
            <a:endParaRPr lang="en-US" sz="1300" dirty="0"/>
          </a:p>
          <a:p>
            <a:endParaRPr lang="en-US" sz="1300" dirty="0"/>
          </a:p>
          <a:p>
            <a:pPr defTabSz="881134"/>
            <a:endParaRPr lang="en-US" sz="1300" dirty="0"/>
          </a:p>
          <a:p>
            <a:pPr defTabSz="881134"/>
            <a:endParaRPr lang="en-US" sz="1300" dirty="0"/>
          </a:p>
          <a:p>
            <a:endParaRPr lang="en-US" sz="1300" dirty="0"/>
          </a:p>
        </p:txBody>
      </p:sp>
      <p:sp>
        <p:nvSpPr>
          <p:cNvPr id="4" name="Slide Number Placeholder 3"/>
          <p:cNvSpPr>
            <a:spLocks noGrp="1"/>
          </p:cNvSpPr>
          <p:nvPr>
            <p:ph type="sldNum" sz="quarter" idx="10"/>
          </p:nvPr>
        </p:nvSpPr>
        <p:spPr/>
        <p:txBody>
          <a:bodyPr/>
          <a:lstStyle/>
          <a:p>
            <a:fld id="{7625A38E-332D-4F66-9359-7B88E7A99CE7}" type="slidenum">
              <a:rPr lang="en-US">
                <a:solidFill>
                  <a:prstClr val="black"/>
                </a:solidFill>
              </a:rPr>
              <a:pPr/>
              <a:t>24</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2324879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Next question: </a:t>
            </a:r>
          </a:p>
          <a:p>
            <a:r>
              <a:rPr lang="en-US" sz="1400" dirty="0"/>
              <a:t>“Is there any evidence that activity in Scouting as a youth yields benefits as an adult?”</a:t>
            </a:r>
          </a:p>
          <a:p>
            <a:r>
              <a:rPr lang="en-US" sz="1400" dirty="0"/>
              <a:t>	&lt;CLICK&gt;</a:t>
            </a:r>
          </a:p>
          <a:p>
            <a:r>
              <a:rPr lang="en-US" sz="1400" dirty="0"/>
              <a:t>In 2010, researchers at the Institute for Studies of Religion at Baylor University examined this in a nationwide survey of about 2500 men with an average age of 47 years.  Their sample included 134 Eagle Scouts.  </a:t>
            </a:r>
          </a:p>
          <a:p>
            <a:pPr defTabSz="881212">
              <a:defRPr/>
            </a:pPr>
            <a:r>
              <a:rPr lang="en-US" sz="1400" dirty="0"/>
              <a:t>They compared the likelihood of positive behaviors in those who became Eagle Scouts with those who had not been Scouts.  </a:t>
            </a:r>
          </a:p>
          <a:p>
            <a:pPr defTabSz="881212">
              <a:defRPr/>
            </a:pPr>
            <a:r>
              <a:rPr lang="en-US" sz="1400" dirty="0"/>
              <a:t>	&lt;CLICK&gt;</a:t>
            </a:r>
          </a:p>
          <a:p>
            <a:endParaRPr lang="en-US" baseline="0" dirty="0" smtClean="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25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1344372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7663" y="698500"/>
            <a:ext cx="4178300" cy="3133725"/>
          </a:xfrm>
        </p:spPr>
      </p:sp>
      <p:sp>
        <p:nvSpPr>
          <p:cNvPr id="3" name="Notes Placeholder 2"/>
          <p:cNvSpPr>
            <a:spLocks noGrp="1"/>
          </p:cNvSpPr>
          <p:nvPr>
            <p:ph type="body" idx="1"/>
          </p:nvPr>
        </p:nvSpPr>
        <p:spPr>
          <a:xfrm>
            <a:off x="584200" y="3836609"/>
            <a:ext cx="5608320" cy="5238448"/>
          </a:xfrm>
        </p:spPr>
        <p:txBody>
          <a:bodyPr/>
          <a:lstStyle/>
          <a:p>
            <a:r>
              <a:rPr lang="en-US" sz="1400" dirty="0"/>
              <a:t>The results: </a:t>
            </a:r>
          </a:p>
          <a:p>
            <a:pPr defTabSz="880874"/>
            <a:r>
              <a:rPr lang="en-US" sz="1400" dirty="0"/>
              <a:t>Compared to those who had not been involved in Scouting, </a:t>
            </a:r>
          </a:p>
          <a:p>
            <a:pPr defTabSz="880874"/>
            <a:r>
              <a:rPr lang="en-US" sz="1400" dirty="0"/>
              <a:t>Eagle Scouts were 81% more likely to have made and achieved a spiritual goal within the last year.</a:t>
            </a:r>
          </a:p>
          <a:p>
            <a:pPr defTabSz="880874"/>
            <a:r>
              <a:rPr lang="en-US" sz="1400" dirty="0"/>
              <a:t>They were also more likely to have held a leadership position in their local community,</a:t>
            </a:r>
          </a:p>
          <a:p>
            <a:pPr defTabSz="880874"/>
            <a:r>
              <a:rPr lang="en-US" sz="1400" dirty="0"/>
              <a:t>to have taken a course of interest to them in the past year, and </a:t>
            </a:r>
          </a:p>
          <a:p>
            <a:pPr defTabSz="880874"/>
            <a:r>
              <a:rPr lang="en-US" sz="1400" dirty="0"/>
              <a:t>to be currently certified in CPR.</a:t>
            </a:r>
          </a:p>
          <a:p>
            <a:pPr defTabSz="880874"/>
            <a:r>
              <a:rPr lang="en-US" sz="1400" dirty="0"/>
              <a:t>	</a:t>
            </a:r>
          </a:p>
          <a:p>
            <a:pPr defTabSz="880874"/>
            <a:r>
              <a:rPr lang="en-US" sz="1400" dirty="0"/>
              <a:t>When compared to non-Scouts, Eagle Scouts exhibited higher levels of </a:t>
            </a:r>
          </a:p>
          <a:p>
            <a:pPr defTabSz="880874"/>
            <a:r>
              <a:rPr lang="en-US" sz="1400" dirty="0"/>
              <a:t>	&lt;CLICK&gt;</a:t>
            </a:r>
          </a:p>
          <a:p>
            <a:pPr defTabSz="880874">
              <a:defRPr/>
            </a:pPr>
            <a:r>
              <a:rPr lang="en-US" sz="1400" dirty="0"/>
              <a:t>goal orientation, leadership, planning and preparedness, and service.</a:t>
            </a:r>
          </a:p>
          <a:p>
            <a:pPr defTabSz="880874"/>
            <a:r>
              <a:rPr lang="en-US" sz="1400" dirty="0"/>
              <a:t>Please recall that these men are now 30 years past the age of being a Scout.  </a:t>
            </a:r>
          </a:p>
          <a:p>
            <a:pPr defTabSz="880874"/>
            <a:r>
              <a:rPr lang="en-US" sz="1400" dirty="0"/>
              <a:t>The fact that their Scouting experience would make such a remarkable difference</a:t>
            </a:r>
          </a:p>
          <a:p>
            <a:pPr defTabSz="880874"/>
            <a:r>
              <a:rPr lang="en-US" sz="1400" dirty="0"/>
              <a:t>	&lt;CLICK&gt;</a:t>
            </a:r>
          </a:p>
          <a:p>
            <a:pPr defTabSz="880874"/>
            <a:r>
              <a:rPr lang="en-US" sz="1400" dirty="0"/>
              <a:t>three decades later, says much about the power of Scouting to create lasting change in the lives of young men.  </a:t>
            </a:r>
          </a:p>
          <a:p>
            <a:pPr defTabSz="880874"/>
            <a:r>
              <a:rPr lang="en-US" sz="1400" dirty="0"/>
              <a:t>	&lt;CLICK&gt;</a:t>
            </a:r>
          </a:p>
          <a:p>
            <a:endParaRPr lang="en-US" sz="1400"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26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1048747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696913"/>
            <a:ext cx="4337050" cy="3254375"/>
          </a:xfrm>
        </p:spPr>
      </p:sp>
      <p:sp>
        <p:nvSpPr>
          <p:cNvPr id="3" name="Notes Placeholder 2"/>
          <p:cNvSpPr>
            <a:spLocks noGrp="1"/>
          </p:cNvSpPr>
          <p:nvPr>
            <p:ph type="body" idx="1"/>
          </p:nvPr>
        </p:nvSpPr>
        <p:spPr>
          <a:xfrm>
            <a:off x="533400" y="3950970"/>
            <a:ext cx="6019800" cy="5271649"/>
          </a:xfrm>
        </p:spPr>
        <p:txBody>
          <a:bodyPr/>
          <a:lstStyle/>
          <a:p>
            <a:pPr marL="55074" defTabSz="881183">
              <a:spcBef>
                <a:spcPts val="1157"/>
              </a:spcBef>
            </a:pPr>
            <a:r>
              <a:rPr lang="en-US" sz="1500" dirty="0"/>
              <a:t>In Summary, </a:t>
            </a:r>
          </a:p>
          <a:p>
            <a:pPr marL="55074" defTabSz="881183">
              <a:spcBef>
                <a:spcPts val="1157"/>
              </a:spcBef>
            </a:pPr>
            <a:r>
              <a:rPr lang="en-US" sz="1500" dirty="0"/>
              <a:t>Activity in Scouting leads to the development of multiple positive character attributes. 	</a:t>
            </a:r>
          </a:p>
          <a:p>
            <a:pPr marL="55074" defTabSz="881183">
              <a:spcBef>
                <a:spcPts val="1157"/>
              </a:spcBef>
            </a:pPr>
            <a:r>
              <a:rPr lang="en-US" sz="1500" dirty="0"/>
              <a:t>	&lt;CLICK&gt;</a:t>
            </a:r>
          </a:p>
          <a:p>
            <a:pPr marL="55074">
              <a:spcBef>
                <a:spcPts val="1157"/>
              </a:spcBef>
            </a:pPr>
            <a:r>
              <a:rPr lang="en-US" sz="1500" dirty="0"/>
              <a:t>Scouting activity sustains Religious Reverence.</a:t>
            </a:r>
          </a:p>
          <a:p>
            <a:pPr marL="55074" defTabSz="881183">
              <a:spcBef>
                <a:spcPts val="1157"/>
              </a:spcBef>
            </a:pPr>
            <a:r>
              <a:rPr lang="en-US" sz="1500" dirty="0"/>
              <a:t>	&lt;CLICK&gt;</a:t>
            </a:r>
          </a:p>
          <a:p>
            <a:pPr marL="55074">
              <a:spcBef>
                <a:spcPts val="1157"/>
              </a:spcBef>
            </a:pPr>
            <a:r>
              <a:rPr lang="en-US" sz="1500" dirty="0"/>
              <a:t>Scouting is a strong partner with sports programs in building positive character. </a:t>
            </a:r>
          </a:p>
          <a:p>
            <a:pPr marL="55074" defTabSz="881183">
              <a:spcBef>
                <a:spcPts val="1157"/>
              </a:spcBef>
            </a:pPr>
            <a:r>
              <a:rPr lang="en-US" sz="1300" dirty="0"/>
              <a:t>	&lt;CLICK&gt;</a:t>
            </a:r>
          </a:p>
          <a:p>
            <a:pPr marL="55074" defTabSz="881183">
              <a:spcBef>
                <a:spcPts val="1157"/>
              </a:spcBef>
            </a:pPr>
            <a:r>
              <a:rPr lang="en-US" sz="1300" dirty="0"/>
              <a:t>The positive effect of participation in Scouting persists for decades.  </a:t>
            </a:r>
          </a:p>
          <a:p>
            <a:pPr defTabSz="913700">
              <a:defRPr/>
            </a:pPr>
            <a:r>
              <a:rPr lang="en-US" sz="1400" dirty="0"/>
              <a:t>	&lt;CLICK&gt;</a:t>
            </a:r>
          </a:p>
          <a:p>
            <a:r>
              <a:rPr lang="en-US" sz="1500" dirty="0"/>
              <a:t>Scouting requires strong support from leadership to be fully effective.    </a:t>
            </a:r>
          </a:p>
          <a:p>
            <a:pPr marL="55074" defTabSz="881183">
              <a:spcBef>
                <a:spcPts val="1157"/>
              </a:spcBef>
            </a:pPr>
            <a:endParaRPr lang="en-US" sz="1500" dirty="0"/>
          </a:p>
          <a:p>
            <a:pPr defTabSz="913700">
              <a:defRPr/>
            </a:pPr>
            <a:r>
              <a:rPr lang="en-US" sz="1400" dirty="0"/>
              <a:t>	&lt;CLICK&gt;</a:t>
            </a:r>
          </a:p>
          <a:p>
            <a:pPr defTabSz="913700">
              <a:defRPr/>
            </a:pPr>
            <a:endParaRPr lang="en-US" sz="1400" dirty="0"/>
          </a:p>
          <a:p>
            <a:pPr defTabSz="913700">
              <a:defRPr/>
            </a:pPr>
            <a:endParaRPr lang="en-US" sz="1400" dirty="0"/>
          </a:p>
          <a:p>
            <a:pPr marL="456849" lvl="1" defTabSz="913700">
              <a:defRPr/>
            </a:pPr>
            <a:endParaRPr lang="en-US" b="1" dirty="0" smtClean="0"/>
          </a:p>
          <a:p>
            <a:pPr marL="456849" lvl="1" defTabSz="913700">
              <a:defRPr/>
            </a:pPr>
            <a:endParaRPr lang="en-US" b="1" dirty="0" smtClean="0"/>
          </a:p>
          <a:p>
            <a:pPr defTabSz="913700">
              <a:defRPr/>
            </a:pPr>
            <a:endParaRPr lang="en-US" b="1" dirty="0" smtClean="0"/>
          </a:p>
          <a:p>
            <a:pPr lvl="1"/>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27</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271987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r>
              <a:rPr lang="en-US" sz="1400" dirty="0"/>
              <a:t>So What?</a:t>
            </a:r>
          </a:p>
          <a:p>
            <a:r>
              <a:rPr lang="en-US" sz="1400" dirty="0"/>
              <a:t>What should this mean to me and the boys I work with?  </a:t>
            </a:r>
          </a:p>
          <a:p>
            <a:r>
              <a:rPr lang="en-US" sz="1400" dirty="0"/>
              <a:t>In other words, </a:t>
            </a:r>
          </a:p>
          <a:p>
            <a:pPr marL="0" lvl="1" defTabSz="913431">
              <a:defRPr/>
            </a:pPr>
            <a:r>
              <a:rPr lang="en-US" sz="1400" dirty="0"/>
              <a:t>	&lt;CLICK&gt;</a:t>
            </a:r>
          </a:p>
          <a:p>
            <a:endParaRPr lang="en-US"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625A38E-332D-4F66-9359-7B88E7A99CE7}" type="slidenum">
              <a:rPr lang="en-US" smtClean="0"/>
              <a:t>28</a:t>
            </a:fld>
            <a:endParaRPr lang="en-US"/>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2237145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a:xfrm>
            <a:off x="457207" y="3124200"/>
            <a:ext cx="6096000" cy="4183380"/>
          </a:xfrm>
        </p:spPr>
        <p:txBody>
          <a:bodyPr/>
          <a:lstStyle/>
          <a:p>
            <a:r>
              <a:rPr lang="en-US" sz="1400" dirty="0"/>
              <a:t>What Really </a:t>
            </a:r>
            <a:r>
              <a:rPr lang="en-US" sz="1400" i="1" dirty="0"/>
              <a:t>IS </a:t>
            </a:r>
            <a:r>
              <a:rPr lang="en-US" sz="1400" dirty="0"/>
              <a:t>Scouting?  </a:t>
            </a:r>
          </a:p>
          <a:p>
            <a:r>
              <a:rPr lang="en-US" sz="1400" dirty="0"/>
              <a:t>	&lt;CLICK&gt;</a:t>
            </a:r>
          </a:p>
          <a:p>
            <a:pPr defTabSz="913451">
              <a:defRPr/>
            </a:pPr>
            <a:r>
              <a:rPr lang="en-US" sz="1400" dirty="0"/>
              <a:t>Scouting is more than just an outdoor activity program, silly songs and merit badges.  </a:t>
            </a:r>
          </a:p>
          <a:p>
            <a:pPr defTabSz="913451">
              <a:defRPr/>
            </a:pPr>
            <a:r>
              <a:rPr lang="en-US" sz="1400" dirty="0"/>
              <a:t>It is more than Friends of Scouting, $200 for Scout camp, or even sleeping in an ice-cave. </a:t>
            </a:r>
          </a:p>
          <a:p>
            <a:pPr defTabSz="913451">
              <a:defRPr/>
            </a:pPr>
            <a:r>
              <a:rPr lang="en-US" sz="1400" dirty="0"/>
              <a:t>	&lt;CLICK&gt;</a:t>
            </a:r>
          </a:p>
          <a:p>
            <a:r>
              <a:rPr lang="en-US" sz="1400" dirty="0"/>
              <a:t>Scouting is a proven and effective program that changes boys’ lives, while sustaining Religious Reverence.</a:t>
            </a:r>
          </a:p>
          <a:p>
            <a:pPr defTabSz="913451">
              <a:defRPr/>
            </a:pPr>
            <a:r>
              <a:rPr lang="en-US" sz="1400" dirty="0"/>
              <a:t>	&lt;CLICK&gt;</a:t>
            </a:r>
          </a:p>
          <a:p>
            <a:r>
              <a:rPr lang="en-US" sz="1400" dirty="0"/>
              <a:t>However, Scouting requires strong support from leadership to be fully effective.    </a:t>
            </a:r>
          </a:p>
          <a:p>
            <a:pPr defTabSz="913451">
              <a:defRPr/>
            </a:pPr>
            <a:r>
              <a:rPr lang="en-US" sz="1400" dirty="0"/>
              <a:t>	&lt;CLICK&gt;</a:t>
            </a:r>
          </a:p>
          <a:p>
            <a:r>
              <a:rPr lang="en-US" sz="1400" dirty="0"/>
              <a:t>It is that </a:t>
            </a:r>
            <a:r>
              <a:rPr lang="en-US" sz="1400" i="1" dirty="0"/>
              <a:t>foundation of leader support </a:t>
            </a:r>
            <a:r>
              <a:rPr lang="en-US" sz="1400" dirty="0"/>
              <a:t>that gives it the power to touch hearts and change lives.  </a:t>
            </a:r>
          </a:p>
          <a:p>
            <a:pPr defTabSz="913451">
              <a:defRPr/>
            </a:pPr>
            <a:r>
              <a:rPr lang="en-US" sz="1400" dirty="0"/>
              <a:t>	&lt;CLICK&gt;</a:t>
            </a:r>
          </a:p>
          <a:p>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29</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92868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r>
              <a:rPr lang="en-US" sz="1300" dirty="0"/>
              <a:t>Let’s begin by asking, “How do you and those around you see Scouting?” </a:t>
            </a:r>
          </a:p>
          <a:p>
            <a:pPr defTabSz="913451">
              <a:defRPr/>
            </a:pPr>
            <a:r>
              <a:rPr lang="en-US" sz="1300" dirty="0"/>
              <a:t>Most view Scouting primarily as an activity program for boys, </a:t>
            </a:r>
          </a:p>
          <a:p>
            <a:pPr defTabSz="913451">
              <a:defRPr/>
            </a:pPr>
            <a:r>
              <a:rPr lang="en-US" sz="1300" dirty="0"/>
              <a:t>one that requires a commitment of time, effort and financial support.  </a:t>
            </a:r>
          </a:p>
          <a:p>
            <a:pPr defTabSz="913451">
              <a:defRPr/>
            </a:pPr>
            <a:r>
              <a:rPr lang="en-US" sz="1300" dirty="0"/>
              <a:t>Some see Scouting as a valuable asset.  To others it is more of a necessary nuisance. </a:t>
            </a:r>
          </a:p>
          <a:p>
            <a:pPr defTabSz="913451">
              <a:defRPr/>
            </a:pPr>
            <a:r>
              <a:rPr lang="en-US" sz="1300" dirty="0"/>
              <a:t>Next, </a:t>
            </a:r>
          </a:p>
          <a:p>
            <a:pPr defTabSz="913451">
              <a:defRPr/>
            </a:pPr>
            <a:r>
              <a:rPr lang="en-US" sz="1300" dirty="0"/>
              <a:t>	&lt;CLICK&gt;</a:t>
            </a:r>
          </a:p>
          <a:p>
            <a:pPr defTabSz="913451">
              <a:defRPr/>
            </a:pPr>
            <a:r>
              <a:rPr lang="en-US" sz="1300" dirty="0"/>
              <a:t>How well does it succeed in forging character in boys and young men?</a:t>
            </a:r>
          </a:p>
          <a:p>
            <a:r>
              <a:rPr lang="en-US" sz="1300" dirty="0"/>
              <a:t>Does it have the power to create change in boys that will continue into adulthood?</a:t>
            </a:r>
          </a:p>
          <a:p>
            <a:pPr defTabSz="913451">
              <a:defRPr/>
            </a:pPr>
            <a:r>
              <a:rPr lang="en-US" sz="1300" dirty="0"/>
              <a:t>Is it worth the commitment it asks of parents, leaders and youth?</a:t>
            </a:r>
          </a:p>
          <a:p>
            <a:endParaRPr lang="en-US" sz="1300" dirty="0"/>
          </a:p>
          <a:p>
            <a:r>
              <a:rPr lang="en-US" sz="1300" dirty="0"/>
              <a:t>Yes, Scouting </a:t>
            </a:r>
            <a:r>
              <a:rPr lang="en-US" sz="1300" b="1" i="1" dirty="0"/>
              <a:t>is</a:t>
            </a:r>
            <a:r>
              <a:rPr lang="en-US" sz="1300" dirty="0"/>
              <a:t> an activity program for youth.  And a good one.  </a:t>
            </a:r>
          </a:p>
          <a:p>
            <a:r>
              <a:rPr lang="en-US" sz="1300" dirty="0"/>
              <a:t>But is there more to it than just that?</a:t>
            </a:r>
          </a:p>
          <a:p>
            <a:r>
              <a:rPr lang="en-US" sz="1300" dirty="0"/>
              <a:t>Is there value in the Scouting experience beyond the activities and the awards?</a:t>
            </a:r>
          </a:p>
          <a:p>
            <a:endParaRPr lang="en-US" sz="1300" dirty="0"/>
          </a:p>
          <a:p>
            <a:pPr defTabSz="913451">
              <a:defRPr/>
            </a:pPr>
            <a:r>
              <a:rPr lang="en-US" sz="1300" dirty="0"/>
              <a:t>To better understand this, let’s look at the results of some research studies.   </a:t>
            </a:r>
          </a:p>
          <a:p>
            <a:pPr defTabSz="849525">
              <a:defRPr/>
            </a:pPr>
            <a:r>
              <a:rPr lang="en-US" sz="1300" dirty="0"/>
              <a:t>For decades, social scientists have studied how youth programs affect the lives of their participants.</a:t>
            </a:r>
          </a:p>
          <a:p>
            <a:r>
              <a:rPr lang="en-US" sz="1300" dirty="0"/>
              <a:t>A respected leader in this field of research is Dr. Richard Lerner.  </a:t>
            </a:r>
          </a:p>
          <a:p>
            <a:pPr defTabSz="880943">
              <a:defRPr/>
            </a:pPr>
            <a:r>
              <a:rPr lang="en-US" sz="1300" dirty="0"/>
              <a:t>	&lt;CLICK&gt;</a:t>
            </a:r>
          </a:p>
          <a:p>
            <a:r>
              <a:rPr lang="en-US" sz="1500" dirty="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t>3</a:t>
            </a:fld>
            <a:endParaRPr lang="en-US"/>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4144042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533400"/>
            <a:ext cx="3452812" cy="2590800"/>
          </a:xfrm>
        </p:spPr>
      </p:sp>
      <p:sp>
        <p:nvSpPr>
          <p:cNvPr id="3" name="Notes Placeholder 2"/>
          <p:cNvSpPr>
            <a:spLocks noGrp="1"/>
          </p:cNvSpPr>
          <p:nvPr>
            <p:ph type="body" idx="1"/>
          </p:nvPr>
        </p:nvSpPr>
        <p:spPr>
          <a:xfrm>
            <a:off x="701040" y="3124205"/>
            <a:ext cx="5608320" cy="5950852"/>
          </a:xfrm>
        </p:spPr>
        <p:txBody>
          <a:bodyPr/>
          <a:lstStyle/>
          <a:p>
            <a:pPr>
              <a:spcBef>
                <a:spcPts val="578"/>
              </a:spcBef>
            </a:pPr>
            <a:r>
              <a:rPr lang="en-US" sz="1300" dirty="0"/>
              <a:t>Scouting is a </a:t>
            </a:r>
          </a:p>
          <a:p>
            <a:pPr>
              <a:spcBef>
                <a:spcPts val="578"/>
              </a:spcBef>
            </a:pPr>
            <a:r>
              <a:rPr lang="en-US" sz="1300" dirty="0"/>
              <a:t>powerful and effective tool</a:t>
            </a:r>
          </a:p>
          <a:p>
            <a:pPr>
              <a:spcBef>
                <a:spcPts val="578"/>
              </a:spcBef>
            </a:pPr>
            <a:r>
              <a:rPr lang="en-US" sz="1300" dirty="0"/>
              <a:t>for creating change in the lives of boys.</a:t>
            </a:r>
          </a:p>
          <a:p>
            <a:pPr>
              <a:spcBef>
                <a:spcPts val="600"/>
              </a:spcBef>
            </a:pPr>
            <a:endParaRPr lang="en-US" sz="1300" dirty="0"/>
          </a:p>
          <a:p>
            <a:pPr defTabSz="913451">
              <a:spcBef>
                <a:spcPts val="600"/>
              </a:spcBef>
              <a:defRPr/>
            </a:pPr>
            <a:r>
              <a:rPr lang="en-US" sz="1300" dirty="0"/>
              <a:t>I leave you with my conviction that activity in Scouting truly does make good boys into better men. </a:t>
            </a:r>
          </a:p>
          <a:p>
            <a:pPr defTabSz="881261">
              <a:defRPr/>
            </a:pPr>
            <a:r>
              <a:rPr lang="en-US" sz="1300" dirty="0"/>
              <a:t>It DOES make a difference.  </a:t>
            </a:r>
          </a:p>
          <a:p>
            <a:r>
              <a:rPr lang="en-US" sz="1300" dirty="0"/>
              <a:t>It DOES change the lives of boys in deep and meaningful ways.  </a:t>
            </a:r>
          </a:p>
          <a:p>
            <a:pPr algn="l"/>
            <a:endParaRPr lang="en-US" sz="1300" dirty="0"/>
          </a:p>
          <a:p>
            <a:r>
              <a:rPr lang="en-US" sz="1300" dirty="0"/>
              <a:t>However, the </a:t>
            </a:r>
            <a:r>
              <a:rPr lang="en-US" sz="1300" i="1" dirty="0"/>
              <a:t>foundation of leader support </a:t>
            </a:r>
            <a:r>
              <a:rPr lang="en-US" sz="1300" dirty="0"/>
              <a:t>is crucial.  </a:t>
            </a:r>
          </a:p>
          <a:p>
            <a:r>
              <a:rPr lang="en-US" sz="1300" dirty="0"/>
              <a:t> </a:t>
            </a:r>
          </a:p>
          <a:p>
            <a:pPr>
              <a:spcBef>
                <a:spcPts val="600"/>
              </a:spcBef>
            </a:pPr>
            <a:r>
              <a:rPr lang="en-US" sz="1300" dirty="0"/>
              <a:t> 	&lt;CLICK&gt;</a:t>
            </a:r>
          </a:p>
          <a:p>
            <a:pPr algn="l"/>
            <a:r>
              <a:rPr lang="en-US" sz="1300" dirty="0"/>
              <a:t>The degree that our boys experience </a:t>
            </a:r>
          </a:p>
          <a:p>
            <a:pPr algn="l"/>
            <a:r>
              <a:rPr lang="en-US" sz="1300" dirty="0"/>
              <a:t>the power and effectiveness </a:t>
            </a:r>
          </a:p>
          <a:p>
            <a:pPr algn="l"/>
            <a:r>
              <a:rPr lang="en-US" sz="1300" dirty="0"/>
              <a:t>that Scouting promises,</a:t>
            </a:r>
          </a:p>
          <a:p>
            <a:pPr algn="l"/>
            <a:r>
              <a:rPr lang="en-US" sz="1300" dirty="0"/>
              <a:t>is therefore up to us—</a:t>
            </a:r>
          </a:p>
          <a:p>
            <a:pPr algn="l"/>
            <a:r>
              <a:rPr lang="en-US" sz="1300" dirty="0"/>
              <a:t>their leaders.</a:t>
            </a:r>
          </a:p>
          <a:p>
            <a:pPr algn="l"/>
            <a:endParaRPr lang="en-US" sz="1300" dirty="0"/>
          </a:p>
          <a:p>
            <a:pPr defTabSz="913451">
              <a:defRPr/>
            </a:pPr>
            <a:r>
              <a:rPr lang="en-US" sz="1300" dirty="0"/>
              <a:t>	&lt;CLICK&gt;</a:t>
            </a:r>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t>30</a:t>
            </a:fld>
            <a:endParaRPr lang="en-US"/>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06432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147638"/>
            <a:ext cx="2303462" cy="1728787"/>
          </a:xfrm>
        </p:spPr>
      </p:sp>
      <p:sp>
        <p:nvSpPr>
          <p:cNvPr id="3" name="Notes Placeholder 2"/>
          <p:cNvSpPr>
            <a:spLocks noGrp="1"/>
          </p:cNvSpPr>
          <p:nvPr>
            <p:ph type="body" idx="1"/>
          </p:nvPr>
        </p:nvSpPr>
        <p:spPr>
          <a:xfrm>
            <a:off x="438154" y="1876806"/>
            <a:ext cx="6207125" cy="5828695"/>
          </a:xfrm>
        </p:spPr>
        <p:txBody>
          <a:bodyPr/>
          <a:lstStyle/>
          <a:p>
            <a:r>
              <a:rPr lang="en-US" sz="1400" dirty="0"/>
              <a:t>In closing, I would suggest two questions for you to consider following this presentation.  </a:t>
            </a:r>
          </a:p>
          <a:p>
            <a:pPr defTabSz="913451">
              <a:defRPr/>
            </a:pPr>
            <a:r>
              <a:rPr lang="en-US" sz="1400" dirty="0"/>
              <a:t>	&lt;CLICK&gt;</a:t>
            </a:r>
          </a:p>
          <a:p>
            <a:r>
              <a:rPr lang="en-US" sz="1400" dirty="0"/>
              <a:t>One for you to ponder, and one for you to discuss.    </a:t>
            </a:r>
          </a:p>
          <a:p>
            <a:r>
              <a:rPr lang="en-US" sz="1400" dirty="0"/>
              <a:t>First, ask yourself	</a:t>
            </a:r>
          </a:p>
          <a:p>
            <a:r>
              <a:rPr lang="en-US" sz="1400" dirty="0"/>
              <a:t>	&lt;CLICK&gt;</a:t>
            </a:r>
          </a:p>
          <a:p>
            <a:pPr>
              <a:defRPr/>
            </a:pPr>
            <a:r>
              <a:rPr lang="en-US" sz="1400" dirty="0"/>
              <a:t>“What can I personally do to better support the Scouting program?”  </a:t>
            </a:r>
          </a:p>
          <a:p>
            <a:pPr>
              <a:defRPr/>
            </a:pPr>
            <a:r>
              <a:rPr lang="en-US" sz="1400" dirty="0"/>
              <a:t>Think about it for a moment, perhaps say a little prayer, and write down your thoughts.</a:t>
            </a:r>
          </a:p>
          <a:p>
            <a:pPr>
              <a:defRPr/>
            </a:pPr>
            <a:endParaRPr lang="en-US" sz="1400" dirty="0"/>
          </a:p>
          <a:p>
            <a:pPr defTabSz="913451">
              <a:defRPr/>
            </a:pPr>
            <a:r>
              <a:rPr lang="en-US" sz="1400" dirty="0"/>
              <a:t>Second.  Get together with the other leaders in your unit, and sit down and discuss the question,</a:t>
            </a:r>
          </a:p>
          <a:p>
            <a:pPr defTabSz="913451">
              <a:defRPr/>
            </a:pPr>
            <a:r>
              <a:rPr lang="en-US" sz="1400" dirty="0"/>
              <a:t>	&lt;CLICK&gt;</a:t>
            </a:r>
          </a:p>
          <a:p>
            <a:r>
              <a:rPr lang="en-US" sz="1400" dirty="0"/>
              <a:t>“What steps can we take to make our Scouting program touch the life of every boy?”</a:t>
            </a:r>
          </a:p>
          <a:p>
            <a:r>
              <a:rPr lang="en-US" sz="1400" dirty="0"/>
              <a:t>Brainstorm some ideas, make a plan, and then carry it out.  </a:t>
            </a:r>
          </a:p>
          <a:p>
            <a:endParaRPr lang="en-US" sz="1400" dirty="0"/>
          </a:p>
          <a:p>
            <a:r>
              <a:rPr lang="en-US" sz="1400" dirty="0"/>
              <a:t>As we focus on harnessing the power of Scouting to change lives, </a:t>
            </a:r>
          </a:p>
          <a:p>
            <a:r>
              <a:rPr lang="en-US" sz="1400" dirty="0"/>
              <a:t>our programs will flourish, and our boys will someday thank us.  </a:t>
            </a:r>
          </a:p>
          <a:p>
            <a:endParaRPr lang="en-US" sz="1400" dirty="0"/>
          </a:p>
          <a:p>
            <a:pPr defTabSz="881261">
              <a:defRPr/>
            </a:pPr>
            <a:r>
              <a:rPr lang="en-US" sz="1400" dirty="0"/>
              <a:t>Thank you for your attention, and thank you for your support of Scouting as a powerful tool for shaping the lives of our youth. 	</a:t>
            </a:r>
          </a:p>
          <a:p>
            <a:pPr defTabSz="881261">
              <a:defRPr/>
            </a:pPr>
            <a:endParaRPr lang="en-US" sz="1400" dirty="0"/>
          </a:p>
        </p:txBody>
      </p:sp>
      <p:sp>
        <p:nvSpPr>
          <p:cNvPr id="4" name="Slide Number Placeholder 3"/>
          <p:cNvSpPr>
            <a:spLocks noGrp="1"/>
          </p:cNvSpPr>
          <p:nvPr>
            <p:ph type="sldNum" sz="quarter" idx="10"/>
          </p:nvPr>
        </p:nvSpPr>
        <p:spPr/>
        <p:txBody>
          <a:bodyPr/>
          <a:lstStyle/>
          <a:p>
            <a:fld id="{7625A38E-332D-4F66-9359-7B88E7A99CE7}" type="slidenum">
              <a:rPr lang="en-US" smtClean="0"/>
              <a:t>31</a:t>
            </a:fld>
            <a:endParaRPr lang="en-US"/>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537787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endParaRPr lang="en-US" sz="1400" i="1" dirty="0">
              <a:effectLst>
                <a:outerShdw blurRad="38100" dist="38100" dir="2700000" algn="tl">
                  <a:srgbClr val="000000">
                    <a:alpha val="43137"/>
                  </a:srgbClr>
                </a:outerShdw>
              </a:effectLst>
            </a:endParaRPr>
          </a:p>
          <a:p>
            <a:endParaRPr lang="en-US" sz="1100" dirty="0"/>
          </a:p>
        </p:txBody>
      </p:sp>
      <p:sp>
        <p:nvSpPr>
          <p:cNvPr id="4" name="Slide Number Placeholder 3"/>
          <p:cNvSpPr>
            <a:spLocks noGrp="1"/>
          </p:cNvSpPr>
          <p:nvPr>
            <p:ph type="sldNum" sz="quarter" idx="10"/>
          </p:nvPr>
        </p:nvSpPr>
        <p:spPr/>
        <p:txBody>
          <a:bodyPr/>
          <a:lstStyle/>
          <a:p>
            <a:fld id="{7625A38E-332D-4F66-9359-7B88E7A99CE7}" type="slidenum">
              <a:rPr lang="en-US" smtClean="0"/>
              <a:t>32</a:t>
            </a:fld>
            <a:endParaRPr lang="en-US"/>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630843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33</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a:solidFill>
                <a:prstClr val="black"/>
              </a:solidFill>
            </a:endParaRPr>
          </a:p>
        </p:txBody>
      </p:sp>
    </p:spTree>
    <p:extLst>
      <p:ext uri="{BB962C8B-B14F-4D97-AF65-F5344CB8AC3E}">
        <p14:creationId xmlns:p14="http://schemas.microsoft.com/office/powerpoint/2010/main" val="3409566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endParaRPr lang="en-US" b="0" dirty="0" smtClean="0"/>
          </a:p>
          <a:p>
            <a:endParaRPr lang="en-US" b="0" dirty="0" smtClean="0"/>
          </a:p>
          <a:p>
            <a:endParaRPr lang="en-US" b="0" dirty="0" smtClean="0"/>
          </a:p>
          <a:p>
            <a:endParaRPr lang="en-US" b="0" dirty="0" smtClean="0"/>
          </a:p>
          <a:p>
            <a:pPr>
              <a:lnSpc>
                <a:spcPct val="160000"/>
              </a:lnSpc>
            </a:pPr>
            <a:endParaRPr lang="en-US" b="0" dirty="0" smtClean="0"/>
          </a:p>
          <a:p>
            <a:pPr>
              <a:lnSpc>
                <a:spcPct val="160000"/>
              </a:lnSpc>
            </a:pPr>
            <a:endParaRPr lang="en-US" b="0" dirty="0" smtClean="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34</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2413963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4371848-2C73-4740-8188-28BB7DD30CEE}" type="slidenum">
              <a:rPr lang="en-US" smtClean="0">
                <a:solidFill>
                  <a:prstClr val="black"/>
                </a:solidFill>
              </a:rPr>
              <a:pPr/>
              <a:t>35</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663775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pPr marL="0" lvl="1" defTabSz="913431">
              <a:defRPr/>
            </a:pPr>
            <a:endParaRPr lang="en-US" sz="1100" dirty="0">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996EBE7E-95C7-4BE1-B6C7-7E5C69FC0769}" type="slidenum">
              <a:rPr lang="en-US" altLang="en-US" smtClean="0">
                <a:solidFill>
                  <a:prstClr val="black"/>
                </a:solidFill>
              </a:rPr>
              <a:pPr/>
              <a:t>36</a:t>
            </a:fld>
            <a:endParaRPr lang="en-US" alt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1213538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8825" y="531813"/>
            <a:ext cx="3227388" cy="2422525"/>
          </a:xfrm>
        </p:spPr>
      </p:sp>
      <p:sp>
        <p:nvSpPr>
          <p:cNvPr id="3" name="Notes Placeholder 2"/>
          <p:cNvSpPr>
            <a:spLocks noGrp="1"/>
          </p:cNvSpPr>
          <p:nvPr>
            <p:ph type="body" idx="1"/>
          </p:nvPr>
        </p:nvSpPr>
        <p:spPr>
          <a:xfrm>
            <a:off x="730250" y="2951238"/>
            <a:ext cx="5608320" cy="6345162"/>
          </a:xfrm>
        </p:spPr>
        <p:txBody>
          <a:bodyPr/>
          <a:lstStyle/>
          <a:p>
            <a:endParaRPr lang="en-US" sz="1300"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37</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1457168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EBE7E-95C7-4BE1-B6C7-7E5C69FC0769}" type="slidenum">
              <a:rPr lang="en-US" altLang="en-US" smtClean="0">
                <a:solidFill>
                  <a:prstClr val="black"/>
                </a:solidFill>
              </a:rPr>
              <a:pPr/>
              <a:t>38</a:t>
            </a:fld>
            <a:endParaRPr lang="en-US" alt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246425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a:xfrm>
            <a:off x="457207" y="4415791"/>
            <a:ext cx="6096000" cy="4183380"/>
          </a:xfrm>
        </p:spPr>
        <p:txBody>
          <a:bodyPr/>
          <a:lstStyle/>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39</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13078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Dr. Lerner is Director of the Institute for Applied Research in Youth Development at Tufts University in Boston Massachusetts. He completed</a:t>
            </a:r>
          </a:p>
          <a:p>
            <a:r>
              <a:rPr lang="en-US" sz="1300" dirty="0"/>
              <a:t>	&lt;CLICK&gt; </a:t>
            </a:r>
          </a:p>
          <a:p>
            <a:pPr defTabSz="914266">
              <a:defRPr/>
            </a:pPr>
            <a:r>
              <a:rPr lang="en-US" sz="1300" dirty="0"/>
              <a:t>his doctorate in developmental psychology in 1971 , and has authored or contributed to over 650 scholarly publications and 75 books. 	</a:t>
            </a:r>
          </a:p>
          <a:p>
            <a:pPr defTabSz="914266">
              <a:defRPr/>
            </a:pPr>
            <a:r>
              <a:rPr lang="en-US" sz="1300" dirty="0"/>
              <a:t>	&lt;CLICK&gt;</a:t>
            </a:r>
          </a:p>
          <a:p>
            <a:r>
              <a:rPr lang="en-US" sz="1300" dirty="0"/>
              <a:t>He is considered a world expert on character development in youth and adolescents.  </a:t>
            </a:r>
          </a:p>
          <a:p>
            <a:pPr defTabSz="881390">
              <a:defRPr/>
            </a:pPr>
            <a:r>
              <a:rPr lang="en-US" sz="1300" dirty="0"/>
              <a:t>He has a particular interest in ways to encourage Positive Youth Development, or “PYD”. </a:t>
            </a:r>
            <a:r>
              <a:rPr lang="en-US" sz="1300" dirty="0">
                <a:effectLst>
                  <a:outerShdw blurRad="38100" dist="38100" dir="2700000" algn="tl">
                    <a:srgbClr val="000000">
                      <a:alpha val="43137"/>
                    </a:srgbClr>
                  </a:outerShdw>
                </a:effectLst>
              </a:rPr>
              <a:t>	</a:t>
            </a:r>
          </a:p>
          <a:p>
            <a:endParaRPr lang="en-US" sz="1300" dirty="0"/>
          </a:p>
          <a:p>
            <a:pPr defTabSz="914061">
              <a:defRPr/>
            </a:pPr>
            <a:r>
              <a:rPr lang="en-US" sz="1300" dirty="0"/>
              <a:t>	&lt;CLICK&gt;</a:t>
            </a:r>
          </a:p>
          <a:p>
            <a:endParaRPr lang="en-US" sz="1400" dirty="0"/>
          </a:p>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4</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a:solidFill>
                <a:prstClr val="black"/>
              </a:solidFill>
            </a:endParaRPr>
          </a:p>
        </p:txBody>
      </p:sp>
    </p:spTree>
    <p:extLst>
      <p:ext uri="{BB962C8B-B14F-4D97-AF65-F5344CB8AC3E}">
        <p14:creationId xmlns:p14="http://schemas.microsoft.com/office/powerpoint/2010/main" val="3409566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EBE7E-95C7-4BE1-B6C7-7E5C69FC0769}" type="slidenum">
              <a:rPr lang="en-US" altLang="en-US" smtClean="0">
                <a:solidFill>
                  <a:prstClr val="black"/>
                </a:solidFill>
              </a:rPr>
              <a:pPr/>
              <a:t>40</a:t>
            </a:fld>
            <a:endParaRPr lang="en-US" alt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2651428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625A38E-332D-4F66-9359-7B88E7A99CE7}" type="slidenum">
              <a:rPr lang="en-US" smtClean="0"/>
              <a:t>41</a:t>
            </a:fld>
            <a:endParaRPr lang="en-US"/>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617553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pPr defTabSz="930405">
              <a:defRPr/>
            </a:pPr>
            <a:endParaRPr lang="en-US" sz="3700" dirty="0"/>
          </a:p>
          <a:p>
            <a:endParaRPr lang="en-US" sz="3400" dirty="0"/>
          </a:p>
          <a:p>
            <a:endParaRPr lang="en-US" sz="3400" dirty="0"/>
          </a:p>
          <a:p>
            <a:endParaRPr lang="en-US" dirty="0"/>
          </a:p>
        </p:txBody>
      </p:sp>
      <p:sp>
        <p:nvSpPr>
          <p:cNvPr id="4" name="Slide Number Placeholder 3"/>
          <p:cNvSpPr>
            <a:spLocks noGrp="1"/>
          </p:cNvSpPr>
          <p:nvPr>
            <p:ph type="sldNum" sz="quarter" idx="10"/>
          </p:nvPr>
        </p:nvSpPr>
        <p:spPr/>
        <p:txBody>
          <a:bodyPr/>
          <a:lstStyle/>
          <a:p>
            <a:fld id="{996EBE7E-95C7-4BE1-B6C7-7E5C69FC0769}" type="slidenum">
              <a:rPr lang="en-US" altLang="en-US" smtClean="0">
                <a:solidFill>
                  <a:prstClr val="black"/>
                </a:solidFill>
              </a:rPr>
              <a:pPr/>
              <a:t>42</a:t>
            </a:fld>
            <a:endParaRPr lang="en-US" alt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307641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t>43</a:t>
            </a:fld>
            <a:endParaRPr lang="en-US"/>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22153147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5775" y="304800"/>
            <a:ext cx="3200400" cy="2400300"/>
          </a:xfrm>
        </p:spPr>
      </p:sp>
      <p:sp>
        <p:nvSpPr>
          <p:cNvPr id="3" name="Notes Placeholder 2"/>
          <p:cNvSpPr>
            <a:spLocks noGrp="1"/>
          </p:cNvSpPr>
          <p:nvPr>
            <p:ph type="body" idx="1"/>
          </p:nvPr>
        </p:nvSpPr>
        <p:spPr>
          <a:xfrm>
            <a:off x="533400" y="2743200"/>
            <a:ext cx="6019800" cy="5486400"/>
          </a:xfrm>
        </p:spPr>
        <p:txBody>
          <a:bodyPr/>
          <a:lstStyle/>
          <a:p>
            <a:pPr defTabSz="913402"/>
            <a:endParaRPr lang="en-US" sz="1400"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44</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8746314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3900" y="381000"/>
            <a:ext cx="2946400" cy="2209800"/>
          </a:xfrm>
        </p:spPr>
      </p:sp>
      <p:sp>
        <p:nvSpPr>
          <p:cNvPr id="3" name="Notes Placeholder 2"/>
          <p:cNvSpPr>
            <a:spLocks noGrp="1"/>
          </p:cNvSpPr>
          <p:nvPr>
            <p:ph type="body" idx="1"/>
          </p:nvPr>
        </p:nvSpPr>
        <p:spPr>
          <a:xfrm>
            <a:off x="685800" y="2743205"/>
            <a:ext cx="6019800" cy="5638800"/>
          </a:xfrm>
        </p:spPr>
        <p:txBody>
          <a:bodyPr/>
          <a:lstStyle/>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t>45</a:t>
            </a:fld>
            <a:endParaRPr lang="en-US"/>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21707110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pPr marL="0" lvl="1" defTabSz="913380">
              <a:defRPr/>
            </a:pPr>
            <a:endParaRPr lang="en-US" sz="1400"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46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8864167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i="1" dirty="0"/>
          </a:p>
          <a:p>
            <a:endParaRPr lang="en-US" i="1" dirty="0"/>
          </a:p>
          <a:p>
            <a:endParaRPr lang="en-US" i="1" dirty="0"/>
          </a:p>
          <a:p>
            <a:endParaRPr lang="en-US" i="1" dirty="0"/>
          </a:p>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47</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5236084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7225" y="4131733"/>
            <a:ext cx="5608320" cy="4574419"/>
          </a:xfrm>
        </p:spPr>
        <p:txBody>
          <a:bodyPr/>
          <a:lstStyle/>
          <a:p>
            <a:endParaRPr lang="en-US" i="1"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48</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21198312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endParaRPr lang="en-US" sz="1300" dirty="0"/>
          </a:p>
          <a:p>
            <a:pPr defTabSz="881183"/>
            <a:endParaRPr lang="en-US" sz="1300" dirty="0"/>
          </a:p>
          <a:p>
            <a:pPr defTabSz="881183"/>
            <a:endParaRPr lang="en-US" sz="1300" dirty="0"/>
          </a:p>
          <a:p>
            <a:endParaRPr lang="en-US" sz="1300" dirty="0"/>
          </a:p>
        </p:txBody>
      </p:sp>
      <p:sp>
        <p:nvSpPr>
          <p:cNvPr id="4" name="Slide Number Placeholder 3"/>
          <p:cNvSpPr>
            <a:spLocks noGrp="1"/>
          </p:cNvSpPr>
          <p:nvPr>
            <p:ph type="sldNum" sz="quarter" idx="10"/>
          </p:nvPr>
        </p:nvSpPr>
        <p:spPr/>
        <p:txBody>
          <a:bodyPr/>
          <a:lstStyle/>
          <a:p>
            <a:fld id="{7625A38E-332D-4F66-9359-7B88E7A99CE7}" type="slidenum">
              <a:rPr lang="en-US" sz="1300">
                <a:solidFill>
                  <a:prstClr val="black"/>
                </a:solidFill>
              </a:rPr>
              <a:pPr/>
              <a:t>49</a:t>
            </a:fld>
            <a:endParaRPr lang="en-US" sz="1300">
              <a:solidFill>
                <a:prstClr val="black"/>
              </a:solidFill>
            </a:endParaRPr>
          </a:p>
        </p:txBody>
      </p:sp>
      <p:sp>
        <p:nvSpPr>
          <p:cNvPr id="5" name="Footer Placeholder 4"/>
          <p:cNvSpPr>
            <a:spLocks noGrp="1"/>
          </p:cNvSpPr>
          <p:nvPr>
            <p:ph type="ftr" sz="quarter" idx="11"/>
          </p:nvPr>
        </p:nvSpPr>
        <p:spPr/>
        <p:txBody>
          <a:bodyPr/>
          <a:lstStyle/>
          <a:p>
            <a:r>
              <a:rPr lang="en-US" sz="1300" smtClean="0">
                <a:solidFill>
                  <a:prstClr val="black"/>
                </a:solidFill>
              </a:rPr>
              <a:t>Scouting--A Powerful Tool, A Presentation for Leaders</a:t>
            </a:r>
            <a:endParaRPr lang="en-US" sz="1300" dirty="0">
              <a:solidFill>
                <a:prstClr val="black"/>
              </a:solidFill>
            </a:endParaRPr>
          </a:p>
        </p:txBody>
      </p:sp>
    </p:spTree>
    <p:extLst>
      <p:ext uri="{BB962C8B-B14F-4D97-AF65-F5344CB8AC3E}">
        <p14:creationId xmlns:p14="http://schemas.microsoft.com/office/powerpoint/2010/main" val="232487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r>
              <a:rPr lang="en-US" dirty="0"/>
              <a:t>“PYD” is the quality found in youth programs that successfully create positive outcomes in youth.  </a:t>
            </a:r>
          </a:p>
          <a:p>
            <a:r>
              <a:rPr lang="en-US" dirty="0"/>
              <a:t>For example, they seek to promote self determination and moral competence, and to provide recognition for positive behavior.</a:t>
            </a:r>
          </a:p>
          <a:p>
            <a:endParaRPr lang="en-US" dirty="0"/>
          </a:p>
          <a:p>
            <a:r>
              <a:rPr lang="en-US" dirty="0"/>
              <a:t>These scientists are asking questions such as “How well does Scouting accomplish the goals of PYD?”</a:t>
            </a:r>
          </a:p>
          <a:p>
            <a:r>
              <a:rPr lang="en-US" dirty="0"/>
              <a:t>	&lt;CLICK&gt;</a:t>
            </a:r>
          </a:p>
          <a:p>
            <a:endParaRPr lang="en-US" b="0" dirty="0" smtClean="0"/>
          </a:p>
          <a:p>
            <a:endParaRPr lang="en-US" b="0" dirty="0" smtClean="0"/>
          </a:p>
          <a:p>
            <a:endParaRPr lang="en-US" b="0" dirty="0" smtClean="0"/>
          </a:p>
          <a:p>
            <a:endParaRPr lang="en-US" b="0" dirty="0" smtClean="0"/>
          </a:p>
          <a:p>
            <a:pPr>
              <a:lnSpc>
                <a:spcPct val="160000"/>
              </a:lnSpc>
            </a:pPr>
            <a:endParaRPr lang="en-US" b="0" dirty="0" smtClean="0"/>
          </a:p>
          <a:p>
            <a:pPr>
              <a:lnSpc>
                <a:spcPct val="160000"/>
              </a:lnSpc>
            </a:pPr>
            <a:endParaRPr lang="en-US" b="0" dirty="0" smtClean="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5</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24139633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50</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13443726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7663" y="698500"/>
            <a:ext cx="4178300" cy="3133725"/>
          </a:xfrm>
        </p:spPr>
      </p:sp>
      <p:sp>
        <p:nvSpPr>
          <p:cNvPr id="3" name="Notes Placeholder 2"/>
          <p:cNvSpPr>
            <a:spLocks noGrp="1"/>
          </p:cNvSpPr>
          <p:nvPr>
            <p:ph type="body" idx="1"/>
          </p:nvPr>
        </p:nvSpPr>
        <p:spPr>
          <a:xfrm>
            <a:off x="584200" y="3836609"/>
            <a:ext cx="5608320" cy="5238448"/>
          </a:xfrm>
        </p:spPr>
        <p:txBody>
          <a:bodyPr/>
          <a:lstStyle/>
          <a:p>
            <a:endParaRPr lang="en-US" sz="1400"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51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10487475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696913"/>
            <a:ext cx="4337050" cy="3254375"/>
          </a:xfrm>
        </p:spPr>
      </p:sp>
      <p:sp>
        <p:nvSpPr>
          <p:cNvPr id="3" name="Notes Placeholder 2"/>
          <p:cNvSpPr>
            <a:spLocks noGrp="1"/>
          </p:cNvSpPr>
          <p:nvPr>
            <p:ph type="body" idx="1"/>
          </p:nvPr>
        </p:nvSpPr>
        <p:spPr>
          <a:xfrm>
            <a:off x="533400" y="3950970"/>
            <a:ext cx="6019800" cy="5271649"/>
          </a:xfrm>
        </p:spPr>
        <p:txBody>
          <a:bodyPr/>
          <a:lstStyle/>
          <a:p>
            <a:pPr defTabSz="913700">
              <a:defRPr/>
            </a:pPr>
            <a:endParaRPr lang="en-US" sz="1400" dirty="0"/>
          </a:p>
          <a:p>
            <a:pPr defTabSz="913700">
              <a:defRPr/>
            </a:pPr>
            <a:endParaRPr lang="en-US" sz="1400" dirty="0"/>
          </a:p>
          <a:p>
            <a:pPr marL="456849" lvl="1" defTabSz="913700">
              <a:defRPr/>
            </a:pPr>
            <a:endParaRPr lang="en-US" b="1" dirty="0" smtClean="0"/>
          </a:p>
          <a:p>
            <a:pPr marL="456849" lvl="1" defTabSz="913700">
              <a:defRPr/>
            </a:pPr>
            <a:endParaRPr lang="en-US" b="1" dirty="0" smtClean="0"/>
          </a:p>
          <a:p>
            <a:pPr defTabSz="913700">
              <a:defRPr/>
            </a:pPr>
            <a:endParaRPr lang="en-US" b="1" dirty="0" smtClean="0"/>
          </a:p>
          <a:p>
            <a:pPr lvl="1"/>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52</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2719878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a:xfrm>
            <a:off x="457207" y="3124200"/>
            <a:ext cx="6096000" cy="4183380"/>
          </a:xfrm>
        </p:spPr>
        <p:txBody>
          <a:bodyPr/>
          <a:lstStyle/>
          <a:p>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53</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9286813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533400"/>
            <a:ext cx="3452812" cy="2590800"/>
          </a:xfrm>
        </p:spPr>
      </p:sp>
      <p:sp>
        <p:nvSpPr>
          <p:cNvPr id="3" name="Notes Placeholder 2"/>
          <p:cNvSpPr>
            <a:spLocks noGrp="1"/>
          </p:cNvSpPr>
          <p:nvPr>
            <p:ph type="body" idx="1"/>
          </p:nvPr>
        </p:nvSpPr>
        <p:spPr>
          <a:xfrm>
            <a:off x="701040" y="3124205"/>
            <a:ext cx="5608320" cy="5950852"/>
          </a:xfrm>
        </p:spPr>
        <p:txBody>
          <a:bodyPr/>
          <a:lstStyle/>
          <a:p>
            <a:pPr>
              <a:spcBef>
                <a:spcPts val="578"/>
              </a:spcBef>
            </a:pPr>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t>54</a:t>
            </a:fld>
            <a:endParaRPr lang="en-US"/>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064321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625A38E-332D-4F66-9359-7B88E7A99CE7}" type="slidenum">
              <a:rPr lang="en-US" smtClean="0"/>
              <a:t>55</a:t>
            </a:fld>
            <a:endParaRPr lang="en-US"/>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53778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pPr marL="0" lvl="1" defTabSz="880536">
              <a:defRPr/>
            </a:pPr>
            <a:r>
              <a:rPr lang="en-US" sz="1300" dirty="0"/>
              <a:t>To answer that question, Dr. Lerner and his team of researchers launched a landmark study of character development in a group of Cub Scouts in Philadelphia called the Tufts CAMP Study.  </a:t>
            </a:r>
          </a:p>
          <a:p>
            <a:pPr marL="0" lvl="1" defTabSz="880536">
              <a:defRPr/>
            </a:pPr>
            <a:r>
              <a:rPr lang="en-US" sz="1300" dirty="0"/>
              <a:t>Funding was provided by the John Templeton Foundation.  </a:t>
            </a:r>
          </a:p>
          <a:p>
            <a:pPr marL="0" lvl="1" defTabSz="880536">
              <a:defRPr/>
            </a:pPr>
            <a:r>
              <a:rPr lang="en-US" sz="1300" dirty="0"/>
              <a:t>The BSA was involved in its planning only by making Cub units available to researchers.  </a:t>
            </a:r>
          </a:p>
          <a:p>
            <a:pPr marL="0" lvl="1" defTabSz="880846">
              <a:defRPr/>
            </a:pPr>
            <a:r>
              <a:rPr lang="en-US" sz="1300" dirty="0"/>
              <a:t>	&lt;CLICK&gt;</a:t>
            </a:r>
          </a:p>
          <a:p>
            <a:endParaRPr lang="en-US" b="0" dirty="0"/>
          </a:p>
        </p:txBody>
      </p:sp>
      <p:sp>
        <p:nvSpPr>
          <p:cNvPr id="4" name="Slide Number Placeholder 3"/>
          <p:cNvSpPr>
            <a:spLocks noGrp="1"/>
          </p:cNvSpPr>
          <p:nvPr>
            <p:ph type="sldNum" sz="quarter" idx="10"/>
          </p:nvPr>
        </p:nvSpPr>
        <p:spPr/>
        <p:txBody>
          <a:bodyPr/>
          <a:lstStyle/>
          <a:p>
            <a:fld id="{7625A38E-332D-4F66-9359-7B88E7A99CE7}" type="slidenum">
              <a:rPr lang="en-US" smtClean="0"/>
              <a:t>6</a:t>
            </a:fld>
            <a:endParaRPr lang="en-US"/>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117363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r>
              <a:rPr lang="en-US" sz="1300" dirty="0"/>
              <a:t>About 1,800 Cub Scouts aged 6-12 were compared with </a:t>
            </a:r>
          </a:p>
          <a:p>
            <a:r>
              <a:rPr lang="en-US" sz="1300" dirty="0"/>
              <a:t>400 carefully matched non-Scouts.  </a:t>
            </a:r>
          </a:p>
          <a:p>
            <a:r>
              <a:rPr lang="en-US" sz="1300" dirty="0"/>
              <a:t>Their characteristics were measured regularly over a 2½ year period of time. </a:t>
            </a:r>
          </a:p>
          <a:p>
            <a:r>
              <a:rPr lang="en-US" sz="1300" dirty="0"/>
              <a:t>Character development was measured in multiple areas. 	</a:t>
            </a:r>
          </a:p>
          <a:p>
            <a:r>
              <a:rPr lang="en-US" sz="1300" dirty="0"/>
              <a:t>	&lt;CLICK&gt;</a:t>
            </a:r>
          </a:p>
          <a:p>
            <a:r>
              <a:rPr lang="en-US" sz="1300" dirty="0"/>
              <a:t>In the beginning, there were no significant differences between the two groups.  </a:t>
            </a:r>
          </a:p>
          <a:p>
            <a:pPr marL="0" lvl="1" defTabSz="913752">
              <a:defRPr/>
            </a:pPr>
            <a:r>
              <a:rPr lang="en-US" sz="1300" dirty="0"/>
              <a:t>By the end however, the differences were striking.</a:t>
            </a:r>
          </a:p>
          <a:p>
            <a:pPr marL="0" lvl="1" defTabSz="913752">
              <a:defRPr/>
            </a:pPr>
            <a:r>
              <a:rPr lang="en-US" sz="1300" dirty="0"/>
              <a:t>	&lt;CLICK&gt;</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14371848-2C73-4740-8188-28BB7DD30CEE}" type="slidenum">
              <a:rPr lang="en-US" smtClean="0">
                <a:solidFill>
                  <a:prstClr val="black"/>
                </a:solidFill>
              </a:rPr>
              <a:pPr/>
              <a:t>7</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366377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33400"/>
            <a:ext cx="3452813" cy="2590800"/>
          </a:xfrm>
        </p:spPr>
      </p:sp>
      <p:sp>
        <p:nvSpPr>
          <p:cNvPr id="3" name="Notes Placeholder 2"/>
          <p:cNvSpPr>
            <a:spLocks noGrp="1"/>
          </p:cNvSpPr>
          <p:nvPr>
            <p:ph type="body" idx="1"/>
          </p:nvPr>
        </p:nvSpPr>
        <p:spPr/>
        <p:txBody>
          <a:bodyPr/>
          <a:lstStyle/>
          <a:p>
            <a:r>
              <a:rPr lang="en-US" sz="1300" dirty="0"/>
              <a:t>The findings of the study were powerful, and have gone a long way towards dispelling common myths about the Scouting program.  </a:t>
            </a:r>
          </a:p>
          <a:p>
            <a:pPr marL="0" lvl="1" defTabSz="913431">
              <a:defRPr/>
            </a:pPr>
            <a:r>
              <a:rPr lang="en-US" sz="1300" dirty="0"/>
              <a:t>	&lt;CLICK&gt;</a:t>
            </a:r>
          </a:p>
          <a:p>
            <a:pPr marL="0" lvl="1" defTabSz="913431">
              <a:defRPr/>
            </a:pPr>
            <a:endParaRPr lang="en-US" sz="1300" dirty="0"/>
          </a:p>
          <a:p>
            <a:pPr marL="0" lvl="1" defTabSz="913431">
              <a:defRPr/>
            </a:pPr>
            <a:r>
              <a:rPr lang="en-US" sz="1300" dirty="0"/>
              <a:t>The first myth is that “Scouting is broken”.  It just doesn’t make an important difference in boy’s lives.  </a:t>
            </a:r>
          </a:p>
          <a:p>
            <a:pPr marL="0" lvl="1" defTabSz="913431">
              <a:defRPr/>
            </a:pPr>
            <a:r>
              <a:rPr lang="en-US" sz="1300" dirty="0"/>
              <a:t>	&lt;CLICK&gt;</a:t>
            </a:r>
          </a:p>
          <a:p>
            <a:pPr marL="0" lvl="1" defTabSz="913431">
              <a:defRPr/>
            </a:pPr>
            <a:endParaRPr lang="en-US" sz="1100" dirty="0">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996EBE7E-95C7-4BE1-B6C7-7E5C69FC0769}" type="slidenum">
              <a:rPr lang="en-US" altLang="en-US" smtClean="0">
                <a:solidFill>
                  <a:prstClr val="black"/>
                </a:solidFill>
              </a:rPr>
              <a:pPr/>
              <a:t>8</a:t>
            </a:fld>
            <a:endParaRPr lang="en-US" alt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Scouting--A Powerful Tool, A Presentation for Leaders</a:t>
            </a:r>
            <a:endParaRPr lang="en-US" dirty="0"/>
          </a:p>
        </p:txBody>
      </p:sp>
    </p:spTree>
    <p:extLst>
      <p:ext uri="{BB962C8B-B14F-4D97-AF65-F5344CB8AC3E}">
        <p14:creationId xmlns:p14="http://schemas.microsoft.com/office/powerpoint/2010/main" val="121353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8825" y="531813"/>
            <a:ext cx="3227388" cy="2422525"/>
          </a:xfrm>
        </p:spPr>
      </p:sp>
      <p:sp>
        <p:nvSpPr>
          <p:cNvPr id="3" name="Notes Placeholder 2"/>
          <p:cNvSpPr>
            <a:spLocks noGrp="1"/>
          </p:cNvSpPr>
          <p:nvPr>
            <p:ph type="body" idx="1"/>
          </p:nvPr>
        </p:nvSpPr>
        <p:spPr>
          <a:xfrm>
            <a:off x="730250" y="2951238"/>
            <a:ext cx="5608320" cy="6345162"/>
          </a:xfrm>
        </p:spPr>
        <p:txBody>
          <a:bodyPr/>
          <a:lstStyle/>
          <a:p>
            <a:pPr defTabSz="913672">
              <a:defRPr/>
            </a:pPr>
            <a:r>
              <a:rPr lang="en-US" sz="1300" dirty="0"/>
              <a:t>The Results: </a:t>
            </a:r>
          </a:p>
          <a:p>
            <a:pPr defTabSz="913672">
              <a:defRPr/>
            </a:pPr>
            <a:r>
              <a:rPr lang="en-US" sz="1300" dirty="0"/>
              <a:t>In just 2 ½ years, Cub Scouts showed a significant tendency </a:t>
            </a:r>
          </a:p>
          <a:p>
            <a:pPr marL="0" lvl="1" defTabSz="913649">
              <a:defRPr/>
            </a:pPr>
            <a:r>
              <a:rPr lang="en-US" sz="1300" dirty="0"/>
              <a:t>	&lt;CLICK&gt;  	</a:t>
            </a:r>
          </a:p>
          <a:p>
            <a:pPr marL="0" lvl="1" defTabSz="913649">
              <a:defRPr/>
            </a:pPr>
            <a:r>
              <a:rPr lang="en-US" sz="1300" dirty="0"/>
              <a:t>toward greater cheerfulness, </a:t>
            </a:r>
          </a:p>
          <a:p>
            <a:pPr marL="0" lvl="1" defTabSz="913649">
              <a:defRPr/>
            </a:pPr>
            <a:r>
              <a:rPr lang="en-US" sz="1300" dirty="0"/>
              <a:t>	that is, one arrow pointing up; while </a:t>
            </a:r>
          </a:p>
          <a:p>
            <a:pPr marL="465541" lvl="2" defTabSz="913649">
              <a:defRPr/>
            </a:pPr>
            <a:r>
              <a:rPr lang="en-US" sz="1300" dirty="0"/>
              <a:t>Non-Scouts showed a moderate tendency toward less Cheerfulness, </a:t>
            </a:r>
          </a:p>
          <a:p>
            <a:pPr marL="465541" lvl="2" defTabSz="913649">
              <a:defRPr/>
            </a:pPr>
            <a:r>
              <a:rPr lang="en-US" sz="1300" dirty="0"/>
              <a:t>	that is, two arrows pointing down.  </a:t>
            </a:r>
          </a:p>
          <a:p>
            <a:pPr marL="0" lvl="1" defTabSz="913649">
              <a:defRPr/>
            </a:pPr>
            <a:r>
              <a:rPr lang="en-US" sz="1300" dirty="0"/>
              <a:t>In a similar manner, Scouts showed greater tendencies toward </a:t>
            </a:r>
          </a:p>
          <a:p>
            <a:pPr marL="0" lvl="1" defTabSz="913649">
              <a:defRPr/>
            </a:pPr>
            <a:r>
              <a:rPr lang="en-US" sz="1300" dirty="0"/>
              <a:t>	&lt;CLICK&gt;</a:t>
            </a:r>
          </a:p>
          <a:p>
            <a:pPr marL="0" lvl="1" defTabSz="913649">
              <a:defRPr/>
            </a:pPr>
            <a:r>
              <a:rPr lang="en-US" sz="1300" dirty="0"/>
              <a:t>Helpfulness</a:t>
            </a:r>
          </a:p>
          <a:p>
            <a:pPr marL="0" lvl="1" defTabSz="913649">
              <a:defRPr/>
            </a:pPr>
            <a:r>
              <a:rPr lang="en-US" sz="1300" dirty="0"/>
              <a:t>	&lt;CLICK&gt;</a:t>
            </a:r>
          </a:p>
          <a:p>
            <a:pPr marL="0" lvl="1" defTabSz="913649">
              <a:defRPr/>
            </a:pPr>
            <a:r>
              <a:rPr lang="en-US" sz="1300" dirty="0"/>
              <a:t>Obedience</a:t>
            </a:r>
          </a:p>
          <a:p>
            <a:pPr marL="455311" lvl="2" defTabSz="913649">
              <a:defRPr/>
            </a:pPr>
            <a:r>
              <a:rPr lang="en-US" sz="1300" dirty="0"/>
              <a:t>	&lt;CLICK&gt;</a:t>
            </a:r>
          </a:p>
          <a:p>
            <a:pPr marL="0" lvl="1" defTabSz="913649">
              <a:defRPr/>
            </a:pPr>
            <a:r>
              <a:rPr lang="en-US" sz="1300" dirty="0"/>
              <a:t>Kindness</a:t>
            </a:r>
          </a:p>
          <a:p>
            <a:pPr marL="0" lvl="1" defTabSz="913649">
              <a:defRPr/>
            </a:pPr>
            <a:r>
              <a:rPr lang="en-US" sz="1300" dirty="0"/>
              <a:t>	&lt;CLICK&gt;</a:t>
            </a:r>
          </a:p>
          <a:p>
            <a:pPr marL="0" lvl="1" defTabSz="913649">
              <a:defRPr/>
            </a:pPr>
            <a:r>
              <a:rPr lang="en-US" sz="1300" dirty="0"/>
              <a:t>Hopeful future expectations, and</a:t>
            </a:r>
          </a:p>
          <a:p>
            <a:pPr marL="0" lvl="1" defTabSz="913649">
              <a:defRPr/>
            </a:pPr>
            <a:r>
              <a:rPr lang="en-US" sz="1300" dirty="0"/>
              <a:t>	&lt;CLICK&gt;</a:t>
            </a:r>
          </a:p>
          <a:p>
            <a:r>
              <a:rPr lang="en-US" sz="1300" dirty="0"/>
              <a:t>Trustworthiness.</a:t>
            </a:r>
          </a:p>
          <a:p>
            <a:endParaRPr lang="en-US" sz="1300" dirty="0"/>
          </a:p>
          <a:p>
            <a:r>
              <a:rPr lang="en-US" sz="1300" dirty="0"/>
              <a:t>Notice that the Scouts showed growth in each of these personal character attributes. </a:t>
            </a:r>
          </a:p>
          <a:p>
            <a:r>
              <a:rPr lang="en-US" sz="1300" dirty="0"/>
              <a:t>The study also showed that Scouting activity predicted improvement in </a:t>
            </a:r>
          </a:p>
          <a:p>
            <a:pPr marL="0" lvl="1" defTabSz="931637">
              <a:defRPr/>
            </a:pPr>
            <a:r>
              <a:rPr lang="en-US" sz="1300" dirty="0"/>
              <a:t>	&lt;CLICK&gt;</a:t>
            </a:r>
          </a:p>
          <a:p>
            <a:r>
              <a:rPr lang="en-US" sz="1300" dirty="0"/>
              <a:t>Academic Success, Thriftiness and Intentional Self Regulation, which is the ability to make plans and carry them out.  </a:t>
            </a:r>
          </a:p>
          <a:p>
            <a:pPr defTabSz="881390">
              <a:defRPr/>
            </a:pPr>
            <a:r>
              <a:rPr lang="en-US" sz="1300" dirty="0"/>
              <a:t>Scouting proved itself to be a highly effective tool for building character in boys.  </a:t>
            </a:r>
          </a:p>
          <a:p>
            <a:r>
              <a:rPr lang="en-US" sz="1300" dirty="0"/>
              <a:t>	&lt;CLICK&gt;</a:t>
            </a:r>
          </a:p>
          <a:p>
            <a:endParaRPr lang="en-US" sz="1300"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9</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Scouting--A Powerful Tool, A Presentation for Leaders</a:t>
            </a:r>
            <a:endParaRPr lang="en-US" dirty="0">
              <a:solidFill>
                <a:prstClr val="black"/>
              </a:solidFill>
            </a:endParaRPr>
          </a:p>
        </p:txBody>
      </p:sp>
    </p:spTree>
    <p:extLst>
      <p:ext uri="{BB962C8B-B14F-4D97-AF65-F5344CB8AC3E}">
        <p14:creationId xmlns:p14="http://schemas.microsoft.com/office/powerpoint/2010/main" val="145716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9057D-A2DC-4808-9702-27FD1E1CBE64}" type="datetime1">
              <a:rPr lang="en-US" smtClean="0"/>
              <a:t>1/20/2017</a:t>
            </a:fld>
            <a:endParaRPr lang="en-US"/>
          </a:p>
        </p:txBody>
      </p:sp>
      <p:sp>
        <p:nvSpPr>
          <p:cNvPr id="5" name="Footer Placeholder 4"/>
          <p:cNvSpPr>
            <a:spLocks noGrp="1"/>
          </p:cNvSpPr>
          <p:nvPr>
            <p:ph type="ftr" sz="quarter" idx="11"/>
          </p:nvPr>
        </p:nvSpPr>
        <p:spPr/>
        <p:txBody>
          <a:bodyPr/>
          <a:lstStyle/>
          <a:p>
            <a:r>
              <a:rPr lang="en-US" smtClean="0"/>
              <a:t>Version 10.26.2016</a:t>
            </a:r>
            <a:endParaRPr lang="en-US"/>
          </a:p>
        </p:txBody>
      </p:sp>
      <p:sp>
        <p:nvSpPr>
          <p:cNvPr id="6" name="Slide Number Placeholder 5"/>
          <p:cNvSpPr>
            <a:spLocks noGrp="1"/>
          </p:cNvSpPr>
          <p:nvPr>
            <p:ph type="sldNum" sz="quarter" idx="12"/>
          </p:nvPr>
        </p:nvSpPr>
        <p:spPr/>
        <p:txBody>
          <a:bodyPr/>
          <a:lstStyle/>
          <a:p>
            <a:fld id="{D84A9629-6FC0-46C1-BB32-63FC45CD56CE}" type="slidenum">
              <a:rPr lang="en-US" smtClean="0"/>
              <a:t>‹#›</a:t>
            </a:fld>
            <a:endParaRPr lang="en-US"/>
          </a:p>
        </p:txBody>
      </p:sp>
    </p:spTree>
    <p:extLst>
      <p:ext uri="{BB962C8B-B14F-4D97-AF65-F5344CB8AC3E}">
        <p14:creationId xmlns:p14="http://schemas.microsoft.com/office/powerpoint/2010/main" val="1979619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0C4E1-D2AC-4875-BCDC-6D215136F1D3}" type="datetime1">
              <a:rPr lang="en-US" smtClean="0"/>
              <a:t>1/20/2017</a:t>
            </a:fld>
            <a:endParaRPr lang="en-US"/>
          </a:p>
        </p:txBody>
      </p:sp>
      <p:sp>
        <p:nvSpPr>
          <p:cNvPr id="5" name="Footer Placeholder 4"/>
          <p:cNvSpPr>
            <a:spLocks noGrp="1"/>
          </p:cNvSpPr>
          <p:nvPr>
            <p:ph type="ftr" sz="quarter" idx="11"/>
          </p:nvPr>
        </p:nvSpPr>
        <p:spPr/>
        <p:txBody>
          <a:bodyPr/>
          <a:lstStyle/>
          <a:p>
            <a:r>
              <a:rPr lang="en-US" smtClean="0"/>
              <a:t>Version 10.26.2016</a:t>
            </a:r>
            <a:endParaRPr lang="en-US"/>
          </a:p>
        </p:txBody>
      </p:sp>
      <p:sp>
        <p:nvSpPr>
          <p:cNvPr id="6" name="Slide Number Placeholder 5"/>
          <p:cNvSpPr>
            <a:spLocks noGrp="1"/>
          </p:cNvSpPr>
          <p:nvPr>
            <p:ph type="sldNum" sz="quarter" idx="12"/>
          </p:nvPr>
        </p:nvSpPr>
        <p:spPr/>
        <p:txBody>
          <a:bodyPr/>
          <a:lstStyle/>
          <a:p>
            <a:fld id="{D84A9629-6FC0-46C1-BB32-63FC45CD56CE}" type="slidenum">
              <a:rPr lang="en-US" smtClean="0"/>
              <a:t>‹#›</a:t>
            </a:fld>
            <a:endParaRPr lang="en-US"/>
          </a:p>
        </p:txBody>
      </p:sp>
    </p:spTree>
    <p:extLst>
      <p:ext uri="{BB962C8B-B14F-4D97-AF65-F5344CB8AC3E}">
        <p14:creationId xmlns:p14="http://schemas.microsoft.com/office/powerpoint/2010/main" val="243929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8E1F8F-A99F-4E9D-A7BB-B3E8D5252228}" type="datetime1">
              <a:rPr lang="en-US" smtClean="0"/>
              <a:t>1/20/2017</a:t>
            </a:fld>
            <a:endParaRPr lang="en-US"/>
          </a:p>
        </p:txBody>
      </p:sp>
      <p:sp>
        <p:nvSpPr>
          <p:cNvPr id="5" name="Footer Placeholder 4"/>
          <p:cNvSpPr>
            <a:spLocks noGrp="1"/>
          </p:cNvSpPr>
          <p:nvPr>
            <p:ph type="ftr" sz="quarter" idx="11"/>
          </p:nvPr>
        </p:nvSpPr>
        <p:spPr/>
        <p:txBody>
          <a:bodyPr/>
          <a:lstStyle/>
          <a:p>
            <a:r>
              <a:rPr lang="en-US" smtClean="0"/>
              <a:t>Version 10.26.2016</a:t>
            </a:r>
            <a:endParaRPr lang="en-US"/>
          </a:p>
        </p:txBody>
      </p:sp>
      <p:sp>
        <p:nvSpPr>
          <p:cNvPr id="6" name="Slide Number Placeholder 5"/>
          <p:cNvSpPr>
            <a:spLocks noGrp="1"/>
          </p:cNvSpPr>
          <p:nvPr>
            <p:ph type="sldNum" sz="quarter" idx="12"/>
          </p:nvPr>
        </p:nvSpPr>
        <p:spPr/>
        <p:txBody>
          <a:bodyPr/>
          <a:lstStyle/>
          <a:p>
            <a:fld id="{D84A9629-6FC0-46C1-BB32-63FC45CD56CE}" type="slidenum">
              <a:rPr lang="en-US" smtClean="0"/>
              <a:t>‹#›</a:t>
            </a:fld>
            <a:endParaRPr lang="en-US"/>
          </a:p>
        </p:txBody>
      </p:sp>
    </p:spTree>
    <p:extLst>
      <p:ext uri="{BB962C8B-B14F-4D97-AF65-F5344CB8AC3E}">
        <p14:creationId xmlns:p14="http://schemas.microsoft.com/office/powerpoint/2010/main" val="12795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EC8B5E-47A3-40FA-A5B5-0EEC879B9FF6}" type="datetime1">
              <a:rPr lang="en-US" smtClean="0"/>
              <a:t>1/20/2017</a:t>
            </a:fld>
            <a:endParaRPr lang="en-US"/>
          </a:p>
        </p:txBody>
      </p:sp>
      <p:sp>
        <p:nvSpPr>
          <p:cNvPr id="4" name="Footer Placeholder 3"/>
          <p:cNvSpPr>
            <a:spLocks noGrp="1"/>
          </p:cNvSpPr>
          <p:nvPr>
            <p:ph type="ftr" sz="quarter" idx="11"/>
          </p:nvPr>
        </p:nvSpPr>
        <p:spPr/>
        <p:txBody>
          <a:bodyPr/>
          <a:lstStyle/>
          <a:p>
            <a:r>
              <a:rPr lang="en-US" smtClean="0"/>
              <a:t>Version 10.26.2016</a:t>
            </a:r>
            <a:endParaRPr lang="en-US"/>
          </a:p>
        </p:txBody>
      </p:sp>
      <p:sp>
        <p:nvSpPr>
          <p:cNvPr id="5" name="Slide Number Placeholder 4"/>
          <p:cNvSpPr>
            <a:spLocks noGrp="1"/>
          </p:cNvSpPr>
          <p:nvPr>
            <p:ph type="sldNum" sz="quarter" idx="12"/>
          </p:nvPr>
        </p:nvSpPr>
        <p:spPr/>
        <p:txBody>
          <a:bodyPr/>
          <a:lstStyle/>
          <a:p>
            <a:fld id="{D84A9629-6FC0-46C1-BB32-63FC45CD56CE}" type="slidenum">
              <a:rPr lang="en-US" smtClean="0"/>
              <a:t>‹#›</a:t>
            </a:fld>
            <a:endParaRPr lang="en-US"/>
          </a:p>
        </p:txBody>
      </p:sp>
    </p:spTree>
    <p:extLst>
      <p:ext uri="{BB962C8B-B14F-4D97-AF65-F5344CB8AC3E}">
        <p14:creationId xmlns:p14="http://schemas.microsoft.com/office/powerpoint/2010/main" val="39112605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5766" y="549276"/>
            <a:ext cx="8345487" cy="579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8521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469C5C-1CA2-49FB-A492-8C382FBC8CCC}" type="datetime1">
              <a:rPr lang="en-US" smtClean="0"/>
              <a:t>1/20/2017</a:t>
            </a:fld>
            <a:endParaRPr lang="en-US"/>
          </a:p>
        </p:txBody>
      </p:sp>
      <p:sp>
        <p:nvSpPr>
          <p:cNvPr id="5" name="Footer Placeholder 4"/>
          <p:cNvSpPr>
            <a:spLocks noGrp="1"/>
          </p:cNvSpPr>
          <p:nvPr>
            <p:ph type="ftr" sz="quarter" idx="11"/>
          </p:nvPr>
        </p:nvSpPr>
        <p:spPr/>
        <p:txBody>
          <a:bodyPr/>
          <a:lstStyle/>
          <a:p>
            <a:r>
              <a:rPr lang="en-US" smtClean="0"/>
              <a:t>Version 10.26.2016</a:t>
            </a:r>
            <a:endParaRPr lang="en-US"/>
          </a:p>
        </p:txBody>
      </p:sp>
      <p:sp>
        <p:nvSpPr>
          <p:cNvPr id="6" name="Slide Number Placeholder 5"/>
          <p:cNvSpPr>
            <a:spLocks noGrp="1"/>
          </p:cNvSpPr>
          <p:nvPr>
            <p:ph type="sldNum" sz="quarter" idx="12"/>
          </p:nvPr>
        </p:nvSpPr>
        <p:spPr/>
        <p:txBody>
          <a:bodyPr/>
          <a:lstStyle/>
          <a:p>
            <a:fld id="{CAC168A3-5CCC-4F25-95F1-949E96E2B80B}" type="slidenum">
              <a:rPr lang="en-US" smtClean="0"/>
              <a:t>‹#›</a:t>
            </a:fld>
            <a:endParaRPr lang="en-US"/>
          </a:p>
        </p:txBody>
      </p:sp>
    </p:spTree>
    <p:extLst>
      <p:ext uri="{BB962C8B-B14F-4D97-AF65-F5344CB8AC3E}">
        <p14:creationId xmlns:p14="http://schemas.microsoft.com/office/powerpoint/2010/main" val="1075195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C180A-785A-43C7-A25D-CEAA8561C044}" type="datetime1">
              <a:rPr lang="en-US" smtClean="0"/>
              <a:t>1/20/2017</a:t>
            </a:fld>
            <a:endParaRPr lang="en-US"/>
          </a:p>
        </p:txBody>
      </p:sp>
      <p:sp>
        <p:nvSpPr>
          <p:cNvPr id="5" name="Footer Placeholder 4"/>
          <p:cNvSpPr>
            <a:spLocks noGrp="1"/>
          </p:cNvSpPr>
          <p:nvPr>
            <p:ph type="ftr" sz="quarter" idx="11"/>
          </p:nvPr>
        </p:nvSpPr>
        <p:spPr/>
        <p:txBody>
          <a:bodyPr/>
          <a:lstStyle/>
          <a:p>
            <a:r>
              <a:rPr lang="en-US" smtClean="0"/>
              <a:t>Version 10.26.2016</a:t>
            </a:r>
            <a:endParaRPr lang="en-US"/>
          </a:p>
        </p:txBody>
      </p:sp>
      <p:sp>
        <p:nvSpPr>
          <p:cNvPr id="6" name="Slide Number Placeholder 5"/>
          <p:cNvSpPr>
            <a:spLocks noGrp="1"/>
          </p:cNvSpPr>
          <p:nvPr>
            <p:ph type="sldNum" sz="quarter" idx="12"/>
          </p:nvPr>
        </p:nvSpPr>
        <p:spPr/>
        <p:txBody>
          <a:bodyPr/>
          <a:lstStyle/>
          <a:p>
            <a:fld id="{CAC168A3-5CCC-4F25-95F1-949E96E2B80B}" type="slidenum">
              <a:rPr lang="en-US" smtClean="0"/>
              <a:t>‹#›</a:t>
            </a:fld>
            <a:endParaRPr lang="en-US"/>
          </a:p>
        </p:txBody>
      </p:sp>
    </p:spTree>
    <p:extLst>
      <p:ext uri="{BB962C8B-B14F-4D97-AF65-F5344CB8AC3E}">
        <p14:creationId xmlns:p14="http://schemas.microsoft.com/office/powerpoint/2010/main" val="4126351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627DDB-E43E-477D-85A1-1BCF43E6EA20}" type="datetime1">
              <a:rPr lang="en-US" smtClean="0"/>
              <a:t>1/20/2017</a:t>
            </a:fld>
            <a:endParaRPr lang="en-US"/>
          </a:p>
        </p:txBody>
      </p:sp>
      <p:sp>
        <p:nvSpPr>
          <p:cNvPr id="5" name="Footer Placeholder 4"/>
          <p:cNvSpPr>
            <a:spLocks noGrp="1"/>
          </p:cNvSpPr>
          <p:nvPr>
            <p:ph type="ftr" sz="quarter" idx="11"/>
          </p:nvPr>
        </p:nvSpPr>
        <p:spPr/>
        <p:txBody>
          <a:bodyPr/>
          <a:lstStyle/>
          <a:p>
            <a:r>
              <a:rPr lang="en-US" smtClean="0"/>
              <a:t>Version 10.26.2016</a:t>
            </a:r>
            <a:endParaRPr lang="en-US"/>
          </a:p>
        </p:txBody>
      </p:sp>
      <p:sp>
        <p:nvSpPr>
          <p:cNvPr id="6" name="Slide Number Placeholder 5"/>
          <p:cNvSpPr>
            <a:spLocks noGrp="1"/>
          </p:cNvSpPr>
          <p:nvPr>
            <p:ph type="sldNum" sz="quarter" idx="12"/>
          </p:nvPr>
        </p:nvSpPr>
        <p:spPr/>
        <p:txBody>
          <a:bodyPr/>
          <a:lstStyle/>
          <a:p>
            <a:fld id="{CAC168A3-5CCC-4F25-95F1-949E96E2B80B}" type="slidenum">
              <a:rPr lang="en-US" smtClean="0"/>
              <a:t>‹#›</a:t>
            </a:fld>
            <a:endParaRPr lang="en-US"/>
          </a:p>
        </p:txBody>
      </p:sp>
    </p:spTree>
    <p:extLst>
      <p:ext uri="{BB962C8B-B14F-4D97-AF65-F5344CB8AC3E}">
        <p14:creationId xmlns:p14="http://schemas.microsoft.com/office/powerpoint/2010/main" val="3334375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2A4551-A2E9-4D24-8E64-73A32F9C00A5}" type="datetime1">
              <a:rPr lang="en-US" smtClean="0"/>
              <a:t>1/20/2017</a:t>
            </a:fld>
            <a:endParaRPr lang="en-US"/>
          </a:p>
        </p:txBody>
      </p:sp>
      <p:sp>
        <p:nvSpPr>
          <p:cNvPr id="6" name="Footer Placeholder 5"/>
          <p:cNvSpPr>
            <a:spLocks noGrp="1"/>
          </p:cNvSpPr>
          <p:nvPr>
            <p:ph type="ftr" sz="quarter" idx="11"/>
          </p:nvPr>
        </p:nvSpPr>
        <p:spPr/>
        <p:txBody>
          <a:bodyPr/>
          <a:lstStyle/>
          <a:p>
            <a:r>
              <a:rPr lang="en-US" smtClean="0"/>
              <a:t>Version 10.26.2016</a:t>
            </a:r>
            <a:endParaRPr lang="en-US"/>
          </a:p>
        </p:txBody>
      </p:sp>
      <p:sp>
        <p:nvSpPr>
          <p:cNvPr id="7" name="Slide Number Placeholder 6"/>
          <p:cNvSpPr>
            <a:spLocks noGrp="1"/>
          </p:cNvSpPr>
          <p:nvPr>
            <p:ph type="sldNum" sz="quarter" idx="12"/>
          </p:nvPr>
        </p:nvSpPr>
        <p:spPr/>
        <p:txBody>
          <a:bodyPr/>
          <a:lstStyle/>
          <a:p>
            <a:fld id="{CAC168A3-5CCC-4F25-95F1-949E96E2B80B}" type="slidenum">
              <a:rPr lang="en-US" smtClean="0"/>
              <a:t>‹#›</a:t>
            </a:fld>
            <a:endParaRPr lang="en-US"/>
          </a:p>
        </p:txBody>
      </p:sp>
    </p:spTree>
    <p:extLst>
      <p:ext uri="{BB962C8B-B14F-4D97-AF65-F5344CB8AC3E}">
        <p14:creationId xmlns:p14="http://schemas.microsoft.com/office/powerpoint/2010/main" val="1256447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42CE19-A970-46CF-AEA1-A6110AB4FCCD}" type="datetime1">
              <a:rPr lang="en-US" smtClean="0"/>
              <a:t>1/20/2017</a:t>
            </a:fld>
            <a:endParaRPr lang="en-US"/>
          </a:p>
        </p:txBody>
      </p:sp>
      <p:sp>
        <p:nvSpPr>
          <p:cNvPr id="8" name="Footer Placeholder 7"/>
          <p:cNvSpPr>
            <a:spLocks noGrp="1"/>
          </p:cNvSpPr>
          <p:nvPr>
            <p:ph type="ftr" sz="quarter" idx="11"/>
          </p:nvPr>
        </p:nvSpPr>
        <p:spPr/>
        <p:txBody>
          <a:bodyPr/>
          <a:lstStyle/>
          <a:p>
            <a:r>
              <a:rPr lang="en-US" smtClean="0"/>
              <a:t>Version 10.26.2016</a:t>
            </a:r>
            <a:endParaRPr lang="en-US"/>
          </a:p>
        </p:txBody>
      </p:sp>
      <p:sp>
        <p:nvSpPr>
          <p:cNvPr id="9" name="Slide Number Placeholder 8"/>
          <p:cNvSpPr>
            <a:spLocks noGrp="1"/>
          </p:cNvSpPr>
          <p:nvPr>
            <p:ph type="sldNum" sz="quarter" idx="12"/>
          </p:nvPr>
        </p:nvSpPr>
        <p:spPr/>
        <p:txBody>
          <a:bodyPr/>
          <a:lstStyle/>
          <a:p>
            <a:fld id="{CAC168A3-5CCC-4F25-95F1-949E96E2B80B}" type="slidenum">
              <a:rPr lang="en-US" smtClean="0"/>
              <a:t>‹#›</a:t>
            </a:fld>
            <a:endParaRPr lang="en-US"/>
          </a:p>
        </p:txBody>
      </p:sp>
    </p:spTree>
    <p:extLst>
      <p:ext uri="{BB962C8B-B14F-4D97-AF65-F5344CB8AC3E}">
        <p14:creationId xmlns:p14="http://schemas.microsoft.com/office/powerpoint/2010/main" val="2600146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DC7654-B685-4908-8074-CDF55F4EAEC7}" type="datetime1">
              <a:rPr lang="en-US" smtClean="0"/>
              <a:t>1/20/2017</a:t>
            </a:fld>
            <a:endParaRPr lang="en-US"/>
          </a:p>
        </p:txBody>
      </p:sp>
      <p:sp>
        <p:nvSpPr>
          <p:cNvPr id="4" name="Footer Placeholder 3"/>
          <p:cNvSpPr>
            <a:spLocks noGrp="1"/>
          </p:cNvSpPr>
          <p:nvPr>
            <p:ph type="ftr" sz="quarter" idx="11"/>
          </p:nvPr>
        </p:nvSpPr>
        <p:spPr/>
        <p:txBody>
          <a:bodyPr/>
          <a:lstStyle/>
          <a:p>
            <a:r>
              <a:rPr lang="en-US" smtClean="0"/>
              <a:t>Version 10.26.2016</a:t>
            </a:r>
            <a:endParaRPr lang="en-US"/>
          </a:p>
        </p:txBody>
      </p:sp>
      <p:sp>
        <p:nvSpPr>
          <p:cNvPr id="5" name="Slide Number Placeholder 4"/>
          <p:cNvSpPr>
            <a:spLocks noGrp="1"/>
          </p:cNvSpPr>
          <p:nvPr>
            <p:ph type="sldNum" sz="quarter" idx="12"/>
          </p:nvPr>
        </p:nvSpPr>
        <p:spPr/>
        <p:txBody>
          <a:bodyPr/>
          <a:lstStyle/>
          <a:p>
            <a:fld id="{CAC168A3-5CCC-4F25-95F1-949E96E2B80B}" type="slidenum">
              <a:rPr lang="en-US" smtClean="0"/>
              <a:t>‹#›</a:t>
            </a:fld>
            <a:endParaRPr lang="en-US"/>
          </a:p>
        </p:txBody>
      </p:sp>
    </p:spTree>
    <p:extLst>
      <p:ext uri="{BB962C8B-B14F-4D97-AF65-F5344CB8AC3E}">
        <p14:creationId xmlns:p14="http://schemas.microsoft.com/office/powerpoint/2010/main" val="381286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9FAE0-2B54-49D7-B13F-FE9A6830CA4C}" type="datetime1">
              <a:rPr lang="en-US" smtClean="0"/>
              <a:t>1/20/2017</a:t>
            </a:fld>
            <a:endParaRPr lang="en-US"/>
          </a:p>
        </p:txBody>
      </p:sp>
      <p:sp>
        <p:nvSpPr>
          <p:cNvPr id="5" name="Footer Placeholder 4"/>
          <p:cNvSpPr>
            <a:spLocks noGrp="1"/>
          </p:cNvSpPr>
          <p:nvPr>
            <p:ph type="ftr" sz="quarter" idx="11"/>
          </p:nvPr>
        </p:nvSpPr>
        <p:spPr/>
        <p:txBody>
          <a:bodyPr/>
          <a:lstStyle/>
          <a:p>
            <a:r>
              <a:rPr lang="en-US" smtClean="0"/>
              <a:t>Version 10.26.2016</a:t>
            </a:r>
            <a:endParaRPr lang="en-US"/>
          </a:p>
        </p:txBody>
      </p:sp>
      <p:sp>
        <p:nvSpPr>
          <p:cNvPr id="6" name="Slide Number Placeholder 5"/>
          <p:cNvSpPr>
            <a:spLocks noGrp="1"/>
          </p:cNvSpPr>
          <p:nvPr>
            <p:ph type="sldNum" sz="quarter" idx="12"/>
          </p:nvPr>
        </p:nvSpPr>
        <p:spPr/>
        <p:txBody>
          <a:bodyPr/>
          <a:lstStyle/>
          <a:p>
            <a:fld id="{D84A9629-6FC0-46C1-BB32-63FC45CD56CE}" type="slidenum">
              <a:rPr lang="en-US" smtClean="0"/>
              <a:t>‹#›</a:t>
            </a:fld>
            <a:endParaRPr lang="en-US"/>
          </a:p>
        </p:txBody>
      </p:sp>
    </p:spTree>
    <p:extLst>
      <p:ext uri="{BB962C8B-B14F-4D97-AF65-F5344CB8AC3E}">
        <p14:creationId xmlns:p14="http://schemas.microsoft.com/office/powerpoint/2010/main" val="1995685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1B204-6BD3-45F4-A31F-7DCC798DFEF0}" type="datetime1">
              <a:rPr lang="en-US" smtClean="0"/>
              <a:t>1/20/2017</a:t>
            </a:fld>
            <a:endParaRPr lang="en-US"/>
          </a:p>
        </p:txBody>
      </p:sp>
      <p:sp>
        <p:nvSpPr>
          <p:cNvPr id="3" name="Footer Placeholder 2"/>
          <p:cNvSpPr>
            <a:spLocks noGrp="1"/>
          </p:cNvSpPr>
          <p:nvPr>
            <p:ph type="ftr" sz="quarter" idx="11"/>
          </p:nvPr>
        </p:nvSpPr>
        <p:spPr/>
        <p:txBody>
          <a:bodyPr/>
          <a:lstStyle/>
          <a:p>
            <a:r>
              <a:rPr lang="en-US" smtClean="0"/>
              <a:t>Version 10.26.2016</a:t>
            </a:r>
            <a:endParaRPr lang="en-US"/>
          </a:p>
        </p:txBody>
      </p:sp>
      <p:sp>
        <p:nvSpPr>
          <p:cNvPr id="4" name="Slide Number Placeholder 3"/>
          <p:cNvSpPr>
            <a:spLocks noGrp="1"/>
          </p:cNvSpPr>
          <p:nvPr>
            <p:ph type="sldNum" sz="quarter" idx="12"/>
          </p:nvPr>
        </p:nvSpPr>
        <p:spPr/>
        <p:txBody>
          <a:bodyPr/>
          <a:lstStyle/>
          <a:p>
            <a:fld id="{CAC168A3-5CCC-4F25-95F1-949E96E2B80B}" type="slidenum">
              <a:rPr lang="en-US" smtClean="0"/>
              <a:t>‹#›</a:t>
            </a:fld>
            <a:endParaRPr lang="en-US"/>
          </a:p>
        </p:txBody>
      </p:sp>
    </p:spTree>
    <p:extLst>
      <p:ext uri="{BB962C8B-B14F-4D97-AF65-F5344CB8AC3E}">
        <p14:creationId xmlns:p14="http://schemas.microsoft.com/office/powerpoint/2010/main" val="3704539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11B9E-4387-4A2C-8BA9-60AF92905599}" type="datetime1">
              <a:rPr lang="en-US" smtClean="0"/>
              <a:t>1/20/2017</a:t>
            </a:fld>
            <a:endParaRPr lang="en-US"/>
          </a:p>
        </p:txBody>
      </p:sp>
      <p:sp>
        <p:nvSpPr>
          <p:cNvPr id="6" name="Footer Placeholder 5"/>
          <p:cNvSpPr>
            <a:spLocks noGrp="1"/>
          </p:cNvSpPr>
          <p:nvPr>
            <p:ph type="ftr" sz="quarter" idx="11"/>
          </p:nvPr>
        </p:nvSpPr>
        <p:spPr/>
        <p:txBody>
          <a:bodyPr/>
          <a:lstStyle/>
          <a:p>
            <a:r>
              <a:rPr lang="en-US" smtClean="0"/>
              <a:t>Version 10.26.2016</a:t>
            </a:r>
            <a:endParaRPr lang="en-US"/>
          </a:p>
        </p:txBody>
      </p:sp>
      <p:sp>
        <p:nvSpPr>
          <p:cNvPr id="7" name="Slide Number Placeholder 6"/>
          <p:cNvSpPr>
            <a:spLocks noGrp="1"/>
          </p:cNvSpPr>
          <p:nvPr>
            <p:ph type="sldNum" sz="quarter" idx="12"/>
          </p:nvPr>
        </p:nvSpPr>
        <p:spPr/>
        <p:txBody>
          <a:bodyPr/>
          <a:lstStyle/>
          <a:p>
            <a:fld id="{CAC168A3-5CCC-4F25-95F1-949E96E2B80B}" type="slidenum">
              <a:rPr lang="en-US" smtClean="0"/>
              <a:t>‹#›</a:t>
            </a:fld>
            <a:endParaRPr lang="en-US"/>
          </a:p>
        </p:txBody>
      </p:sp>
    </p:spTree>
    <p:extLst>
      <p:ext uri="{BB962C8B-B14F-4D97-AF65-F5344CB8AC3E}">
        <p14:creationId xmlns:p14="http://schemas.microsoft.com/office/powerpoint/2010/main" val="2537363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62488-F3E6-4CA8-B129-B4F1B274C52A}" type="datetime1">
              <a:rPr lang="en-US" smtClean="0"/>
              <a:t>1/20/2017</a:t>
            </a:fld>
            <a:endParaRPr lang="en-US"/>
          </a:p>
        </p:txBody>
      </p:sp>
      <p:sp>
        <p:nvSpPr>
          <p:cNvPr id="6" name="Footer Placeholder 5"/>
          <p:cNvSpPr>
            <a:spLocks noGrp="1"/>
          </p:cNvSpPr>
          <p:nvPr>
            <p:ph type="ftr" sz="quarter" idx="11"/>
          </p:nvPr>
        </p:nvSpPr>
        <p:spPr/>
        <p:txBody>
          <a:bodyPr/>
          <a:lstStyle/>
          <a:p>
            <a:r>
              <a:rPr lang="en-US" smtClean="0"/>
              <a:t>Version 10.26.2016</a:t>
            </a:r>
            <a:endParaRPr lang="en-US"/>
          </a:p>
        </p:txBody>
      </p:sp>
      <p:sp>
        <p:nvSpPr>
          <p:cNvPr id="7" name="Slide Number Placeholder 6"/>
          <p:cNvSpPr>
            <a:spLocks noGrp="1"/>
          </p:cNvSpPr>
          <p:nvPr>
            <p:ph type="sldNum" sz="quarter" idx="12"/>
          </p:nvPr>
        </p:nvSpPr>
        <p:spPr/>
        <p:txBody>
          <a:bodyPr/>
          <a:lstStyle/>
          <a:p>
            <a:fld id="{CAC168A3-5CCC-4F25-95F1-949E96E2B80B}" type="slidenum">
              <a:rPr lang="en-US" smtClean="0"/>
              <a:t>‹#›</a:t>
            </a:fld>
            <a:endParaRPr lang="en-US"/>
          </a:p>
        </p:txBody>
      </p:sp>
    </p:spTree>
    <p:extLst>
      <p:ext uri="{BB962C8B-B14F-4D97-AF65-F5344CB8AC3E}">
        <p14:creationId xmlns:p14="http://schemas.microsoft.com/office/powerpoint/2010/main" val="1965680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E04B6-BDA4-4A28-AC00-129681FE841F}" type="datetime1">
              <a:rPr lang="en-US" smtClean="0"/>
              <a:t>1/20/2017</a:t>
            </a:fld>
            <a:endParaRPr lang="en-US"/>
          </a:p>
        </p:txBody>
      </p:sp>
      <p:sp>
        <p:nvSpPr>
          <p:cNvPr id="5" name="Footer Placeholder 4"/>
          <p:cNvSpPr>
            <a:spLocks noGrp="1"/>
          </p:cNvSpPr>
          <p:nvPr>
            <p:ph type="ftr" sz="quarter" idx="11"/>
          </p:nvPr>
        </p:nvSpPr>
        <p:spPr/>
        <p:txBody>
          <a:bodyPr/>
          <a:lstStyle/>
          <a:p>
            <a:r>
              <a:rPr lang="en-US" smtClean="0"/>
              <a:t>Version 10.26.2016</a:t>
            </a:r>
            <a:endParaRPr lang="en-US"/>
          </a:p>
        </p:txBody>
      </p:sp>
      <p:sp>
        <p:nvSpPr>
          <p:cNvPr id="6" name="Slide Number Placeholder 5"/>
          <p:cNvSpPr>
            <a:spLocks noGrp="1"/>
          </p:cNvSpPr>
          <p:nvPr>
            <p:ph type="sldNum" sz="quarter" idx="12"/>
          </p:nvPr>
        </p:nvSpPr>
        <p:spPr/>
        <p:txBody>
          <a:bodyPr/>
          <a:lstStyle/>
          <a:p>
            <a:fld id="{CAC168A3-5CCC-4F25-95F1-949E96E2B80B}" type="slidenum">
              <a:rPr lang="en-US" smtClean="0"/>
              <a:t>‹#›</a:t>
            </a:fld>
            <a:endParaRPr lang="en-US"/>
          </a:p>
        </p:txBody>
      </p:sp>
    </p:spTree>
    <p:extLst>
      <p:ext uri="{BB962C8B-B14F-4D97-AF65-F5344CB8AC3E}">
        <p14:creationId xmlns:p14="http://schemas.microsoft.com/office/powerpoint/2010/main" val="901238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7AB98-CFF7-43F0-A669-FC7AF7FC2643}" type="datetime1">
              <a:rPr lang="en-US" smtClean="0"/>
              <a:t>1/20/2017</a:t>
            </a:fld>
            <a:endParaRPr lang="en-US"/>
          </a:p>
        </p:txBody>
      </p:sp>
      <p:sp>
        <p:nvSpPr>
          <p:cNvPr id="5" name="Footer Placeholder 4"/>
          <p:cNvSpPr>
            <a:spLocks noGrp="1"/>
          </p:cNvSpPr>
          <p:nvPr>
            <p:ph type="ftr" sz="quarter" idx="11"/>
          </p:nvPr>
        </p:nvSpPr>
        <p:spPr/>
        <p:txBody>
          <a:bodyPr/>
          <a:lstStyle/>
          <a:p>
            <a:r>
              <a:rPr lang="en-US" smtClean="0"/>
              <a:t>Version 10.26.2016</a:t>
            </a:r>
            <a:endParaRPr lang="en-US"/>
          </a:p>
        </p:txBody>
      </p:sp>
      <p:sp>
        <p:nvSpPr>
          <p:cNvPr id="6" name="Slide Number Placeholder 5"/>
          <p:cNvSpPr>
            <a:spLocks noGrp="1"/>
          </p:cNvSpPr>
          <p:nvPr>
            <p:ph type="sldNum" sz="quarter" idx="12"/>
          </p:nvPr>
        </p:nvSpPr>
        <p:spPr/>
        <p:txBody>
          <a:bodyPr/>
          <a:lstStyle/>
          <a:p>
            <a:fld id="{CAC168A3-5CCC-4F25-95F1-949E96E2B80B}" type="slidenum">
              <a:rPr lang="en-US" smtClean="0"/>
              <a:t>‹#›</a:t>
            </a:fld>
            <a:endParaRPr lang="en-US"/>
          </a:p>
        </p:txBody>
      </p:sp>
    </p:spTree>
    <p:extLst>
      <p:ext uri="{BB962C8B-B14F-4D97-AF65-F5344CB8AC3E}">
        <p14:creationId xmlns:p14="http://schemas.microsoft.com/office/powerpoint/2010/main" val="678620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51781-D889-48FB-9E00-75348BBE9356}" type="datetime1">
              <a:rPr lang="en-US" smtClean="0">
                <a:solidFill>
                  <a:prstClr val="black">
                    <a:tint val="75000"/>
                  </a:prstClr>
                </a:solidFill>
              </a:r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985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2D584-BC16-403B-8EC9-4D871E1877CB}" type="datetime1">
              <a:rPr lang="en-US" smtClean="0">
                <a:solidFill>
                  <a:prstClr val="black">
                    <a:tint val="75000"/>
                  </a:prstClr>
                </a:solidFill>
              </a:r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50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6D1D22-BFC5-425B-8D39-695214076832}" type="datetime1">
              <a:rPr lang="en-US" smtClean="0">
                <a:solidFill>
                  <a:prstClr val="black">
                    <a:tint val="75000"/>
                  </a:prstClr>
                </a:solidFill>
              </a:r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192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5E9D05-0A27-4ACF-B2A3-E3603D35D4F1}" type="datetime1">
              <a:rPr lang="en-US" smtClean="0">
                <a:solidFill>
                  <a:prstClr val="black">
                    <a:tint val="75000"/>
                  </a:prstClr>
                </a:solidFill>
              </a:rPr>
              <a:t>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948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D975B7-3055-43F0-A5C6-DCCC61773947}" type="datetime1">
              <a:rPr lang="en-US" smtClean="0">
                <a:solidFill>
                  <a:prstClr val="black">
                    <a:tint val="75000"/>
                  </a:prstClr>
                </a:solidFill>
              </a:rPr>
              <a:t>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39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C53A0-4736-4AB8-9048-36B1BCD059BC}" type="datetime1">
              <a:rPr lang="en-US" smtClean="0"/>
              <a:t>1/20/2017</a:t>
            </a:fld>
            <a:endParaRPr lang="en-US"/>
          </a:p>
        </p:txBody>
      </p:sp>
      <p:sp>
        <p:nvSpPr>
          <p:cNvPr id="5" name="Footer Placeholder 4"/>
          <p:cNvSpPr>
            <a:spLocks noGrp="1"/>
          </p:cNvSpPr>
          <p:nvPr>
            <p:ph type="ftr" sz="quarter" idx="11"/>
          </p:nvPr>
        </p:nvSpPr>
        <p:spPr/>
        <p:txBody>
          <a:bodyPr/>
          <a:lstStyle/>
          <a:p>
            <a:r>
              <a:rPr lang="en-US" smtClean="0"/>
              <a:t>Version 10.26.2016</a:t>
            </a:r>
            <a:endParaRPr lang="en-US"/>
          </a:p>
        </p:txBody>
      </p:sp>
      <p:sp>
        <p:nvSpPr>
          <p:cNvPr id="6" name="Slide Number Placeholder 5"/>
          <p:cNvSpPr>
            <a:spLocks noGrp="1"/>
          </p:cNvSpPr>
          <p:nvPr>
            <p:ph type="sldNum" sz="quarter" idx="12"/>
          </p:nvPr>
        </p:nvSpPr>
        <p:spPr/>
        <p:txBody>
          <a:bodyPr/>
          <a:lstStyle/>
          <a:p>
            <a:fld id="{D84A9629-6FC0-46C1-BB32-63FC45CD56CE}" type="slidenum">
              <a:rPr lang="en-US" smtClean="0"/>
              <a:t>‹#›</a:t>
            </a:fld>
            <a:endParaRPr lang="en-US"/>
          </a:p>
        </p:txBody>
      </p:sp>
    </p:spTree>
    <p:extLst>
      <p:ext uri="{BB962C8B-B14F-4D97-AF65-F5344CB8AC3E}">
        <p14:creationId xmlns:p14="http://schemas.microsoft.com/office/powerpoint/2010/main" val="2483776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130CA-F8A8-4FBB-A3D5-DDCEAE701264}" type="datetime1">
              <a:rPr lang="en-US" smtClean="0">
                <a:solidFill>
                  <a:prstClr val="black">
                    <a:tint val="75000"/>
                  </a:prstClr>
                </a:solidFill>
              </a:rPr>
              <a:t>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262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69599-C474-4AB5-AD39-B2F5D0B2445E}" type="datetime1">
              <a:rPr lang="en-US" smtClean="0">
                <a:solidFill>
                  <a:prstClr val="black">
                    <a:tint val="75000"/>
                  </a:prstClr>
                </a:solidFill>
              </a:rPr>
              <a:t>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252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44CB8-35DC-4FE5-86FD-090459055709}" type="datetime1">
              <a:rPr lang="en-US" smtClean="0">
                <a:solidFill>
                  <a:prstClr val="black">
                    <a:tint val="75000"/>
                  </a:prstClr>
                </a:solidFill>
              </a:rPr>
              <a:t>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108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59EDF4-A321-4E11-AB93-30F33665BE24}" type="datetime1">
              <a:rPr lang="en-US" smtClean="0">
                <a:solidFill>
                  <a:prstClr val="black">
                    <a:tint val="75000"/>
                  </a:prstClr>
                </a:solidFill>
              </a:rPr>
              <a:t>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31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17C58-3E57-4ADE-BADF-2369886B66E8}" type="datetime1">
              <a:rPr lang="en-US" smtClean="0">
                <a:solidFill>
                  <a:prstClr val="black">
                    <a:tint val="75000"/>
                  </a:prstClr>
                </a:solidFill>
              </a:r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918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1FC49-893D-4C94-953E-59D9A401E1C8}" type="datetime1">
              <a:rPr lang="en-US" smtClean="0">
                <a:solidFill>
                  <a:prstClr val="black">
                    <a:tint val="75000"/>
                  </a:prstClr>
                </a:solidFill>
              </a:r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307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4379914" y="6408739"/>
            <a:ext cx="2351087"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3099027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5766" y="549276"/>
            <a:ext cx="8345487" cy="579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0361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3124200" y="6356351"/>
            <a:ext cx="2895600"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a:solidFill>
                <a:prstClr val="black">
                  <a:tint val="75000"/>
                </a:prstClr>
              </a:solidFill>
            </a:endParaRPr>
          </a:p>
        </p:txBody>
      </p:sp>
    </p:spTree>
    <p:extLst>
      <p:ext uri="{BB962C8B-B14F-4D97-AF65-F5344CB8AC3E}">
        <p14:creationId xmlns:p14="http://schemas.microsoft.com/office/powerpoint/2010/main" val="225588142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26095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E5696-FF81-45AE-BDEA-6A72E57B4F1A}" type="datetime1">
              <a:rPr lang="en-US" smtClean="0"/>
              <a:t>1/20/2017</a:t>
            </a:fld>
            <a:endParaRPr lang="en-US"/>
          </a:p>
        </p:txBody>
      </p:sp>
      <p:sp>
        <p:nvSpPr>
          <p:cNvPr id="6" name="Footer Placeholder 5"/>
          <p:cNvSpPr>
            <a:spLocks noGrp="1"/>
          </p:cNvSpPr>
          <p:nvPr>
            <p:ph type="ftr" sz="quarter" idx="11"/>
          </p:nvPr>
        </p:nvSpPr>
        <p:spPr/>
        <p:txBody>
          <a:bodyPr/>
          <a:lstStyle/>
          <a:p>
            <a:r>
              <a:rPr lang="en-US" smtClean="0"/>
              <a:t>Version 10.26.2016</a:t>
            </a:r>
            <a:endParaRPr lang="en-US"/>
          </a:p>
        </p:txBody>
      </p:sp>
      <p:sp>
        <p:nvSpPr>
          <p:cNvPr id="7" name="Slide Number Placeholder 6"/>
          <p:cNvSpPr>
            <a:spLocks noGrp="1"/>
          </p:cNvSpPr>
          <p:nvPr>
            <p:ph type="sldNum" sz="quarter" idx="12"/>
          </p:nvPr>
        </p:nvSpPr>
        <p:spPr/>
        <p:txBody>
          <a:bodyPr/>
          <a:lstStyle/>
          <a:p>
            <a:fld id="{D84A9629-6FC0-46C1-BB32-63FC45CD56CE}" type="slidenum">
              <a:rPr lang="en-US" smtClean="0"/>
              <a:t>‹#›</a:t>
            </a:fld>
            <a:endParaRPr lang="en-US"/>
          </a:p>
        </p:txBody>
      </p:sp>
    </p:spTree>
    <p:extLst>
      <p:ext uri="{BB962C8B-B14F-4D97-AF65-F5344CB8AC3E}">
        <p14:creationId xmlns:p14="http://schemas.microsoft.com/office/powerpoint/2010/main" val="377591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525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4379914" y="6408739"/>
            <a:ext cx="2351087"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1468904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3124200" y="6356351"/>
            <a:ext cx="2895600"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a:solidFill>
                <a:prstClr val="black">
                  <a:tint val="75000"/>
                </a:prstClr>
              </a:solidFill>
            </a:endParaRPr>
          </a:p>
        </p:txBody>
      </p:sp>
    </p:spTree>
    <p:extLst>
      <p:ext uri="{BB962C8B-B14F-4D97-AF65-F5344CB8AC3E}">
        <p14:creationId xmlns:p14="http://schemas.microsoft.com/office/powerpoint/2010/main" val="11111490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186154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9796FC-C379-435D-9053-3A392760B942}" type="datetime1">
              <a:rPr lang="en-US" smtClean="0">
                <a:solidFill>
                  <a:prstClr val="black">
                    <a:tint val="75000"/>
                  </a:prstClr>
                </a:solidFill>
              </a:r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4476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E3F15-5925-4C08-BC2A-C12AF67045F7}" type="datetime1">
              <a:rPr lang="en-US" smtClean="0">
                <a:solidFill>
                  <a:prstClr val="black">
                    <a:tint val="75000"/>
                  </a:prstClr>
                </a:solidFill>
              </a:r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96986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CA5101-F124-4B05-AC30-86BBEA5F1058}" type="datetime1">
              <a:rPr lang="en-US" smtClean="0">
                <a:solidFill>
                  <a:prstClr val="black">
                    <a:tint val="75000"/>
                  </a:prstClr>
                </a:solidFill>
              </a:r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242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BBC713-E7C8-4501-8740-A17FAD84D822}" type="datetime1">
              <a:rPr lang="en-US" smtClean="0">
                <a:solidFill>
                  <a:prstClr val="black">
                    <a:tint val="75000"/>
                  </a:prstClr>
                </a:solidFill>
              </a:rPr>
              <a:t>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5046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EED46D-3B72-4854-8C85-38D07FBF821E}" type="datetime1">
              <a:rPr lang="en-US" smtClean="0">
                <a:solidFill>
                  <a:prstClr val="black">
                    <a:tint val="75000"/>
                  </a:prstClr>
                </a:solidFill>
              </a:rPr>
              <a:t>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7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C4A055-0465-4A15-85B6-428F450B3719}" type="datetime1">
              <a:rPr lang="en-US" smtClean="0">
                <a:solidFill>
                  <a:prstClr val="black">
                    <a:tint val="75000"/>
                  </a:prstClr>
                </a:solidFill>
              </a:rPr>
              <a:t>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26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5F0490-E4D5-4FBD-A6F3-F1F3FFB71B05}" type="datetime1">
              <a:rPr lang="en-US" smtClean="0"/>
              <a:t>1/20/2017</a:t>
            </a:fld>
            <a:endParaRPr lang="en-US"/>
          </a:p>
        </p:txBody>
      </p:sp>
      <p:sp>
        <p:nvSpPr>
          <p:cNvPr id="8" name="Footer Placeholder 7"/>
          <p:cNvSpPr>
            <a:spLocks noGrp="1"/>
          </p:cNvSpPr>
          <p:nvPr>
            <p:ph type="ftr" sz="quarter" idx="11"/>
          </p:nvPr>
        </p:nvSpPr>
        <p:spPr/>
        <p:txBody>
          <a:bodyPr/>
          <a:lstStyle/>
          <a:p>
            <a:r>
              <a:rPr lang="en-US" smtClean="0"/>
              <a:t>Version 10.26.2016</a:t>
            </a:r>
            <a:endParaRPr lang="en-US"/>
          </a:p>
        </p:txBody>
      </p:sp>
      <p:sp>
        <p:nvSpPr>
          <p:cNvPr id="9" name="Slide Number Placeholder 8"/>
          <p:cNvSpPr>
            <a:spLocks noGrp="1"/>
          </p:cNvSpPr>
          <p:nvPr>
            <p:ph type="sldNum" sz="quarter" idx="12"/>
          </p:nvPr>
        </p:nvSpPr>
        <p:spPr/>
        <p:txBody>
          <a:bodyPr/>
          <a:lstStyle/>
          <a:p>
            <a:fld id="{D84A9629-6FC0-46C1-BB32-63FC45CD56CE}" type="slidenum">
              <a:rPr lang="en-US" smtClean="0"/>
              <a:t>‹#›</a:t>
            </a:fld>
            <a:endParaRPr lang="en-US"/>
          </a:p>
        </p:txBody>
      </p:sp>
    </p:spTree>
    <p:extLst>
      <p:ext uri="{BB962C8B-B14F-4D97-AF65-F5344CB8AC3E}">
        <p14:creationId xmlns:p14="http://schemas.microsoft.com/office/powerpoint/2010/main" val="1094645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FF7A0-23D6-452A-9916-3EDA072E98D3}" type="datetime1">
              <a:rPr lang="en-US" smtClean="0">
                <a:solidFill>
                  <a:prstClr val="black">
                    <a:tint val="75000"/>
                  </a:prstClr>
                </a:solidFill>
              </a:rPr>
              <a:t>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466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3214A-7907-4E99-AD21-23922B72E966}" type="datetime1">
              <a:rPr lang="en-US" smtClean="0">
                <a:solidFill>
                  <a:prstClr val="black">
                    <a:tint val="75000"/>
                  </a:prstClr>
                </a:solidFill>
              </a:rPr>
              <a:t>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2833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DCAFA-FB2F-4BEA-97FD-84BACDD20148}" type="datetime1">
              <a:rPr lang="en-US" smtClean="0">
                <a:solidFill>
                  <a:prstClr val="black">
                    <a:tint val="75000"/>
                  </a:prstClr>
                </a:solidFill>
              </a:rPr>
              <a:t>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306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1A95A-4A86-4B99-B89C-E330428BE245}" type="datetime1">
              <a:rPr lang="en-US" smtClean="0">
                <a:solidFill>
                  <a:prstClr val="black">
                    <a:tint val="75000"/>
                  </a:prstClr>
                </a:solidFill>
              </a:r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1435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639AB-8FB5-4E29-9930-FA78B873EF05}" type="datetime1">
              <a:rPr lang="en-US" smtClean="0">
                <a:solidFill>
                  <a:prstClr val="black">
                    <a:tint val="75000"/>
                  </a:prstClr>
                </a:solidFill>
              </a:r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74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5766" y="549276"/>
            <a:ext cx="8345487" cy="579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22268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3124200" y="6356351"/>
            <a:ext cx="2895600"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a:solidFill>
                <a:prstClr val="black">
                  <a:tint val="75000"/>
                </a:prstClr>
              </a:solidFill>
            </a:endParaRPr>
          </a:p>
        </p:txBody>
      </p:sp>
    </p:spTree>
    <p:extLst>
      <p:ext uri="{BB962C8B-B14F-4D97-AF65-F5344CB8AC3E}">
        <p14:creationId xmlns:p14="http://schemas.microsoft.com/office/powerpoint/2010/main" val="32912657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217017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4379914" y="6408739"/>
            <a:ext cx="2351087"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307352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3124200" y="6356351"/>
            <a:ext cx="2895600"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a:solidFill>
                <a:prstClr val="black">
                  <a:tint val="75000"/>
                </a:prstClr>
              </a:solidFill>
            </a:endParaRPr>
          </a:p>
        </p:txBody>
      </p:sp>
    </p:spTree>
    <p:extLst>
      <p:ext uri="{BB962C8B-B14F-4D97-AF65-F5344CB8AC3E}">
        <p14:creationId xmlns:p14="http://schemas.microsoft.com/office/powerpoint/2010/main" val="17262889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30668-3128-41E8-91CB-747D22D40126}" type="datetime1">
              <a:rPr lang="en-US" smtClean="0"/>
              <a:t>1/20/2017</a:t>
            </a:fld>
            <a:endParaRPr lang="en-US"/>
          </a:p>
        </p:txBody>
      </p:sp>
      <p:sp>
        <p:nvSpPr>
          <p:cNvPr id="4" name="Footer Placeholder 3"/>
          <p:cNvSpPr>
            <a:spLocks noGrp="1"/>
          </p:cNvSpPr>
          <p:nvPr>
            <p:ph type="ftr" sz="quarter" idx="11"/>
          </p:nvPr>
        </p:nvSpPr>
        <p:spPr/>
        <p:txBody>
          <a:bodyPr/>
          <a:lstStyle/>
          <a:p>
            <a:r>
              <a:rPr lang="en-US" smtClean="0"/>
              <a:t>Version 10.26.2016</a:t>
            </a:r>
            <a:endParaRPr lang="en-US"/>
          </a:p>
        </p:txBody>
      </p:sp>
      <p:sp>
        <p:nvSpPr>
          <p:cNvPr id="5" name="Slide Number Placeholder 4"/>
          <p:cNvSpPr>
            <a:spLocks noGrp="1"/>
          </p:cNvSpPr>
          <p:nvPr>
            <p:ph type="sldNum" sz="quarter" idx="12"/>
          </p:nvPr>
        </p:nvSpPr>
        <p:spPr/>
        <p:txBody>
          <a:bodyPr/>
          <a:lstStyle/>
          <a:p>
            <a:fld id="{D84A9629-6FC0-46C1-BB32-63FC45CD56CE}" type="slidenum">
              <a:rPr lang="en-US" smtClean="0"/>
              <a:t>‹#›</a:t>
            </a:fld>
            <a:endParaRPr lang="en-US"/>
          </a:p>
        </p:txBody>
      </p:sp>
    </p:spTree>
    <p:extLst>
      <p:ext uri="{BB962C8B-B14F-4D97-AF65-F5344CB8AC3E}">
        <p14:creationId xmlns:p14="http://schemas.microsoft.com/office/powerpoint/2010/main" val="41448633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884267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4379914" y="6408739"/>
            <a:ext cx="2351087"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70709853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3124200" y="6356351"/>
            <a:ext cx="2895600"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a:solidFill>
                <a:prstClr val="black">
                  <a:tint val="75000"/>
                </a:prstClr>
              </a:solidFill>
            </a:endParaRPr>
          </a:p>
        </p:txBody>
      </p:sp>
    </p:spTree>
    <p:extLst>
      <p:ext uri="{BB962C8B-B14F-4D97-AF65-F5344CB8AC3E}">
        <p14:creationId xmlns:p14="http://schemas.microsoft.com/office/powerpoint/2010/main" val="388167848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316666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DB20EA-F96B-4BF2-A840-B9180437A3D1}" type="datetime1">
              <a:rPr lang="en-US" smtClean="0">
                <a:solidFill>
                  <a:prstClr val="black">
                    <a:tint val="75000"/>
                  </a:prstClr>
                </a:solidFill>
              </a:r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805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DC28E-FA6F-4201-A2C9-281567D52EC3}" type="datetime1">
              <a:rPr lang="en-US" smtClean="0">
                <a:solidFill>
                  <a:prstClr val="black">
                    <a:tint val="75000"/>
                  </a:prstClr>
                </a:solidFill>
              </a:r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5479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246F33-9D0F-4EFC-90E9-408AF732FF9D}" type="datetime1">
              <a:rPr lang="en-US" smtClean="0">
                <a:solidFill>
                  <a:prstClr val="black">
                    <a:tint val="75000"/>
                  </a:prstClr>
                </a:solidFill>
              </a:r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346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AF8146-037C-4CFB-9F03-8DAAC383225A}" type="datetime1">
              <a:rPr lang="en-US" smtClean="0">
                <a:solidFill>
                  <a:prstClr val="black">
                    <a:tint val="75000"/>
                  </a:prstClr>
                </a:solidFill>
              </a:rPr>
              <a:t>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5856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71426B-1D1E-4208-B90F-40EF7A51EB6D}" type="datetime1">
              <a:rPr lang="en-US" smtClean="0">
                <a:solidFill>
                  <a:prstClr val="black">
                    <a:tint val="75000"/>
                  </a:prstClr>
                </a:solidFill>
              </a:rPr>
              <a:t>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1684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ECE98-EDEE-464A-AA13-DEF17925A429}" type="datetime1">
              <a:rPr lang="en-US" smtClean="0">
                <a:solidFill>
                  <a:prstClr val="black">
                    <a:tint val="75000"/>
                  </a:prstClr>
                </a:solidFill>
              </a:rPr>
              <a:t>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64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2ADA5-E515-4805-AA89-0AE8599B7206}" type="datetime1">
              <a:rPr lang="en-US" smtClean="0"/>
              <a:t>1/20/2017</a:t>
            </a:fld>
            <a:endParaRPr lang="en-US"/>
          </a:p>
        </p:txBody>
      </p:sp>
      <p:sp>
        <p:nvSpPr>
          <p:cNvPr id="3" name="Footer Placeholder 2"/>
          <p:cNvSpPr>
            <a:spLocks noGrp="1"/>
          </p:cNvSpPr>
          <p:nvPr>
            <p:ph type="ftr" sz="quarter" idx="11"/>
          </p:nvPr>
        </p:nvSpPr>
        <p:spPr/>
        <p:txBody>
          <a:bodyPr/>
          <a:lstStyle/>
          <a:p>
            <a:r>
              <a:rPr lang="en-US" smtClean="0"/>
              <a:t>Version 10.26.2016</a:t>
            </a:r>
            <a:endParaRPr lang="en-US"/>
          </a:p>
        </p:txBody>
      </p:sp>
      <p:sp>
        <p:nvSpPr>
          <p:cNvPr id="4" name="Slide Number Placeholder 3"/>
          <p:cNvSpPr>
            <a:spLocks noGrp="1"/>
          </p:cNvSpPr>
          <p:nvPr>
            <p:ph type="sldNum" sz="quarter" idx="12"/>
          </p:nvPr>
        </p:nvSpPr>
        <p:spPr/>
        <p:txBody>
          <a:bodyPr/>
          <a:lstStyle/>
          <a:p>
            <a:fld id="{D84A9629-6FC0-46C1-BB32-63FC45CD56CE}" type="slidenum">
              <a:rPr lang="en-US" smtClean="0"/>
              <a:t>‹#›</a:t>
            </a:fld>
            <a:endParaRPr lang="en-US"/>
          </a:p>
        </p:txBody>
      </p:sp>
    </p:spTree>
    <p:extLst>
      <p:ext uri="{BB962C8B-B14F-4D97-AF65-F5344CB8AC3E}">
        <p14:creationId xmlns:p14="http://schemas.microsoft.com/office/powerpoint/2010/main" val="11069793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6897E-04C6-48DF-AD5E-CEEB59CFF6A4}" type="datetime1">
              <a:rPr lang="en-US" smtClean="0">
                <a:solidFill>
                  <a:prstClr val="black">
                    <a:tint val="75000"/>
                  </a:prstClr>
                </a:solidFill>
              </a:rPr>
              <a:t>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58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2D44E-C964-47CA-B4AE-B3EB0206D26A}" type="datetime1">
              <a:rPr lang="en-US" smtClean="0">
                <a:solidFill>
                  <a:prstClr val="black">
                    <a:tint val="75000"/>
                  </a:prstClr>
                </a:solidFill>
              </a:rPr>
              <a:t>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375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A604A-1DEE-43E8-B81F-6B1F29EF1312}" type="datetime1">
              <a:rPr lang="en-US" smtClean="0">
                <a:solidFill>
                  <a:prstClr val="black">
                    <a:tint val="75000"/>
                  </a:prstClr>
                </a:solidFill>
              </a:rPr>
              <a:t>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9000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34CDA-49B6-4088-9F83-CEAC281C654A}" type="datetime1">
              <a:rPr lang="en-US" smtClean="0">
                <a:solidFill>
                  <a:prstClr val="black">
                    <a:tint val="75000"/>
                  </a:prstClr>
                </a:solidFill>
              </a:r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9659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8C180-FC60-4041-97B3-155140FC1ECA}" type="datetime1">
              <a:rPr lang="en-US" smtClean="0">
                <a:solidFill>
                  <a:prstClr val="black">
                    <a:tint val="75000"/>
                  </a:prstClr>
                </a:solidFill>
              </a:r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Version 10.26.2016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0564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4379914" y="6408739"/>
            <a:ext cx="2351087"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26352365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5766" y="549276"/>
            <a:ext cx="8345487" cy="579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18486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3124200" y="6356351"/>
            <a:ext cx="2895600"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a:solidFill>
                <a:prstClr val="black">
                  <a:tint val="75000"/>
                </a:prstClr>
              </a:solidFill>
            </a:endParaRPr>
          </a:p>
        </p:txBody>
      </p:sp>
    </p:spTree>
    <p:extLst>
      <p:ext uri="{BB962C8B-B14F-4D97-AF65-F5344CB8AC3E}">
        <p14:creationId xmlns:p14="http://schemas.microsoft.com/office/powerpoint/2010/main" val="395800734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541023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07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02B54-A8AF-4351-AF02-B2FFD7DEB691}" type="datetime1">
              <a:rPr lang="en-US" smtClean="0"/>
              <a:t>1/20/2017</a:t>
            </a:fld>
            <a:endParaRPr lang="en-US"/>
          </a:p>
        </p:txBody>
      </p:sp>
      <p:sp>
        <p:nvSpPr>
          <p:cNvPr id="6" name="Footer Placeholder 5"/>
          <p:cNvSpPr>
            <a:spLocks noGrp="1"/>
          </p:cNvSpPr>
          <p:nvPr>
            <p:ph type="ftr" sz="quarter" idx="11"/>
          </p:nvPr>
        </p:nvSpPr>
        <p:spPr/>
        <p:txBody>
          <a:bodyPr/>
          <a:lstStyle/>
          <a:p>
            <a:r>
              <a:rPr lang="en-US" smtClean="0"/>
              <a:t>Version 10.26.2016</a:t>
            </a:r>
            <a:endParaRPr lang="en-US"/>
          </a:p>
        </p:txBody>
      </p:sp>
      <p:sp>
        <p:nvSpPr>
          <p:cNvPr id="7" name="Slide Number Placeholder 6"/>
          <p:cNvSpPr>
            <a:spLocks noGrp="1"/>
          </p:cNvSpPr>
          <p:nvPr>
            <p:ph type="sldNum" sz="quarter" idx="12"/>
          </p:nvPr>
        </p:nvSpPr>
        <p:spPr/>
        <p:txBody>
          <a:bodyPr/>
          <a:lstStyle/>
          <a:p>
            <a:fld id="{D84A9629-6FC0-46C1-BB32-63FC45CD56CE}" type="slidenum">
              <a:rPr lang="en-US" smtClean="0"/>
              <a:t>‹#›</a:t>
            </a:fld>
            <a:endParaRPr lang="en-US"/>
          </a:p>
        </p:txBody>
      </p:sp>
    </p:spTree>
    <p:extLst>
      <p:ext uri="{BB962C8B-B14F-4D97-AF65-F5344CB8AC3E}">
        <p14:creationId xmlns:p14="http://schemas.microsoft.com/office/powerpoint/2010/main" val="22730347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4379914" y="6408739"/>
            <a:ext cx="2351087"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3636721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3124200" y="6356351"/>
            <a:ext cx="2895600"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a:solidFill>
                <a:prstClr val="black">
                  <a:tint val="75000"/>
                </a:prstClr>
              </a:solidFill>
            </a:endParaRPr>
          </a:p>
        </p:txBody>
      </p:sp>
    </p:spTree>
    <p:extLst>
      <p:ext uri="{BB962C8B-B14F-4D97-AF65-F5344CB8AC3E}">
        <p14:creationId xmlns:p14="http://schemas.microsoft.com/office/powerpoint/2010/main" val="221312068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121063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0" fontAlgn="base" hangingPunct="0">
              <a:spcBef>
                <a:spcPct val="0"/>
              </a:spcBef>
              <a:spcAft>
                <a:spcPct val="0"/>
              </a:spcAft>
            </a:pPr>
            <a:fld id="{AB43FB07-381B-442E-A53C-4D402D13AF04}" type="datetime1">
              <a:rPr lang="en-US" baseline="-25000" smtClean="0">
                <a:solidFill>
                  <a:prstClr val="black">
                    <a:tint val="75000"/>
                  </a:prstClr>
                </a:solidFill>
                <a:latin typeface="Times" pitchFamily="64" charset="0"/>
              </a:rPr>
              <a:t>1/20/2017</a:t>
            </a:fld>
            <a:endParaRPr lang="en-US" baseline="-25000">
              <a:solidFill>
                <a:prstClr val="black">
                  <a:tint val="75000"/>
                </a:prstClr>
              </a:solidFill>
              <a:latin typeface="Times" pitchFamily="64" charset="0"/>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pPr>
            <a:r>
              <a:rPr lang="en-US" baseline="-25000" smtClean="0">
                <a:solidFill>
                  <a:prstClr val="black">
                    <a:tint val="75000"/>
                  </a:prstClr>
                </a:solidFill>
                <a:latin typeface="Times" pitchFamily="64" charset="0"/>
              </a:rPr>
              <a:t>Version 10.26.2016</a:t>
            </a:r>
            <a:endParaRPr lang="en-US" baseline="-25000">
              <a:solidFill>
                <a:prstClr val="black">
                  <a:tint val="75000"/>
                </a:prstClr>
              </a:solidFill>
              <a:latin typeface="Times" pitchFamily="64" charset="0"/>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pPr>
            <a:fld id="{C23D0D8B-65F6-4B9A-8D4D-B5B75EDEE5D3}" type="slidenum">
              <a:rPr lang="en-US" baseline="-25000" smtClean="0">
                <a:solidFill>
                  <a:prstClr val="black">
                    <a:tint val="75000"/>
                  </a:prstClr>
                </a:solidFill>
                <a:latin typeface="Times" pitchFamily="64" charset="0"/>
              </a:rPr>
              <a:pPr eaLnBrk="0" fontAlgn="base" hangingPunct="0">
                <a:spcBef>
                  <a:spcPct val="0"/>
                </a:spcBef>
                <a:spcAft>
                  <a:spcPct val="0"/>
                </a:spcAft>
              </a:pPr>
              <a:t>‹#›</a:t>
            </a:fld>
            <a:endParaRPr lang="en-US" baseline="-25000">
              <a:solidFill>
                <a:prstClr val="black">
                  <a:tint val="75000"/>
                </a:prstClr>
              </a:solidFill>
              <a:latin typeface="Times" pitchFamily="64" charset="0"/>
            </a:endParaRPr>
          </a:p>
        </p:txBody>
      </p:sp>
    </p:spTree>
    <p:extLst>
      <p:ext uri="{BB962C8B-B14F-4D97-AF65-F5344CB8AC3E}">
        <p14:creationId xmlns:p14="http://schemas.microsoft.com/office/powerpoint/2010/main" val="336399861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4379914" y="6408739"/>
            <a:ext cx="2351087"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15661330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3124200" y="6356351"/>
            <a:ext cx="2895600"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a:solidFill>
                <a:prstClr val="black">
                  <a:tint val="75000"/>
                </a:prstClr>
              </a:solidFill>
            </a:endParaRPr>
          </a:p>
        </p:txBody>
      </p:sp>
    </p:spTree>
    <p:extLst>
      <p:ext uri="{BB962C8B-B14F-4D97-AF65-F5344CB8AC3E}">
        <p14:creationId xmlns:p14="http://schemas.microsoft.com/office/powerpoint/2010/main" val="203994143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051538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3801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4379914" y="6408739"/>
            <a:ext cx="2351087"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29551236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3124200" y="6356351"/>
            <a:ext cx="2895600" cy="365125"/>
          </a:xfrm>
          <a:prstGeom prst="rect">
            <a:avLst/>
          </a:prstGeom>
        </p:spPr>
        <p:txBody>
          <a:bodyPr/>
          <a:lstStyle>
            <a:lvl1pPr>
              <a:defRPr/>
            </a:lvl1pPr>
          </a:lstStyle>
          <a:p>
            <a:pPr>
              <a:defRPr/>
            </a:pPr>
            <a:r>
              <a:rPr lang="en-US" smtClean="0">
                <a:solidFill>
                  <a:prstClr val="black">
                    <a:tint val="75000"/>
                  </a:prstClr>
                </a:solidFill>
              </a:rPr>
              <a:t>Version 10.26.2016</a:t>
            </a:r>
            <a:endParaRPr lang="en-US">
              <a:solidFill>
                <a:prstClr val="black">
                  <a:tint val="75000"/>
                </a:prstClr>
              </a:solidFill>
            </a:endParaRPr>
          </a:p>
        </p:txBody>
      </p:sp>
    </p:spTree>
    <p:extLst>
      <p:ext uri="{BB962C8B-B14F-4D97-AF65-F5344CB8AC3E}">
        <p14:creationId xmlns:p14="http://schemas.microsoft.com/office/powerpoint/2010/main" val="37709976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2CD8C-DC4A-4D2A-AC8D-04CEB64E502A}" type="datetime1">
              <a:rPr lang="en-US" smtClean="0"/>
              <a:t>1/20/2017</a:t>
            </a:fld>
            <a:endParaRPr lang="en-US"/>
          </a:p>
        </p:txBody>
      </p:sp>
      <p:sp>
        <p:nvSpPr>
          <p:cNvPr id="6" name="Footer Placeholder 5"/>
          <p:cNvSpPr>
            <a:spLocks noGrp="1"/>
          </p:cNvSpPr>
          <p:nvPr>
            <p:ph type="ftr" sz="quarter" idx="11"/>
          </p:nvPr>
        </p:nvSpPr>
        <p:spPr/>
        <p:txBody>
          <a:bodyPr/>
          <a:lstStyle/>
          <a:p>
            <a:r>
              <a:rPr lang="en-US" smtClean="0"/>
              <a:t>Version 10.26.2016</a:t>
            </a:r>
            <a:endParaRPr lang="en-US"/>
          </a:p>
        </p:txBody>
      </p:sp>
      <p:sp>
        <p:nvSpPr>
          <p:cNvPr id="7" name="Slide Number Placeholder 6"/>
          <p:cNvSpPr>
            <a:spLocks noGrp="1"/>
          </p:cNvSpPr>
          <p:nvPr>
            <p:ph type="sldNum" sz="quarter" idx="12"/>
          </p:nvPr>
        </p:nvSpPr>
        <p:spPr/>
        <p:txBody>
          <a:bodyPr/>
          <a:lstStyle/>
          <a:p>
            <a:fld id="{D84A9629-6FC0-46C1-BB32-63FC45CD56CE}" type="slidenum">
              <a:rPr lang="en-US" smtClean="0"/>
              <a:t>‹#›</a:t>
            </a:fld>
            <a:endParaRPr lang="en-US"/>
          </a:p>
        </p:txBody>
      </p:sp>
    </p:spTree>
    <p:extLst>
      <p:ext uri="{BB962C8B-B14F-4D97-AF65-F5344CB8AC3E}">
        <p14:creationId xmlns:p14="http://schemas.microsoft.com/office/powerpoint/2010/main" val="31017854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41361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heme" Target="../theme/theme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theme" Target="../theme/theme5.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89000"/>
              </a:schemeClr>
            </a:gs>
            <a:gs pos="0">
              <a:schemeClr val="accent1">
                <a:lumMod val="89000"/>
              </a:schemeClr>
            </a:gs>
            <a:gs pos="8000">
              <a:schemeClr val="accent1">
                <a:lumMod val="75000"/>
              </a:schemeClr>
            </a:gs>
            <a:gs pos="92000">
              <a:srgbClr val="102384"/>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039F8-9881-4E01-8598-DAD4B72A4821}" type="datetime1">
              <a:rPr lang="en-US" smtClean="0"/>
              <a:t>1/20/2017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Version 10.26.2016</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A9629-6FC0-46C1-BB32-63FC45CD56CE}" type="slidenum">
              <a:rPr lang="en-US" smtClean="0"/>
              <a:t>‹#›</a:t>
            </a:fld>
            <a:endParaRPr lang="en-US"/>
          </a:p>
        </p:txBody>
      </p:sp>
    </p:spTree>
    <p:extLst>
      <p:ext uri="{BB962C8B-B14F-4D97-AF65-F5344CB8AC3E}">
        <p14:creationId xmlns:p14="http://schemas.microsoft.com/office/powerpoint/2010/main" val="192454760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826" r:id="rId13"/>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89000"/>
              </a:schemeClr>
            </a:gs>
            <a:gs pos="0">
              <a:schemeClr val="accent1">
                <a:lumMod val="89000"/>
              </a:schemeClr>
            </a:gs>
            <a:gs pos="8000">
              <a:schemeClr val="accent1">
                <a:lumMod val="75000"/>
              </a:schemeClr>
            </a:gs>
            <a:gs pos="92000">
              <a:srgbClr val="102384"/>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FD47B-F882-41DF-A08F-FECCCAAE1F56}" type="datetime1">
              <a:rPr lang="en-US" smtClean="0"/>
              <a:t>1/20/2017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Version 10.26.2016</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168A3-5CCC-4F25-95F1-949E96E2B80B}" type="slidenum">
              <a:rPr lang="en-US" smtClean="0"/>
              <a:t>‹#›</a:t>
            </a:fld>
            <a:endParaRPr lang="en-US"/>
          </a:p>
        </p:txBody>
      </p:sp>
    </p:spTree>
    <p:extLst>
      <p:ext uri="{BB962C8B-B14F-4D97-AF65-F5344CB8AC3E}">
        <p14:creationId xmlns:p14="http://schemas.microsoft.com/office/powerpoint/2010/main" val="3418805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89000"/>
              </a:schemeClr>
            </a:gs>
            <a:gs pos="0">
              <a:schemeClr val="accent1">
                <a:lumMod val="89000"/>
              </a:schemeClr>
            </a:gs>
            <a:gs pos="8000">
              <a:schemeClr val="accent1">
                <a:lumMod val="75000"/>
              </a:schemeClr>
            </a:gs>
            <a:gs pos="92000">
              <a:srgbClr val="102384"/>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5283788-F218-4EF2-9C01-D579FC39BB03}" type="datetime1">
              <a:rPr lang="en-US" baseline="-25000" smtClean="0">
                <a:solidFill>
                  <a:prstClr val="black">
                    <a:tint val="75000"/>
                  </a:prstClr>
                </a:solidFill>
                <a:latin typeface="Times" pitchFamily="64" charset="0"/>
              </a:rPr>
              <a:t>1/20/2017</a:t>
            </a:fld>
            <a:endParaRPr lang="en-US" baseline="-25000">
              <a:solidFill>
                <a:prstClr val="black">
                  <a:tint val="75000"/>
                </a:prstClr>
              </a:solidFill>
              <a:latin typeface="Times" pitchFamily="64" charset="0"/>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baseline="-25000" smtClean="0">
                <a:solidFill>
                  <a:prstClr val="black">
                    <a:tint val="75000"/>
                  </a:prstClr>
                </a:solidFill>
                <a:latin typeface="Times" pitchFamily="64" charset="0"/>
              </a:rPr>
              <a:t>Version 10.26.2016</a:t>
            </a:r>
            <a:endParaRPr lang="en-US" baseline="-25000">
              <a:solidFill>
                <a:prstClr val="black">
                  <a:tint val="75000"/>
                </a:prstClr>
              </a:solidFill>
              <a:latin typeface="Times" pitchFamily="64"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C23D0D8B-65F6-4B9A-8D4D-B5B75EDEE5D3}" type="slidenum">
              <a:rPr lang="en-US" baseline="-25000" smtClean="0">
                <a:solidFill>
                  <a:prstClr val="black">
                    <a:tint val="75000"/>
                  </a:prstClr>
                </a:solidFill>
                <a:latin typeface="Times" pitchFamily="64" charset="0"/>
              </a:rPr>
              <a:pPr eaLnBrk="0" fontAlgn="base" hangingPunct="0">
                <a:spcBef>
                  <a:spcPct val="0"/>
                </a:spcBef>
                <a:spcAft>
                  <a:spcPct val="0"/>
                </a:spcAft>
              </a:pPr>
              <a:t>‹#›</a:t>
            </a:fld>
            <a:endParaRPr lang="en-US" baseline="-25000">
              <a:solidFill>
                <a:prstClr val="black">
                  <a:tint val="75000"/>
                </a:prstClr>
              </a:solidFill>
              <a:latin typeface="Times" pitchFamily="64" charset="0"/>
            </a:endParaRPr>
          </a:p>
        </p:txBody>
      </p:sp>
    </p:spTree>
    <p:extLst>
      <p:ext uri="{BB962C8B-B14F-4D97-AF65-F5344CB8AC3E}">
        <p14:creationId xmlns:p14="http://schemas.microsoft.com/office/powerpoint/2010/main" val="2759091303"/>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0">
              <a:schemeClr val="accent1">
                <a:lumMod val="89000"/>
              </a:schemeClr>
            </a:gs>
            <a:gs pos="8000">
              <a:schemeClr val="accent1">
                <a:lumMod val="75000"/>
              </a:schemeClr>
            </a:gs>
            <a:gs pos="92000">
              <a:srgbClr val="102384"/>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CC6E5E76-36E1-4CA2-975E-2CF0ECA458FB}" type="datetime1">
              <a:rPr lang="en-US" baseline="-25000" smtClean="0">
                <a:solidFill>
                  <a:prstClr val="black">
                    <a:tint val="75000"/>
                  </a:prstClr>
                </a:solidFill>
                <a:latin typeface="Times" pitchFamily="64" charset="0"/>
              </a:rPr>
              <a:t>1/20/2017</a:t>
            </a:fld>
            <a:endParaRPr lang="en-US" baseline="-25000">
              <a:solidFill>
                <a:prstClr val="black">
                  <a:tint val="75000"/>
                </a:prstClr>
              </a:solidFill>
              <a:latin typeface="Times" pitchFamily="64" charset="0"/>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baseline="-25000" smtClean="0">
                <a:solidFill>
                  <a:prstClr val="black">
                    <a:tint val="75000"/>
                  </a:prstClr>
                </a:solidFill>
                <a:latin typeface="Times" pitchFamily="64" charset="0"/>
              </a:rPr>
              <a:t>Version 10.26.2016</a:t>
            </a:r>
            <a:endParaRPr lang="en-US" baseline="-25000">
              <a:solidFill>
                <a:prstClr val="black">
                  <a:tint val="75000"/>
                </a:prstClr>
              </a:solidFill>
              <a:latin typeface="Times" pitchFamily="64"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C23D0D8B-65F6-4B9A-8D4D-B5B75EDEE5D3}" type="slidenum">
              <a:rPr lang="en-US" baseline="-25000" smtClean="0">
                <a:solidFill>
                  <a:prstClr val="black">
                    <a:tint val="75000"/>
                  </a:prstClr>
                </a:solidFill>
                <a:latin typeface="Times" pitchFamily="64" charset="0"/>
              </a:rPr>
              <a:pPr eaLnBrk="0" fontAlgn="base" hangingPunct="0">
                <a:spcBef>
                  <a:spcPct val="0"/>
                </a:spcBef>
                <a:spcAft>
                  <a:spcPct val="0"/>
                </a:spcAft>
              </a:pPr>
              <a:t>‹#›</a:t>
            </a:fld>
            <a:endParaRPr lang="en-US" baseline="-25000">
              <a:solidFill>
                <a:prstClr val="black">
                  <a:tint val="75000"/>
                </a:prstClr>
              </a:solidFill>
              <a:latin typeface="Times" pitchFamily="64" charset="0"/>
            </a:endParaRPr>
          </a:p>
        </p:txBody>
      </p:sp>
    </p:spTree>
    <p:extLst>
      <p:ext uri="{BB962C8B-B14F-4D97-AF65-F5344CB8AC3E}">
        <p14:creationId xmlns:p14="http://schemas.microsoft.com/office/powerpoint/2010/main" val="24117382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0">
              <a:schemeClr val="accent1">
                <a:lumMod val="89000"/>
              </a:schemeClr>
            </a:gs>
            <a:gs pos="8000">
              <a:schemeClr val="accent1">
                <a:lumMod val="75000"/>
              </a:schemeClr>
            </a:gs>
            <a:gs pos="92000">
              <a:srgbClr val="102384"/>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EC915E6B-0FAE-4C67-A672-762667E37616}" type="datetime1">
              <a:rPr lang="en-US" baseline="-25000" smtClean="0">
                <a:solidFill>
                  <a:prstClr val="black">
                    <a:tint val="75000"/>
                  </a:prstClr>
                </a:solidFill>
                <a:latin typeface="Times" pitchFamily="64" charset="0"/>
              </a:rPr>
              <a:t>1/20/2017</a:t>
            </a:fld>
            <a:endParaRPr lang="en-US" baseline="-25000">
              <a:solidFill>
                <a:prstClr val="black">
                  <a:tint val="75000"/>
                </a:prstClr>
              </a:solidFill>
              <a:latin typeface="Times" pitchFamily="64" charset="0"/>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baseline="-25000" smtClean="0">
                <a:solidFill>
                  <a:prstClr val="black">
                    <a:tint val="75000"/>
                  </a:prstClr>
                </a:solidFill>
                <a:latin typeface="Times" pitchFamily="64" charset="0"/>
              </a:rPr>
              <a:t>Version 10.26.2016</a:t>
            </a:r>
            <a:endParaRPr lang="en-US" baseline="-25000">
              <a:solidFill>
                <a:prstClr val="black">
                  <a:tint val="75000"/>
                </a:prstClr>
              </a:solidFill>
              <a:latin typeface="Times" pitchFamily="64"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C23D0D8B-65F6-4B9A-8D4D-B5B75EDEE5D3}" type="slidenum">
              <a:rPr lang="en-US" baseline="-25000" smtClean="0">
                <a:solidFill>
                  <a:prstClr val="black">
                    <a:tint val="75000"/>
                  </a:prstClr>
                </a:solidFill>
                <a:latin typeface="Times" pitchFamily="64" charset="0"/>
              </a:rPr>
              <a:pPr eaLnBrk="0" fontAlgn="base" hangingPunct="0">
                <a:spcBef>
                  <a:spcPct val="0"/>
                </a:spcBef>
                <a:spcAft>
                  <a:spcPct val="0"/>
                </a:spcAft>
              </a:pPr>
              <a:t>‹#›</a:t>
            </a:fld>
            <a:endParaRPr lang="en-US" baseline="-25000">
              <a:solidFill>
                <a:prstClr val="black">
                  <a:tint val="75000"/>
                </a:prstClr>
              </a:solidFill>
              <a:latin typeface="Times" pitchFamily="64" charset="0"/>
            </a:endParaRPr>
          </a:p>
        </p:txBody>
      </p:sp>
    </p:spTree>
    <p:extLst>
      <p:ext uri="{BB962C8B-B14F-4D97-AF65-F5344CB8AC3E}">
        <p14:creationId xmlns:p14="http://schemas.microsoft.com/office/powerpoint/2010/main" val="2084219195"/>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24" r:id="rId20"/>
    <p:sldLayoutId id="2147483672" r:id="rId21"/>
    <p:sldLayoutId id="2147483674" r:id="rId22"/>
    <p:sldLayoutId id="2147483675" r:id="rId23"/>
    <p:sldLayoutId id="2147483676" r:id="rId24"/>
    <p:sldLayoutId id="2147483677" r:id="rId25"/>
    <p:sldLayoutId id="2147483678" r:id="rId26"/>
    <p:sldLayoutId id="2147483679" r:id="rId2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5.xml"/><Relationship Id="rId1" Type="http://schemas.openxmlformats.org/officeDocument/2006/relationships/tags" Target="../tags/tag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5.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5.xml"/><Relationship Id="rId1" Type="http://schemas.openxmlformats.org/officeDocument/2006/relationships/tags" Target="../tags/tag8.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6.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6.xml"/><Relationship Id="rId1" Type="http://schemas.openxmlformats.org/officeDocument/2006/relationships/tags" Target="../tags/tag10.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6.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5.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5.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5.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5.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5.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5.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5.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5.xml"/><Relationship Id="rId1" Type="http://schemas.openxmlformats.org/officeDocument/2006/relationships/tags" Target="../tags/tag19.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5.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5.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5.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5.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5.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5.xml"/><Relationship Id="rId1" Type="http://schemas.openxmlformats.org/officeDocument/2006/relationships/tags" Target="../tags/tag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chart" Target="../charts/char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0.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5.xml"/><Relationship Id="rId1" Type="http://schemas.openxmlformats.org/officeDocument/2006/relationships/tags" Target="../tags/tag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Instructions to Presenters</a:t>
            </a:r>
            <a:endParaRPr lang="en-US" dirty="0">
              <a:solidFill>
                <a:schemeClr val="bg1"/>
              </a:solidFill>
            </a:endParaRPr>
          </a:p>
        </p:txBody>
      </p:sp>
      <p:sp>
        <p:nvSpPr>
          <p:cNvPr id="3" name="Content Placeholder 2"/>
          <p:cNvSpPr>
            <a:spLocks noGrp="1"/>
          </p:cNvSpPr>
          <p:nvPr>
            <p:ph idx="1"/>
          </p:nvPr>
        </p:nvSpPr>
        <p:spPr>
          <a:xfrm>
            <a:off x="152400" y="1419999"/>
            <a:ext cx="8839200" cy="5285601"/>
          </a:xfrm>
          <a:noFill/>
        </p:spPr>
        <p:txBody>
          <a:bodyPr>
            <a:noAutofit/>
          </a:bodyPr>
          <a:lstStyle/>
          <a:p>
            <a:r>
              <a:rPr lang="en-US" sz="2000" dirty="0" smtClean="0">
                <a:solidFill>
                  <a:schemeClr val="bg1"/>
                </a:solidFill>
              </a:rPr>
              <a:t>The intended audience for this presentation is leaders over faith-based Scouting units, as well as any who do not quite understand the power of Scouting when properly implemented to change boy’s lives in a very predictable manner, and the responsibility of leaders in Scouting units to provide the needed support. </a:t>
            </a:r>
          </a:p>
          <a:p>
            <a:r>
              <a:rPr lang="en-US" sz="2000" dirty="0" smtClean="0">
                <a:solidFill>
                  <a:schemeClr val="bg1"/>
                </a:solidFill>
              </a:rPr>
              <a:t>It is recommended that the slides be presented in Slide Show mode while reading from a printout of the text contained in the accompanying Notes.  </a:t>
            </a:r>
          </a:p>
          <a:p>
            <a:r>
              <a:rPr lang="en-US" sz="2000" dirty="0" smtClean="0">
                <a:solidFill>
                  <a:schemeClr val="bg1"/>
                </a:solidFill>
              </a:rPr>
              <a:t>To print </a:t>
            </a:r>
            <a:r>
              <a:rPr lang="en-US" sz="2000" dirty="0">
                <a:solidFill>
                  <a:schemeClr val="bg1"/>
                </a:solidFill>
              </a:rPr>
              <a:t>the Notes for presenting, print slides </a:t>
            </a:r>
            <a:r>
              <a:rPr lang="en-US" sz="2000" dirty="0" smtClean="0">
                <a:solidFill>
                  <a:schemeClr val="bg1"/>
                </a:solidFill>
              </a:rPr>
              <a:t>1-31, </a:t>
            </a:r>
            <a:r>
              <a:rPr lang="en-US" sz="2000" dirty="0">
                <a:solidFill>
                  <a:schemeClr val="bg1"/>
                </a:solidFill>
              </a:rPr>
              <a:t>Notes pages.  </a:t>
            </a:r>
          </a:p>
          <a:p>
            <a:pPr marL="342900" lvl="1" indent="-342900">
              <a:buFont typeface="Arial" panose="020B0604020202020204" pitchFamily="34" charset="0"/>
              <a:buChar char="•"/>
            </a:pPr>
            <a:r>
              <a:rPr lang="en-US" sz="2000" dirty="0">
                <a:solidFill>
                  <a:schemeClr val="bg1"/>
                </a:solidFill>
              </a:rPr>
              <a:t>If you wish to print a participant Handout (which </a:t>
            </a:r>
            <a:r>
              <a:rPr lang="en-US" sz="2000" dirty="0" smtClean="0">
                <a:solidFill>
                  <a:schemeClr val="bg1"/>
                </a:solidFill>
              </a:rPr>
              <a:t>is recommended), </a:t>
            </a:r>
            <a:r>
              <a:rPr lang="en-US" sz="2000" dirty="0">
                <a:solidFill>
                  <a:schemeClr val="bg1"/>
                </a:solidFill>
              </a:rPr>
              <a:t>print slides </a:t>
            </a:r>
            <a:r>
              <a:rPr lang="en-US" sz="2000" dirty="0" smtClean="0">
                <a:solidFill>
                  <a:schemeClr val="bg1"/>
                </a:solidFill>
              </a:rPr>
              <a:t>32-55, </a:t>
            </a:r>
            <a:r>
              <a:rPr lang="en-US" sz="2000" dirty="0">
                <a:solidFill>
                  <a:schemeClr val="bg1"/>
                </a:solidFill>
              </a:rPr>
              <a:t>6 Slides Horizontal, Frame Slides, Scale to fit paper, two sided, grayscale. This will come to 2 pieces of paper per handout.       </a:t>
            </a:r>
          </a:p>
          <a:p>
            <a:r>
              <a:rPr lang="en-US" sz="2000" dirty="0" smtClean="0">
                <a:solidFill>
                  <a:schemeClr val="bg1"/>
                </a:solidFill>
              </a:rPr>
              <a:t>It should take about 16 minutes to present the material in the slides.</a:t>
            </a:r>
          </a:p>
          <a:p>
            <a:r>
              <a:rPr lang="en-US" sz="2000" dirty="0">
                <a:solidFill>
                  <a:schemeClr val="bg1"/>
                </a:solidFill>
              </a:rPr>
              <a:t>Please feel free to use this material however seems best in your council/unit. </a:t>
            </a:r>
            <a:endParaRPr lang="en-US" sz="2000" dirty="0" smtClean="0">
              <a:solidFill>
                <a:schemeClr val="bg1"/>
              </a:solidFill>
            </a:endParaRPr>
          </a:p>
          <a:p>
            <a:r>
              <a:rPr lang="en-US" sz="2000" dirty="0">
                <a:solidFill>
                  <a:schemeClr val="bg1"/>
                </a:solidFill>
              </a:rPr>
              <a:t>A video presentation  of this material is also available at www.tetonscouts.org  </a:t>
            </a:r>
            <a:r>
              <a:rPr lang="en-US" sz="2000" dirty="0" smtClean="0">
                <a:solidFill>
                  <a:schemeClr val="bg1"/>
                </a:solidFill>
              </a:rPr>
              <a:t> </a:t>
            </a:r>
            <a:endParaRPr lang="en-US" sz="2000" dirty="0">
              <a:solidFill>
                <a:schemeClr val="bg1"/>
              </a:solidFill>
            </a:endParaRPr>
          </a:p>
          <a:p>
            <a:pPr marL="0" lvl="1" indent="0">
              <a:buNone/>
            </a:pPr>
            <a:r>
              <a:rPr lang="en-US" sz="2000" dirty="0">
                <a:solidFill>
                  <a:schemeClr val="bg1"/>
                </a:solidFill>
              </a:rPr>
              <a:t>		</a:t>
            </a:r>
            <a:r>
              <a:rPr lang="en-US" sz="2000" dirty="0" smtClean="0">
                <a:solidFill>
                  <a:schemeClr val="bg1"/>
                </a:solidFill>
              </a:rPr>
              <a:t>Happy </a:t>
            </a:r>
            <a:r>
              <a:rPr lang="en-US" sz="2000" dirty="0">
                <a:solidFill>
                  <a:schemeClr val="bg1"/>
                </a:solidFill>
              </a:rPr>
              <a:t>Scouting,	</a:t>
            </a:r>
            <a:r>
              <a:rPr lang="en-US" sz="2000" dirty="0" smtClean="0">
                <a:solidFill>
                  <a:schemeClr val="bg1"/>
                </a:solidFill>
              </a:rPr>
              <a:t>	              </a:t>
            </a:r>
            <a:r>
              <a:rPr lang="en-US" sz="1800" dirty="0" smtClean="0">
                <a:solidFill>
                  <a:schemeClr val="bg1"/>
                </a:solidFill>
              </a:rPr>
              <a:t>---</a:t>
            </a:r>
            <a:r>
              <a:rPr lang="en-US" sz="1800" dirty="0">
                <a:solidFill>
                  <a:schemeClr val="bg1"/>
                </a:solidFill>
              </a:rPr>
              <a:t>Ben Call, </a:t>
            </a:r>
            <a:r>
              <a:rPr lang="en-US" sz="1800" dirty="0" smtClean="0">
                <a:solidFill>
                  <a:schemeClr val="bg1"/>
                </a:solidFill>
              </a:rPr>
              <a:t>Grand Teton Council						  bencall@scouting.org</a:t>
            </a:r>
            <a:endParaRPr lang="en-US" sz="1200" dirty="0" smtClean="0">
              <a:solidFill>
                <a:schemeClr val="bg1"/>
              </a:solidFill>
            </a:endParaRPr>
          </a:p>
          <a:p>
            <a:endParaRPr lang="en-US" sz="1600" dirty="0" smtClean="0">
              <a:solidFill>
                <a:schemeClr val="bg1"/>
              </a:solidFill>
            </a:endParaRPr>
          </a:p>
        </p:txBody>
      </p:sp>
      <p:sp>
        <p:nvSpPr>
          <p:cNvPr id="7" name="TextBox 6"/>
          <p:cNvSpPr txBox="1"/>
          <p:nvPr/>
        </p:nvSpPr>
        <p:spPr>
          <a:xfrm>
            <a:off x="7873013" y="6504801"/>
            <a:ext cx="380232" cy="276999"/>
          </a:xfrm>
          <a:prstGeom prst="rect">
            <a:avLst/>
          </a:prstGeom>
          <a:noFill/>
        </p:spPr>
        <p:txBody>
          <a:bodyPr wrap="none" rtlCol="0">
            <a:spAutoFit/>
          </a:bodyPr>
          <a:lstStyle/>
          <a:p>
            <a:r>
              <a:rPr lang="en-US" sz="1200" dirty="0" smtClean="0">
                <a:solidFill>
                  <a:schemeClr val="bg1"/>
                </a:solidFill>
              </a:rPr>
              <a:t>1.2</a:t>
            </a:r>
            <a:endParaRPr lang="en-US" sz="1200" dirty="0">
              <a:solidFill>
                <a:schemeClr val="bg1"/>
              </a:solidFill>
            </a:endParaRPr>
          </a:p>
        </p:txBody>
      </p:sp>
      <p:sp>
        <p:nvSpPr>
          <p:cNvPr id="5" name="TextBox 4"/>
          <p:cNvSpPr txBox="1"/>
          <p:nvPr/>
        </p:nvSpPr>
        <p:spPr>
          <a:xfrm>
            <a:off x="0" y="0"/>
            <a:ext cx="0" cy="369332"/>
          </a:xfrm>
          <a:prstGeom prst="rect">
            <a:avLst/>
          </a:prstGeom>
          <a:solidFill>
            <a:schemeClr val="lt2"/>
          </a:solidFill>
        </p:spPr>
        <p:txBody>
          <a:bodyPr vert="horz" rtlCol="0">
            <a:spAutoFit/>
          </a:bodyPr>
          <a:lstStyle/>
          <a:p>
            <a:endParaRPr lang="en-US"/>
          </a:p>
        </p:txBody>
      </p:sp>
      <p:sp>
        <p:nvSpPr>
          <p:cNvPr id="6" name="TextBox 5"/>
          <p:cNvSpPr txBox="1"/>
          <p:nvPr/>
        </p:nvSpPr>
        <p:spPr>
          <a:xfrm>
            <a:off x="0" y="0"/>
            <a:ext cx="0" cy="369332"/>
          </a:xfrm>
          <a:prstGeom prst="rect">
            <a:avLst/>
          </a:prstGeom>
          <a:solidFill>
            <a:schemeClr val="lt2"/>
          </a:solidFill>
        </p:spPr>
        <p:txBody>
          <a:bodyPr vert="horz" rtlCol="0">
            <a:spAutoFit/>
          </a:bodyPr>
          <a:lstStyle/>
          <a:p>
            <a:endParaRPr lang="en-US"/>
          </a:p>
        </p:txBody>
      </p:sp>
      <p:sp>
        <p:nvSpPr>
          <p:cNvPr id="8" name="TextBox 7"/>
          <p:cNvSpPr txBox="1"/>
          <p:nvPr/>
        </p:nvSpPr>
        <p:spPr>
          <a:xfrm>
            <a:off x="0" y="0"/>
            <a:ext cx="0" cy="369332"/>
          </a:xfrm>
          <a:prstGeom prst="rect">
            <a:avLst/>
          </a:prstGeom>
          <a:solidFill>
            <a:schemeClr val="lt2"/>
          </a:solidFill>
        </p:spPr>
        <p:txBody>
          <a:bodyPr vert="horz" rtlCol="0">
            <a:spAutoFit/>
          </a:bodyPr>
          <a:lstStyle/>
          <a:p>
            <a:endParaRPr lang="en-US"/>
          </a:p>
        </p:txBody>
      </p:sp>
      <p:sp>
        <p:nvSpPr>
          <p:cNvPr id="9" name="TextBox 8"/>
          <p:cNvSpPr txBox="1"/>
          <p:nvPr/>
        </p:nvSpPr>
        <p:spPr>
          <a:xfrm>
            <a:off x="0" y="0"/>
            <a:ext cx="0" cy="0"/>
          </a:xfrm>
          <a:prstGeom prst="rect">
            <a:avLst/>
          </a:prstGeom>
          <a:solidFill>
            <a:schemeClr val="lt2"/>
          </a:solidFill>
        </p:spPr>
        <p:txBody>
          <a:bodyPr vert="horz" rtlCol="0">
            <a:spAutoFit/>
          </a:bodyPr>
          <a:lstStyle/>
          <a:p>
            <a:endParaRPr lang="en-US"/>
          </a:p>
        </p:txBody>
      </p:sp>
      <p:sp>
        <p:nvSpPr>
          <p:cNvPr id="10" name="TextBox 9"/>
          <p:cNvSpPr txBox="1"/>
          <p:nvPr/>
        </p:nvSpPr>
        <p:spPr>
          <a:xfrm>
            <a:off x="0" y="0"/>
            <a:ext cx="0" cy="0"/>
          </a:xfrm>
          <a:prstGeom prst="rect">
            <a:avLst/>
          </a:prstGeom>
          <a:solidFill>
            <a:schemeClr val="lt2"/>
          </a:solidFill>
        </p:spPr>
        <p:txBody>
          <a:bodyPr vert="horz" rtlCol="0">
            <a:spAutoFit/>
          </a:bodyPr>
          <a:lstStyle/>
          <a:p>
            <a:endParaRPr lang="en-US"/>
          </a:p>
        </p:txBody>
      </p:sp>
      <p:sp>
        <p:nvSpPr>
          <p:cNvPr id="11" name="TextBox 10"/>
          <p:cNvSpPr txBox="1"/>
          <p:nvPr/>
        </p:nvSpPr>
        <p:spPr>
          <a:xfrm>
            <a:off x="0" y="0"/>
            <a:ext cx="0" cy="0"/>
          </a:xfrm>
          <a:prstGeom prst="rect">
            <a:avLst/>
          </a:prstGeom>
          <a:solidFill>
            <a:schemeClr val="lt2"/>
          </a:solidFill>
        </p:spPr>
        <p:txBody>
          <a:bodyPr vert="horz" rtlCol="0">
            <a:spAutoFit/>
          </a:bodyPr>
          <a:lstStyle/>
          <a:p>
            <a:endParaRPr lang="en-US"/>
          </a:p>
        </p:txBody>
      </p:sp>
      <p:sp>
        <p:nvSpPr>
          <p:cNvPr id="12" name="TextBox 11"/>
          <p:cNvSpPr txBox="1"/>
          <p:nvPr/>
        </p:nvSpPr>
        <p:spPr>
          <a:xfrm>
            <a:off x="0" y="0"/>
            <a:ext cx="0" cy="0"/>
          </a:xfrm>
          <a:prstGeom prst="rect">
            <a:avLst/>
          </a:prstGeom>
          <a:solidFill>
            <a:schemeClr val="lt2"/>
          </a:solidFill>
        </p:spPr>
        <p:txBody>
          <a:bodyPr vert="horz" rtlCol="0">
            <a:spAutoFit/>
          </a:bodyPr>
          <a:lstStyle/>
          <a:p>
            <a:endParaRPr lang="en-US"/>
          </a:p>
        </p:txBody>
      </p:sp>
      <p:sp>
        <p:nvSpPr>
          <p:cNvPr id="13" name="TextBox 12"/>
          <p:cNvSpPr txBox="1"/>
          <p:nvPr/>
        </p:nvSpPr>
        <p:spPr>
          <a:xfrm>
            <a:off x="0" y="0"/>
            <a:ext cx="0" cy="0"/>
          </a:xfrm>
          <a:prstGeom prst="rect">
            <a:avLst/>
          </a:prstGeom>
          <a:solidFill>
            <a:schemeClr val="lt2"/>
          </a:solidFill>
        </p:spPr>
        <p:txBody>
          <a:bodyPr vert="horz" rtlCol="0">
            <a:spAutoFit/>
          </a:bodyPr>
          <a:lstStyle/>
          <a:p>
            <a:endParaRPr lang="en-US"/>
          </a:p>
        </p:txBody>
      </p:sp>
      <p:sp>
        <p:nvSpPr>
          <p:cNvPr id="4" name="TextBox 3"/>
          <p:cNvSpPr txBox="1"/>
          <p:nvPr/>
        </p:nvSpPr>
        <p:spPr>
          <a:xfrm>
            <a:off x="0" y="0"/>
            <a:ext cx="0" cy="0"/>
          </a:xfrm>
          <a:prstGeom prst="rect">
            <a:avLst/>
          </a:prstGeom>
          <a:solidFill>
            <a:schemeClr val="lt2"/>
          </a:solidFill>
        </p:spPr>
        <p:txBody>
          <a:bodyPr vert="horz" rtlCol="0">
            <a:spAutoFit/>
          </a:bodyPr>
          <a:lstStyle/>
          <a:p>
            <a:endParaRPr lang="en-US"/>
          </a:p>
        </p:txBody>
      </p:sp>
      <p:sp>
        <p:nvSpPr>
          <p:cNvPr id="14" name="TextBox 13"/>
          <p:cNvSpPr txBox="1"/>
          <p:nvPr/>
        </p:nvSpPr>
        <p:spPr>
          <a:xfrm>
            <a:off x="0" y="0"/>
            <a:ext cx="0" cy="0"/>
          </a:xfrm>
          <a:prstGeom prst="rect">
            <a:avLst/>
          </a:prstGeom>
          <a:solidFill>
            <a:schemeClr val="lt2"/>
          </a:solidFill>
        </p:spPr>
        <p:txBody>
          <a:bodyPr vert="horz" rtlCol="0">
            <a:spAutoFit/>
          </a:bodyPr>
          <a:lstStyle/>
          <a:p>
            <a:endParaRPr lang="en-US"/>
          </a:p>
        </p:txBody>
      </p:sp>
      <p:sp>
        <p:nvSpPr>
          <p:cNvPr id="15" name="TextBox 14"/>
          <p:cNvSpPr txBox="1"/>
          <p:nvPr/>
        </p:nvSpPr>
        <p:spPr>
          <a:xfrm>
            <a:off x="0" y="0"/>
            <a:ext cx="0" cy="0"/>
          </a:xfrm>
          <a:prstGeom prst="rect">
            <a:avLst/>
          </a:prstGeom>
          <a:solidFill>
            <a:schemeClr val="lt2"/>
          </a:solidFill>
        </p:spPr>
        <p:txBody>
          <a:bodyPr vert="horz" rtlCol="0">
            <a:spAutoFit/>
          </a:bodyPr>
          <a:lstStyle/>
          <a:p>
            <a:endParaRPr lang="en-US"/>
          </a:p>
        </p:txBody>
      </p:sp>
      <p:sp>
        <p:nvSpPr>
          <p:cNvPr id="16" name="TextBox 15"/>
          <p:cNvSpPr txBox="1"/>
          <p:nvPr/>
        </p:nvSpPr>
        <p:spPr>
          <a:xfrm>
            <a:off x="0" y="0"/>
            <a:ext cx="0" cy="0"/>
          </a:xfrm>
          <a:prstGeom prst="rect">
            <a:avLst/>
          </a:prstGeom>
          <a:solidFill>
            <a:schemeClr val="lt2"/>
          </a:solidFill>
        </p:spPr>
        <p:txBody>
          <a:bodyPr vert="horz" rtlCol="0">
            <a:spAutoFit/>
          </a:bodyPr>
          <a:lstStyle/>
          <a:p>
            <a:endParaRPr lang="en-US"/>
          </a:p>
        </p:txBody>
      </p:sp>
    </p:spTree>
    <p:extLst>
      <p:ext uri="{BB962C8B-B14F-4D97-AF65-F5344CB8AC3E}">
        <p14:creationId xmlns:p14="http://schemas.microsoft.com/office/powerpoint/2010/main" val="94087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wner\Desktop\slideshow images\Gilligan Train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6595" y="76200"/>
            <a:ext cx="4114800" cy="1447800"/>
          </a:xfrm>
        </p:spPr>
        <p:txBody>
          <a:bodyPr>
            <a:normAutofit/>
          </a:bodyPr>
          <a:lstStyle/>
          <a:p>
            <a:r>
              <a:rPr lang="en-US" sz="4000" b="1" dirty="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Prosocial </a:t>
            </a:r>
            <a:r>
              <a:rPr lang="en-US" sz="4000" b="1" dirty="0" smtClean="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Priorities</a:t>
            </a:r>
            <a:endParaRPr lang="en-US" sz="4000" b="1" dirty="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6" name="Title 1"/>
          <p:cNvSpPr txBox="1">
            <a:spLocks/>
          </p:cNvSpPr>
          <p:nvPr/>
        </p:nvSpPr>
        <p:spPr>
          <a:xfrm>
            <a:off x="4150895" y="838201"/>
            <a:ext cx="4343400" cy="9675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en-US" sz="3200" b="1" dirty="0">
              <a:solidFill>
                <a:srgbClr val="FF0000"/>
              </a:solidFill>
              <a:effectLst>
                <a:outerShdw blurRad="38100" dist="38100" dir="2700000" algn="tl">
                  <a:srgbClr val="000000">
                    <a:alpha val="43137"/>
                  </a:srgbClr>
                </a:outerShdw>
              </a:effectLst>
              <a:latin typeface="Arial Black" panose="020B0A04020102020204" pitchFamily="34" charset="0"/>
            </a:endParaRPr>
          </a:p>
        </p:txBody>
      </p:sp>
      <p:sp>
        <p:nvSpPr>
          <p:cNvPr id="7" name="Title 1"/>
          <p:cNvSpPr txBox="1">
            <a:spLocks/>
          </p:cNvSpPr>
          <p:nvPr/>
        </p:nvSpPr>
        <p:spPr>
          <a:xfrm>
            <a:off x="226595" y="1371601"/>
            <a:ext cx="4114800" cy="9675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79646">
                    <a:lumMod val="60000"/>
                    <a:lumOff val="40000"/>
                  </a:srgbClr>
                </a:solidFill>
                <a:effectLst>
                  <a:outerShdw blurRad="38100" dist="38100" dir="2700000" algn="tl">
                    <a:srgbClr val="000000">
                      <a:alpha val="43137"/>
                    </a:srgbClr>
                  </a:outerShdw>
                </a:effectLst>
                <a:latin typeface="Arial Black" panose="020B0A04020102020204" pitchFamily="34" charset="0"/>
              </a:rPr>
              <a:t>Doing the right </a:t>
            </a:r>
            <a:r>
              <a:rPr lang="en-US" sz="2400" b="1" dirty="0" smtClean="0">
                <a:solidFill>
                  <a:srgbClr val="F79646">
                    <a:lumMod val="60000"/>
                    <a:lumOff val="40000"/>
                  </a:srgbClr>
                </a:solidFill>
                <a:effectLst>
                  <a:outerShdw blurRad="38100" dist="38100" dir="2700000" algn="tl">
                    <a:srgbClr val="000000">
                      <a:alpha val="43137"/>
                    </a:srgbClr>
                  </a:outerShdw>
                </a:effectLst>
                <a:latin typeface="Arial Black" panose="020B0A04020102020204" pitchFamily="34" charset="0"/>
              </a:rPr>
              <a:t>thing</a:t>
            </a:r>
          </a:p>
          <a:p>
            <a:r>
              <a:rPr lang="en-US" sz="2400" b="1" dirty="0">
                <a:solidFill>
                  <a:srgbClr val="F79646">
                    <a:lumMod val="60000"/>
                    <a:lumOff val="40000"/>
                  </a:srgbClr>
                </a:solidFill>
                <a:effectLst>
                  <a:outerShdw blurRad="38100" dist="38100" dir="2700000" algn="tl">
                    <a:srgbClr val="000000">
                      <a:alpha val="43137"/>
                    </a:srgbClr>
                  </a:outerShdw>
                </a:effectLst>
                <a:latin typeface="Arial Black" panose="020B0A04020102020204" pitchFamily="34" charset="0"/>
              </a:rPr>
              <a:t>Helping </a:t>
            </a:r>
            <a:r>
              <a:rPr lang="en-US" sz="2400" b="1" dirty="0" smtClean="0">
                <a:solidFill>
                  <a:srgbClr val="F79646">
                    <a:lumMod val="60000"/>
                    <a:lumOff val="40000"/>
                  </a:srgbClr>
                </a:solidFill>
                <a:effectLst>
                  <a:outerShdw blurRad="38100" dist="38100" dir="2700000" algn="tl">
                    <a:srgbClr val="000000">
                      <a:alpha val="43137"/>
                    </a:srgbClr>
                  </a:outerShdw>
                </a:effectLst>
                <a:latin typeface="Arial Black" panose="020B0A04020102020204" pitchFamily="34" charset="0"/>
              </a:rPr>
              <a:t>others</a:t>
            </a:r>
            <a:endParaRPr lang="en-US" sz="3200" b="1"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8" name="Title 1"/>
          <p:cNvSpPr txBox="1">
            <a:spLocks/>
          </p:cNvSpPr>
          <p:nvPr/>
        </p:nvSpPr>
        <p:spPr>
          <a:xfrm>
            <a:off x="4531895" y="1219201"/>
            <a:ext cx="4291816" cy="1649810"/>
          </a:xfrm>
          <a:prstGeom prst="rect">
            <a:avLst/>
          </a:prstGeom>
          <a:noFill/>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2400" b="1" dirty="0">
                <a:solidFill>
                  <a:srgbClr val="F79646">
                    <a:lumMod val="60000"/>
                    <a:lumOff val="40000"/>
                  </a:srgbClr>
                </a:solidFill>
                <a:effectLst>
                  <a:outerShdw blurRad="38100" dist="38100" dir="2700000" algn="tl">
                    <a:srgbClr val="000000">
                      <a:alpha val="43137"/>
                    </a:srgbClr>
                  </a:outerShdw>
                </a:effectLst>
                <a:latin typeface="Arial Black" panose="020B0A04020102020204" pitchFamily="34" charset="0"/>
              </a:rPr>
              <a:t>Being </a:t>
            </a:r>
            <a:r>
              <a:rPr lang="en-US" sz="2400" b="1" dirty="0" smtClean="0">
                <a:solidFill>
                  <a:srgbClr val="F79646">
                    <a:lumMod val="60000"/>
                    <a:lumOff val="40000"/>
                  </a:srgbClr>
                </a:solidFill>
                <a:effectLst>
                  <a:outerShdw blurRad="38100" dist="38100" dir="2700000" algn="tl">
                    <a:srgbClr val="000000">
                      <a:alpha val="43137"/>
                    </a:srgbClr>
                  </a:outerShdw>
                </a:effectLst>
                <a:latin typeface="Arial Black" panose="020B0A04020102020204" pitchFamily="34" charset="0"/>
              </a:rPr>
              <a:t>smart</a:t>
            </a:r>
          </a:p>
          <a:p>
            <a:pPr>
              <a:lnSpc>
                <a:spcPct val="110000"/>
              </a:lnSpc>
            </a:pPr>
            <a:r>
              <a:rPr lang="en-US" sz="2400" b="1" dirty="0" smtClean="0">
                <a:solidFill>
                  <a:srgbClr val="F79646">
                    <a:lumMod val="60000"/>
                    <a:lumOff val="40000"/>
                  </a:srgbClr>
                </a:solidFill>
                <a:effectLst>
                  <a:outerShdw blurRad="38100" dist="38100" dir="2700000" algn="tl">
                    <a:srgbClr val="000000">
                      <a:alpha val="43137"/>
                    </a:srgbClr>
                  </a:outerShdw>
                </a:effectLst>
                <a:latin typeface="Arial Black" panose="020B0A04020102020204" pitchFamily="34" charset="0"/>
              </a:rPr>
              <a:t>Being the best</a:t>
            </a:r>
          </a:p>
          <a:p>
            <a:pPr>
              <a:lnSpc>
                <a:spcPct val="110000"/>
              </a:lnSpc>
            </a:pPr>
            <a:r>
              <a:rPr lang="en-US" sz="2400" b="1" dirty="0" smtClean="0">
                <a:solidFill>
                  <a:srgbClr val="F79646">
                    <a:lumMod val="60000"/>
                    <a:lumOff val="40000"/>
                  </a:srgbClr>
                </a:solidFill>
                <a:effectLst>
                  <a:outerShdw blurRad="38100" dist="38100" dir="2700000" algn="tl">
                    <a:srgbClr val="000000">
                      <a:alpha val="43137"/>
                    </a:srgbClr>
                  </a:outerShdw>
                </a:effectLst>
                <a:latin typeface="Arial Black" panose="020B0A04020102020204" pitchFamily="34" charset="0"/>
              </a:rPr>
              <a:t>Playing sports</a:t>
            </a:r>
          </a:p>
        </p:txBody>
      </p:sp>
      <p:sp>
        <p:nvSpPr>
          <p:cNvPr id="3" name="Rectangle 2"/>
          <p:cNvSpPr/>
          <p:nvPr/>
        </p:nvSpPr>
        <p:spPr>
          <a:xfrm>
            <a:off x="304800" y="2971801"/>
            <a:ext cx="4876800" cy="2677656"/>
          </a:xfrm>
          <a:prstGeom prst="rect">
            <a:avLst/>
          </a:prstGeom>
        </p:spPr>
        <p:txBody>
          <a:bodyPr wrap="square">
            <a:spAutoFit/>
          </a:bodyPr>
          <a:lstStyle/>
          <a:p>
            <a:pPr algn="ctr">
              <a:buClr>
                <a:srgbClr val="8064A2">
                  <a:lumMod val="75000"/>
                </a:srgbClr>
              </a:buClr>
              <a:buSzPct val="80000"/>
            </a:pPr>
            <a:r>
              <a:rPr lang="en-US" sz="2800" dirty="0">
                <a:solidFill>
                  <a:srgbClr val="FFFF00"/>
                </a:solidFill>
                <a:effectLst>
                  <a:outerShdw blurRad="38100" dist="38100" dir="2700000" algn="tl">
                    <a:srgbClr val="000000">
                      <a:alpha val="43137"/>
                    </a:srgbClr>
                  </a:outerShdw>
                </a:effectLst>
                <a:latin typeface="Arial Black" panose="020B0A04020102020204" pitchFamily="34" charset="0"/>
                <a:ea typeface="Microsoft YaHei" pitchFamily="34" charset="-122"/>
              </a:rPr>
              <a:t>Scouts </a:t>
            </a:r>
            <a:r>
              <a:rPr lang="en-US" sz="2800" dirty="0" smtClean="0">
                <a:solidFill>
                  <a:srgbClr val="FFFF00"/>
                </a:solidFill>
                <a:effectLst>
                  <a:outerShdw blurRad="38100" dist="38100" dir="2700000" algn="tl">
                    <a:srgbClr val="000000">
                      <a:alpha val="43137"/>
                    </a:srgbClr>
                  </a:outerShdw>
                </a:effectLst>
                <a:latin typeface="Arial Black" panose="020B0A04020102020204" pitchFamily="34" charset="0"/>
                <a:ea typeface="Microsoft YaHei" pitchFamily="34" charset="-122"/>
              </a:rPr>
              <a:t>were </a:t>
            </a:r>
          </a:p>
          <a:p>
            <a:pPr algn="ctr">
              <a:buClr>
                <a:srgbClr val="8064A2">
                  <a:lumMod val="75000"/>
                </a:srgbClr>
              </a:buClr>
              <a:buSzPct val="80000"/>
            </a:pPr>
            <a:r>
              <a:rPr lang="en-US" sz="2800" dirty="0" smtClean="0">
                <a:solidFill>
                  <a:srgbClr val="FFFF00"/>
                </a:solidFill>
                <a:effectLst>
                  <a:outerShdw blurRad="38100" dist="38100" dir="2700000" algn="tl">
                    <a:srgbClr val="000000">
                      <a:alpha val="43137"/>
                    </a:srgbClr>
                  </a:outerShdw>
                </a:effectLst>
                <a:latin typeface="Arial Black" panose="020B0A04020102020204" pitchFamily="34" charset="0"/>
                <a:ea typeface="Microsoft YaHei" pitchFamily="34" charset="-122"/>
              </a:rPr>
              <a:t>significantly more </a:t>
            </a:r>
            <a:r>
              <a:rPr lang="en-US" sz="2800" dirty="0">
                <a:solidFill>
                  <a:srgbClr val="FFFF00"/>
                </a:solidFill>
                <a:effectLst>
                  <a:outerShdw blurRad="38100" dist="38100" dir="2700000" algn="tl">
                    <a:srgbClr val="000000">
                      <a:alpha val="43137"/>
                    </a:srgbClr>
                  </a:outerShdw>
                </a:effectLst>
                <a:latin typeface="Arial Black" panose="020B0A04020102020204" pitchFamily="34" charset="0"/>
                <a:ea typeface="Microsoft YaHei" pitchFamily="34" charset="-122"/>
              </a:rPr>
              <a:t>likely </a:t>
            </a:r>
            <a:endParaRPr lang="en-US" sz="2800" dirty="0" smtClean="0">
              <a:solidFill>
                <a:srgbClr val="FFFF00"/>
              </a:solidFill>
              <a:effectLst>
                <a:outerShdw blurRad="38100" dist="38100" dir="2700000" algn="tl">
                  <a:srgbClr val="000000">
                    <a:alpha val="43137"/>
                  </a:srgbClr>
                </a:outerShdw>
              </a:effectLst>
              <a:latin typeface="Arial Black" panose="020B0A04020102020204" pitchFamily="34" charset="0"/>
              <a:ea typeface="Microsoft YaHei" pitchFamily="34" charset="-122"/>
            </a:endParaRPr>
          </a:p>
          <a:p>
            <a:pPr algn="ctr">
              <a:buClr>
                <a:srgbClr val="8064A2">
                  <a:lumMod val="75000"/>
                </a:srgbClr>
              </a:buClr>
              <a:buSzPct val="80000"/>
            </a:pPr>
            <a:r>
              <a:rPr lang="en-US" sz="2800" dirty="0" smtClean="0">
                <a:solidFill>
                  <a:srgbClr val="FFFF00"/>
                </a:solidFill>
                <a:effectLst>
                  <a:outerShdw blurRad="38100" dist="38100" dir="2700000" algn="tl">
                    <a:srgbClr val="000000">
                      <a:alpha val="43137"/>
                    </a:srgbClr>
                  </a:outerShdw>
                </a:effectLst>
                <a:latin typeface="Arial Black" panose="020B0A04020102020204" pitchFamily="34" charset="0"/>
                <a:ea typeface="Microsoft YaHei" pitchFamily="34" charset="-122"/>
              </a:rPr>
              <a:t>than non-Scouts </a:t>
            </a:r>
          </a:p>
          <a:p>
            <a:pPr algn="ctr">
              <a:buClr>
                <a:srgbClr val="8064A2">
                  <a:lumMod val="75000"/>
                </a:srgbClr>
              </a:buClr>
              <a:buSzPct val="80000"/>
            </a:pPr>
            <a:r>
              <a:rPr lang="en-US" sz="2800" dirty="0" smtClean="0">
                <a:solidFill>
                  <a:srgbClr val="FFFF00"/>
                </a:solidFill>
                <a:effectLst>
                  <a:outerShdw blurRad="38100" dist="38100" dir="2700000" algn="tl">
                    <a:srgbClr val="000000">
                      <a:alpha val="43137"/>
                    </a:srgbClr>
                  </a:outerShdw>
                </a:effectLst>
                <a:latin typeface="Arial Black" panose="020B0A04020102020204" pitchFamily="34" charset="0"/>
                <a:ea typeface="Microsoft YaHei" pitchFamily="34" charset="-122"/>
              </a:rPr>
              <a:t>to </a:t>
            </a:r>
            <a:r>
              <a:rPr lang="en-US" sz="2800" dirty="0">
                <a:solidFill>
                  <a:srgbClr val="FFFF00"/>
                </a:solidFill>
                <a:effectLst>
                  <a:outerShdw blurRad="38100" dist="38100" dir="2700000" algn="tl">
                    <a:srgbClr val="000000">
                      <a:alpha val="43137"/>
                    </a:srgbClr>
                  </a:outerShdw>
                </a:effectLst>
                <a:latin typeface="Arial Black" panose="020B0A04020102020204" pitchFamily="34" charset="0"/>
                <a:ea typeface="Microsoft YaHei" pitchFamily="34" charset="-122"/>
              </a:rPr>
              <a:t>embrace </a:t>
            </a:r>
            <a:endParaRPr lang="en-US" sz="2800" dirty="0" smtClean="0">
              <a:solidFill>
                <a:srgbClr val="FFFF00"/>
              </a:solidFill>
              <a:effectLst>
                <a:outerShdw blurRad="38100" dist="38100" dir="2700000" algn="tl">
                  <a:srgbClr val="000000">
                    <a:alpha val="43137"/>
                  </a:srgbClr>
                </a:outerShdw>
              </a:effectLst>
              <a:latin typeface="Arial Black" panose="020B0A04020102020204" pitchFamily="34" charset="0"/>
              <a:ea typeface="Microsoft YaHei" pitchFamily="34" charset="-122"/>
            </a:endParaRPr>
          </a:p>
          <a:p>
            <a:pPr algn="ctr">
              <a:buClr>
                <a:srgbClr val="8064A2">
                  <a:lumMod val="75000"/>
                </a:srgbClr>
              </a:buClr>
              <a:buSzPct val="80000"/>
            </a:pPr>
            <a:r>
              <a:rPr lang="en-US" sz="2800" b="1" dirty="0" smtClean="0">
                <a:solidFill>
                  <a:srgbClr val="FFFF00"/>
                </a:solidFill>
                <a:effectLst>
                  <a:outerShdw blurRad="38100" dist="38100" dir="2700000" algn="tl">
                    <a:srgbClr val="000000">
                      <a:alpha val="43137"/>
                    </a:srgbClr>
                  </a:outerShdw>
                </a:effectLst>
                <a:latin typeface="Arial Black" panose="020B0A04020102020204" pitchFamily="34" charset="0"/>
                <a:ea typeface="Microsoft YaHei" pitchFamily="34" charset="-122"/>
              </a:rPr>
              <a:t>Prosocial </a:t>
            </a:r>
          </a:p>
          <a:p>
            <a:pPr algn="ctr">
              <a:buClr>
                <a:srgbClr val="8064A2">
                  <a:lumMod val="75000"/>
                </a:srgbClr>
              </a:buClr>
              <a:buSzPct val="80000"/>
            </a:pPr>
            <a:r>
              <a:rPr lang="en-US" sz="2800" b="1" dirty="0">
                <a:solidFill>
                  <a:srgbClr val="FFFF00"/>
                </a:solidFill>
                <a:effectLst>
                  <a:outerShdw blurRad="38100" dist="38100" dir="2700000" algn="tl">
                    <a:srgbClr val="000000">
                      <a:alpha val="43137"/>
                    </a:srgbClr>
                  </a:outerShdw>
                </a:effectLst>
                <a:latin typeface="Arial Black" panose="020B0A04020102020204" pitchFamily="34" charset="0"/>
                <a:ea typeface="Microsoft YaHei" pitchFamily="34" charset="-122"/>
              </a:rPr>
              <a:t>V</a:t>
            </a:r>
            <a:r>
              <a:rPr lang="en-US" sz="2800" b="1" dirty="0" smtClean="0">
                <a:solidFill>
                  <a:srgbClr val="FFFF00"/>
                </a:solidFill>
                <a:effectLst>
                  <a:outerShdw blurRad="38100" dist="38100" dir="2700000" algn="tl">
                    <a:srgbClr val="000000">
                      <a:alpha val="43137"/>
                    </a:srgbClr>
                  </a:outerShdw>
                </a:effectLst>
                <a:latin typeface="Arial Black" panose="020B0A04020102020204" pitchFamily="34" charset="0"/>
                <a:ea typeface="Microsoft YaHei" pitchFamily="34" charset="-122"/>
              </a:rPr>
              <a:t>alues</a:t>
            </a:r>
            <a:endParaRPr lang="en-US" sz="2800" dirty="0">
              <a:solidFill>
                <a:srgbClr val="FFFF00"/>
              </a:solidFill>
              <a:effectLst>
                <a:outerShdw blurRad="38100" dist="38100" dir="2700000" algn="tl">
                  <a:srgbClr val="000000">
                    <a:alpha val="43137"/>
                  </a:srgbClr>
                </a:outerShdw>
              </a:effectLst>
              <a:latin typeface="Arial Black" panose="020B0A04020102020204" pitchFamily="34" charset="0"/>
              <a:ea typeface="Microsoft YaHei" pitchFamily="34" charset="-122"/>
            </a:endParaRPr>
          </a:p>
        </p:txBody>
      </p:sp>
      <p:sp>
        <p:nvSpPr>
          <p:cNvPr id="4" name="Rectangle 3"/>
          <p:cNvSpPr/>
          <p:nvPr/>
        </p:nvSpPr>
        <p:spPr>
          <a:xfrm>
            <a:off x="4729066" y="124363"/>
            <a:ext cx="4094647" cy="1323439"/>
          </a:xfrm>
          <a:prstGeom prst="rect">
            <a:avLst/>
          </a:prstGeom>
        </p:spPr>
        <p:txBody>
          <a:bodyPr wrap="none">
            <a:spAutoFit/>
          </a:bodyPr>
          <a:lstStyle/>
          <a:p>
            <a:pPr algn="ctr">
              <a:spcBef>
                <a:spcPct val="0"/>
              </a:spcBef>
            </a:pPr>
            <a:r>
              <a:rPr lang="en-US" sz="4000" b="1" dirty="0" smtClean="0">
                <a:solidFill>
                  <a:srgbClr val="F79646">
                    <a:lumMod val="75000"/>
                  </a:srgbClr>
                </a:solidFill>
                <a:effectLst>
                  <a:outerShdw blurRad="38100" dist="38100" dir="2700000" algn="tl">
                    <a:srgbClr val="000000">
                      <a:alpha val="43137"/>
                    </a:srgbClr>
                  </a:outerShdw>
                </a:effectLst>
                <a:latin typeface="Arial Black" panose="020B0A04020102020204" pitchFamily="34" charset="0"/>
              </a:rPr>
              <a:t>Non-Prosocial</a:t>
            </a:r>
            <a:endParaRPr lang="en-US" sz="40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endParaRPr>
          </a:p>
          <a:p>
            <a:pPr algn="ctr">
              <a:spcBef>
                <a:spcPct val="0"/>
              </a:spcBef>
            </a:pPr>
            <a:r>
              <a:rPr lang="en-US" sz="4000" b="1" dirty="0" smtClean="0">
                <a:solidFill>
                  <a:srgbClr val="F79646">
                    <a:lumMod val="75000"/>
                  </a:srgbClr>
                </a:solidFill>
                <a:effectLst>
                  <a:outerShdw blurRad="38100" dist="38100" dir="2700000" algn="tl">
                    <a:srgbClr val="000000">
                      <a:alpha val="43137"/>
                    </a:srgbClr>
                  </a:outerShdw>
                </a:effectLst>
                <a:latin typeface="Arial Black" panose="020B0A04020102020204" pitchFamily="34" charset="0"/>
              </a:rPr>
              <a:t>Priorities</a:t>
            </a:r>
            <a:endParaRPr lang="en-US" sz="40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endParaRPr>
          </a:p>
        </p:txBody>
      </p:sp>
      <p:sp>
        <p:nvSpPr>
          <p:cNvPr id="9" name="TextBox 8"/>
          <p:cNvSpPr txBox="1"/>
          <p:nvPr/>
        </p:nvSpPr>
        <p:spPr>
          <a:xfrm>
            <a:off x="6309111" y="6324601"/>
            <a:ext cx="25146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tx1">
                    <a:lumMod val="75000"/>
                  </a:schemeClr>
                </a:solidFill>
              </a:rPr>
              <a:t>J Youth </a:t>
            </a:r>
            <a:r>
              <a:rPr lang="en-US" sz="1200" dirty="0" err="1" smtClean="0">
                <a:solidFill>
                  <a:schemeClr val="tx1">
                    <a:lumMod val="75000"/>
                  </a:schemeClr>
                </a:solidFill>
              </a:rPr>
              <a:t>Adol</a:t>
            </a:r>
            <a:r>
              <a:rPr lang="en-US" sz="1200" dirty="0" smtClean="0">
                <a:solidFill>
                  <a:schemeClr val="tx1">
                    <a:lumMod val="75000"/>
                  </a:schemeClr>
                </a:solidFill>
              </a:rPr>
              <a:t> (2015) 44:2359-2372</a:t>
            </a:r>
            <a:endParaRPr lang="en-US" sz="1200" dirty="0">
              <a:solidFill>
                <a:schemeClr val="tx1">
                  <a:lumMod val="75000"/>
                </a:schemeClr>
              </a:solidFill>
            </a:endParaRPr>
          </a:p>
        </p:txBody>
      </p:sp>
    </p:spTree>
    <p:custDataLst>
      <p:tags r:id="rId1"/>
    </p:custDataLst>
    <p:extLst>
      <p:ext uri="{BB962C8B-B14F-4D97-AF65-F5344CB8AC3E}">
        <p14:creationId xmlns:p14="http://schemas.microsoft.com/office/powerpoint/2010/main" val="1532900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100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1300"/>
                                        <p:tgtEl>
                                          <p:spTgt spid="8">
                                            <p:txEl>
                                              <p:pRg st="0" end="0"/>
                                            </p:txEl>
                                          </p:spTgt>
                                        </p:tgtEl>
                                      </p:cBhvr>
                                    </p:animEffect>
                                  </p:childTnLst>
                                </p:cTn>
                              </p:par>
                            </p:childTnLst>
                          </p:cTn>
                        </p:par>
                        <p:par>
                          <p:cTn id="37" fill="hold">
                            <p:stCondLst>
                              <p:cond delay="2800"/>
                            </p:stCondLst>
                            <p:childTnLst>
                              <p:par>
                                <p:cTn id="38" presetID="10" presetClass="entr" presetSubtype="0" fill="hold" grpId="0" nodeType="after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fade">
                                      <p:cBhvr>
                                        <p:cTn id="40" dur="500"/>
                                        <p:tgtEl>
                                          <p:spTgt spid="8">
                                            <p:txEl>
                                              <p:pRg st="1" end="1"/>
                                            </p:txEl>
                                          </p:spTgt>
                                        </p:tgtEl>
                                      </p:cBhvr>
                                    </p:animEffect>
                                  </p:childTnLst>
                                </p:cTn>
                              </p:par>
                            </p:childTnLst>
                          </p:cTn>
                        </p:par>
                        <p:par>
                          <p:cTn id="41" fill="hold">
                            <p:stCondLst>
                              <p:cond delay="3300"/>
                            </p:stCondLst>
                            <p:childTnLst>
                              <p:par>
                                <p:cTn id="42" presetID="10" presetClass="entr" presetSubtype="0" fill="hold" grpId="0" nodeType="after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Effect transition="in" filter="fade">
                                      <p:cBhvr>
                                        <p:cTn id="44" dur="500"/>
                                        <p:tgtEl>
                                          <p:spTgt spid="8">
                                            <p:txEl>
                                              <p:pRg st="2" end="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p"/>
      <p:bldP spid="8" grpId="0" build="p"/>
      <p:bldP spid="3"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31000"/>
                    </a14:imgEffect>
                    <a14:imgEffect>
                      <a14:brightnessContrast bright="-31000" contrast="-29000"/>
                    </a14:imgEffect>
                  </a14:imgLayer>
                </a14:imgProps>
              </a:ext>
              <a:ext uri="{28A0092B-C50C-407E-A947-70E740481C1C}">
                <a14:useLocalDpi xmlns:a14="http://schemas.microsoft.com/office/drawing/2010/main" val="0"/>
              </a:ext>
            </a:extLst>
          </a:blip>
          <a:srcRect r="10456" b="19626"/>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800" dirty="0" smtClean="0">
                <a:solidFill>
                  <a:srgbClr val="FFFF00"/>
                </a:solidFill>
              </a:rPr>
              <a:t>Religious Reverence</a:t>
            </a:r>
            <a:endParaRPr lang="en-US" sz="4800" dirty="0">
              <a:solidFill>
                <a:srgbClr val="FFFF00"/>
              </a:solidFill>
            </a:endParaRPr>
          </a:p>
        </p:txBody>
      </p:sp>
      <p:sp>
        <p:nvSpPr>
          <p:cNvPr id="3" name="Content Placeholder 2"/>
          <p:cNvSpPr>
            <a:spLocks noGrp="1"/>
          </p:cNvSpPr>
          <p:nvPr>
            <p:ph idx="1"/>
          </p:nvPr>
        </p:nvSpPr>
        <p:spPr/>
        <p:txBody>
          <a:bodyPr/>
          <a:lstStyle/>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TextBox 4"/>
          <p:cNvSpPr txBox="1"/>
          <p:nvPr/>
        </p:nvSpPr>
        <p:spPr>
          <a:xfrm>
            <a:off x="33130" y="4923186"/>
            <a:ext cx="9144000" cy="1508105"/>
          </a:xfrm>
          <a:prstGeom prst="rect">
            <a:avLst/>
          </a:prstGeom>
          <a:noFill/>
        </p:spPr>
        <p:txBody>
          <a:bodyPr wrap="square" rtlCol="0">
            <a:spAutoFit/>
          </a:bodyPr>
          <a:lstStyle/>
          <a:p>
            <a:pPr algn="ctr"/>
            <a:r>
              <a:rPr lang="en-US" sz="3600" i="1" dirty="0">
                <a:solidFill>
                  <a:srgbClr val="FFFF00"/>
                </a:solidFill>
                <a:effectLst>
                  <a:outerShdw blurRad="38100" dist="38100" dir="2700000" algn="tl">
                    <a:srgbClr val="000000">
                      <a:alpha val="43137"/>
                    </a:srgbClr>
                  </a:outerShdw>
                </a:effectLst>
              </a:rPr>
              <a:t>“I pray.”</a:t>
            </a:r>
          </a:p>
          <a:p>
            <a:pPr algn="ctr"/>
            <a:r>
              <a:rPr lang="en-US" sz="400" i="1" dirty="0" smtClean="0">
                <a:solidFill>
                  <a:srgbClr val="FFFF00"/>
                </a:solidFill>
                <a:effectLst>
                  <a:outerShdw blurRad="38100" dist="38100" dir="2700000" algn="tl">
                    <a:srgbClr val="000000">
                      <a:alpha val="43137"/>
                    </a:srgbClr>
                  </a:outerShdw>
                </a:effectLst>
              </a:rPr>
              <a:t> </a:t>
            </a:r>
            <a:endParaRPr lang="en-US" sz="400" i="1" dirty="0">
              <a:solidFill>
                <a:srgbClr val="FFFF00"/>
              </a:solidFill>
              <a:effectLst>
                <a:outerShdw blurRad="38100" dist="38100" dir="2700000" algn="tl">
                  <a:srgbClr val="000000">
                    <a:alpha val="43137"/>
                  </a:srgbClr>
                </a:outerShdw>
              </a:effectLst>
            </a:endParaRPr>
          </a:p>
          <a:p>
            <a:pPr algn="ctr"/>
            <a:r>
              <a:rPr lang="en-US" sz="3600" i="1" dirty="0">
                <a:solidFill>
                  <a:srgbClr val="FFFF00"/>
                </a:solidFill>
                <a:effectLst>
                  <a:outerShdw blurRad="38100" dist="38100" dir="2700000" algn="tl">
                    <a:srgbClr val="000000">
                      <a:alpha val="43137"/>
                    </a:srgbClr>
                  </a:outerShdw>
                </a:effectLst>
              </a:rPr>
              <a:t>“I like to </a:t>
            </a:r>
            <a:r>
              <a:rPr lang="en-US" sz="3600" i="1" dirty="0" smtClean="0">
                <a:solidFill>
                  <a:srgbClr val="FFFF00"/>
                </a:solidFill>
                <a:effectLst>
                  <a:outerShdw blurRad="38100" dist="38100" dir="2700000" algn="tl">
                    <a:srgbClr val="000000">
                      <a:alpha val="43137"/>
                    </a:srgbClr>
                  </a:outerShdw>
                </a:effectLst>
              </a:rPr>
              <a:t>read stories </a:t>
            </a:r>
            <a:r>
              <a:rPr lang="en-US" sz="3600" i="1" dirty="0">
                <a:solidFill>
                  <a:srgbClr val="FFFF00"/>
                </a:solidFill>
                <a:effectLst>
                  <a:outerShdw blurRad="38100" dist="38100" dir="2700000" algn="tl">
                    <a:srgbClr val="000000">
                      <a:alpha val="43137"/>
                    </a:srgbClr>
                  </a:outerShdw>
                </a:effectLst>
              </a:rPr>
              <a:t>from my religion.” </a:t>
            </a:r>
            <a:endParaRPr lang="en-US" sz="3600" i="1" dirty="0" smtClean="0">
              <a:solidFill>
                <a:srgbClr val="FFFF00"/>
              </a:solidFill>
              <a:effectLst>
                <a:outerShdw blurRad="38100" dist="38100" dir="2700000" algn="tl">
                  <a:srgbClr val="000000">
                    <a:alpha val="43137"/>
                  </a:srgbClr>
                </a:outerShdw>
              </a:effectLst>
            </a:endParaRPr>
          </a:p>
          <a:p>
            <a:pPr algn="ctr"/>
            <a:r>
              <a:rPr lang="en-US" sz="1600" i="1" dirty="0" smtClean="0">
                <a:solidFill>
                  <a:srgbClr val="FFFF00"/>
                </a:solidFill>
                <a:effectLst>
                  <a:outerShdw blurRad="38100" dist="38100" dir="2700000" algn="tl">
                    <a:srgbClr val="000000">
                      <a:alpha val="43137"/>
                    </a:srgbClr>
                  </a:outerShdw>
                </a:effectLst>
              </a:rPr>
              <a:t> </a:t>
            </a:r>
            <a:endParaRPr lang="en-US" sz="16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1199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7999" y="4693445"/>
            <a:ext cx="1893643" cy="685804"/>
            <a:chOff x="3118689" y="4693445"/>
            <a:chExt cx="1822953" cy="685804"/>
          </a:xfrm>
        </p:grpSpPr>
        <p:sp>
          <p:nvSpPr>
            <p:cNvPr id="10" name="Up Arrow 9"/>
            <p:cNvSpPr/>
            <p:nvPr/>
          </p:nvSpPr>
          <p:spPr>
            <a:xfrm rot="10800000">
              <a:off x="3118689" y="4693449"/>
              <a:ext cx="35911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Up Arrow 25"/>
            <p:cNvSpPr/>
            <p:nvPr/>
          </p:nvSpPr>
          <p:spPr>
            <a:xfrm rot="10800000">
              <a:off x="3488750" y="4693448"/>
              <a:ext cx="35911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Up Arrow 31"/>
            <p:cNvSpPr/>
            <p:nvPr/>
          </p:nvSpPr>
          <p:spPr>
            <a:xfrm rot="10800000">
              <a:off x="4582531" y="4693447"/>
              <a:ext cx="35911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Up Arrow 32"/>
            <p:cNvSpPr/>
            <p:nvPr/>
          </p:nvSpPr>
          <p:spPr>
            <a:xfrm rot="10800000">
              <a:off x="4223420" y="4693446"/>
              <a:ext cx="35911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Up Arrow 34"/>
            <p:cNvSpPr/>
            <p:nvPr/>
          </p:nvSpPr>
          <p:spPr>
            <a:xfrm rot="10800000">
              <a:off x="3839995" y="4693445"/>
              <a:ext cx="35911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noFill/>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Religious Reverence</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sz="3100" i="1" dirty="0" smtClean="0">
                <a:effectLst>
                  <a:outerShdw blurRad="38100" dist="38100" dir="2700000" algn="tl">
                    <a:srgbClr val="000000">
                      <a:alpha val="43137"/>
                    </a:srgbClr>
                  </a:outerShdw>
                </a:effectLst>
              </a:rPr>
              <a:t>Change over 2½ Years</a:t>
            </a:r>
            <a:endParaRPr lang="en-US" sz="3100" i="1" dirty="0">
              <a:effectLst>
                <a:outerShdw blurRad="38100" dist="38100" dir="2700000" algn="tl">
                  <a:srgbClr val="000000">
                    <a:alpha val="43137"/>
                  </a:srgbClr>
                </a:outerShdw>
              </a:effectLst>
            </a:endParaRPr>
          </a:p>
        </p:txBody>
      </p:sp>
      <p:sp>
        <p:nvSpPr>
          <p:cNvPr id="19" name="Content Placeholder 18"/>
          <p:cNvSpPr>
            <a:spLocks noGrp="1"/>
          </p:cNvSpPr>
          <p:nvPr>
            <p:ph idx="1"/>
          </p:nvPr>
        </p:nvSpPr>
        <p:spPr>
          <a:xfrm>
            <a:off x="-152400" y="1905001"/>
            <a:ext cx="8365307" cy="868363"/>
          </a:xfrm>
        </p:spPr>
        <p:txBody>
          <a:bodyPr>
            <a:normAutofit fontScale="55000" lnSpcReduction="20000"/>
          </a:bodyPr>
          <a:lstStyle/>
          <a:p>
            <a:pPr marL="0" indent="0">
              <a:buNone/>
            </a:pPr>
            <a:r>
              <a:rPr lang="en-US" dirty="0" smtClean="0">
                <a:effectLst>
                  <a:outerShdw blurRad="38100" dist="38100" dir="2700000" algn="tl">
                    <a:srgbClr val="000000">
                      <a:alpha val="43137"/>
                    </a:srgbClr>
                  </a:outerShdw>
                </a:effectLst>
              </a:rPr>
              <a:t>		                               </a:t>
            </a:r>
            <a:r>
              <a:rPr lang="en-US" sz="5100" dirty="0" smtClean="0">
                <a:effectLst>
                  <a:outerShdw blurRad="38100" dist="38100" dir="2700000" algn="tl">
                    <a:srgbClr val="000000">
                      <a:alpha val="43137"/>
                    </a:srgbClr>
                  </a:outerShdw>
                </a:effectLst>
              </a:rPr>
              <a:t>Religious               Non-religious</a:t>
            </a:r>
            <a:r>
              <a:rPr lang="en-US" sz="2900" dirty="0">
                <a:effectLst>
                  <a:outerShdw blurRad="38100" dist="38100" dir="2700000" algn="tl">
                    <a:srgbClr val="000000">
                      <a:alpha val="43137"/>
                    </a:srgbClr>
                  </a:outerShdw>
                </a:effectLst>
              </a:rPr>
              <a:t>	</a:t>
            </a:r>
            <a:r>
              <a:rPr lang="en-US" sz="2900" dirty="0" smtClean="0">
                <a:effectLst>
                  <a:outerShdw blurRad="38100" dist="38100" dir="2700000" algn="tl">
                    <a:srgbClr val="000000">
                      <a:alpha val="43137"/>
                    </a:srgbClr>
                  </a:outerShdw>
                </a:effectLst>
              </a:rPr>
              <a:t>	                               </a:t>
            </a:r>
            <a:r>
              <a:rPr lang="en-US" sz="5100" dirty="0" smtClean="0">
                <a:effectLst>
                  <a:outerShdw blurRad="38100" dist="38100" dir="2700000" algn="tl">
                    <a:srgbClr val="000000">
                      <a:alpha val="43137"/>
                    </a:srgbClr>
                  </a:outerShdw>
                </a:effectLst>
              </a:rPr>
              <a:t>Institutions</a:t>
            </a:r>
            <a:r>
              <a:rPr lang="en-US" sz="2900" dirty="0" smtClean="0">
                <a:effectLst>
                  <a:outerShdw blurRad="38100" dist="38100" dir="2700000" algn="tl">
                    <a:srgbClr val="000000">
                      <a:alpha val="43137"/>
                    </a:srgbClr>
                  </a:outerShdw>
                </a:effectLst>
              </a:rPr>
              <a:t>	             </a:t>
            </a:r>
            <a:r>
              <a:rPr lang="en-US" sz="2900" dirty="0">
                <a:effectLst>
                  <a:outerShdw blurRad="38100" dist="38100" dir="2700000" algn="tl">
                    <a:srgbClr val="000000">
                      <a:alpha val="43137"/>
                    </a:srgbClr>
                  </a:outerShdw>
                </a:effectLst>
              </a:rPr>
              <a:t> </a:t>
            </a:r>
            <a:r>
              <a:rPr lang="en-US" sz="5100" dirty="0" smtClean="0">
                <a:effectLst>
                  <a:outerShdw blurRad="38100" dist="38100" dir="2700000" algn="tl">
                    <a:srgbClr val="000000">
                      <a:alpha val="43137"/>
                    </a:srgbClr>
                  </a:outerShdw>
                </a:effectLst>
              </a:rPr>
              <a:t>Institutions</a:t>
            </a:r>
            <a:endParaRPr lang="en-US" sz="5100" dirty="0">
              <a:effectLst>
                <a:outerShdw blurRad="38100" dist="38100" dir="2700000" algn="tl">
                  <a:srgbClr val="000000">
                    <a:alpha val="43137"/>
                  </a:srgbClr>
                </a:outerShdw>
              </a:effectLst>
            </a:endParaRPr>
          </a:p>
        </p:txBody>
      </p:sp>
      <p:sp>
        <p:nvSpPr>
          <p:cNvPr id="20" name="TextBox 19"/>
          <p:cNvSpPr txBox="1"/>
          <p:nvPr/>
        </p:nvSpPr>
        <p:spPr>
          <a:xfrm>
            <a:off x="685800" y="3276601"/>
            <a:ext cx="1874019" cy="2015936"/>
          </a:xfrm>
          <a:prstGeom prst="rect">
            <a:avLst/>
          </a:prstGeom>
          <a:noFill/>
        </p:spPr>
        <p:txBody>
          <a:bodyPr wrap="square" rtlCol="0">
            <a:spAutoFit/>
          </a:bodyPr>
          <a:lstStyle/>
          <a:p>
            <a:pPr algn="ctr"/>
            <a:r>
              <a:rPr lang="en-US" sz="2800" dirty="0">
                <a:solidFill>
                  <a:prstClr val="white"/>
                </a:solidFill>
                <a:effectLst>
                  <a:outerShdw blurRad="38100" dist="38100" dir="2700000" algn="tl">
                    <a:srgbClr val="000000">
                      <a:alpha val="43137"/>
                    </a:srgbClr>
                  </a:outerShdw>
                </a:effectLst>
              </a:rPr>
              <a:t>Scouts</a:t>
            </a:r>
          </a:p>
          <a:p>
            <a:pPr algn="ctr"/>
            <a:endParaRPr lang="en-US" sz="3200" dirty="0">
              <a:solidFill>
                <a:prstClr val="white"/>
              </a:solidFill>
              <a:effectLst>
                <a:outerShdw blurRad="38100" dist="38100" dir="2700000" algn="tl">
                  <a:srgbClr val="000000">
                    <a:alpha val="43137"/>
                  </a:srgbClr>
                </a:outerShdw>
              </a:effectLst>
            </a:endParaRPr>
          </a:p>
          <a:p>
            <a:pPr algn="ctr"/>
            <a:endParaRPr lang="en-US" sz="2800" dirty="0">
              <a:solidFill>
                <a:prstClr val="white"/>
              </a:solidFill>
              <a:effectLst>
                <a:outerShdw blurRad="38100" dist="38100" dir="2700000" algn="tl">
                  <a:srgbClr val="000000">
                    <a:alpha val="43137"/>
                  </a:srgbClr>
                </a:outerShdw>
              </a:effectLst>
            </a:endParaRPr>
          </a:p>
          <a:p>
            <a:pPr algn="ctr"/>
            <a:r>
              <a:rPr lang="en-US" sz="900" dirty="0">
                <a:solidFill>
                  <a:prstClr val="white"/>
                </a:solidFill>
                <a:effectLst>
                  <a:outerShdw blurRad="38100" dist="38100" dir="2700000" algn="tl">
                    <a:srgbClr val="000000">
                      <a:alpha val="43137"/>
                    </a:srgbClr>
                  </a:outerShdw>
                </a:effectLst>
              </a:rPr>
              <a:t>  </a:t>
            </a:r>
            <a:endParaRPr lang="en-US" sz="300" dirty="0">
              <a:solidFill>
                <a:prstClr val="white"/>
              </a:solidFill>
              <a:effectLst>
                <a:outerShdw blurRad="38100" dist="38100" dir="2700000" algn="tl">
                  <a:srgbClr val="000000">
                    <a:alpha val="43137"/>
                  </a:srgbClr>
                </a:outerShdw>
              </a:effectLst>
            </a:endParaRPr>
          </a:p>
          <a:p>
            <a:pPr algn="ctr"/>
            <a:r>
              <a:rPr lang="en-US" sz="2800" dirty="0">
                <a:solidFill>
                  <a:prstClr val="white"/>
                </a:solidFill>
                <a:effectLst>
                  <a:outerShdw blurRad="38100" dist="38100" dir="2700000" algn="tl">
                    <a:srgbClr val="000000">
                      <a:alpha val="43137"/>
                    </a:srgbClr>
                  </a:outerShdw>
                </a:effectLst>
              </a:rPr>
              <a:t>Non-scouts</a:t>
            </a:r>
          </a:p>
        </p:txBody>
      </p:sp>
      <p:sp>
        <p:nvSpPr>
          <p:cNvPr id="14" name="Up Arrow 13"/>
          <p:cNvSpPr/>
          <p:nvPr/>
        </p:nvSpPr>
        <p:spPr>
          <a:xfrm rot="10800000">
            <a:off x="6743700" y="4622125"/>
            <a:ext cx="30480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Up Arrow 14"/>
          <p:cNvSpPr/>
          <p:nvPr/>
        </p:nvSpPr>
        <p:spPr>
          <a:xfrm>
            <a:off x="6705600" y="3238500"/>
            <a:ext cx="311501" cy="685800"/>
          </a:xfrm>
          <a:prstGeom prst="upArrow">
            <a:avLst/>
          </a:prstGeom>
          <a:solidFill>
            <a:srgbClr val="07A90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Up Arrow 15"/>
          <p:cNvSpPr/>
          <p:nvPr/>
        </p:nvSpPr>
        <p:spPr>
          <a:xfrm rot="5400000">
            <a:off x="3907676" y="3238500"/>
            <a:ext cx="304800" cy="685800"/>
          </a:xfrm>
          <a:prstGeom prst="upArrow">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0" name="Group 39"/>
          <p:cNvGrpSpPr/>
          <p:nvPr/>
        </p:nvGrpSpPr>
        <p:grpSpPr>
          <a:xfrm>
            <a:off x="2590800" y="2743200"/>
            <a:ext cx="5715000" cy="3035082"/>
            <a:chOff x="2667000" y="2819400"/>
            <a:chExt cx="5715000" cy="3035082"/>
          </a:xfrm>
          <a:effectLst>
            <a:glow rad="101600">
              <a:schemeClr val="accent1">
                <a:satMod val="175000"/>
                <a:alpha val="40000"/>
              </a:schemeClr>
            </a:glow>
            <a:outerShdw blurRad="190500" dir="5400000" algn="t" rotWithShape="0">
              <a:prstClr val="black">
                <a:alpha val="78000"/>
              </a:prstClr>
            </a:outerShdw>
          </a:effectLst>
        </p:grpSpPr>
        <p:cxnSp>
          <p:nvCxnSpPr>
            <p:cNvPr id="25" name="Straight Connector 24"/>
            <p:cNvCxnSpPr>
              <a:stCxn id="34" idx="3"/>
            </p:cNvCxnSpPr>
            <p:nvPr/>
          </p:nvCxnSpPr>
          <p:spPr>
            <a:xfrm flipH="1" flipV="1">
              <a:off x="2667000" y="4324325"/>
              <a:ext cx="5715000" cy="12616"/>
            </a:xfrm>
            <a:prstGeom prst="line">
              <a:avLst/>
            </a:prstGeom>
            <a:ln w="0" cmpd="sng">
              <a:solidFill>
                <a:schemeClr val="accent1">
                  <a:shade val="50000"/>
                </a:schemeClr>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4" idx="0"/>
              <a:endCxn id="34" idx="2"/>
            </p:cNvCxnSpPr>
            <p:nvPr/>
          </p:nvCxnSpPr>
          <p:spPr>
            <a:xfrm>
              <a:off x="5524500" y="2819400"/>
              <a:ext cx="0" cy="3035082"/>
            </a:xfrm>
            <a:prstGeom prst="line">
              <a:avLst/>
            </a:prstGeom>
            <a:ln w="0" cmpd="sng">
              <a:solidFill>
                <a:schemeClr val="accent1">
                  <a:shade val="50000"/>
                </a:schemeClr>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667000" y="2819400"/>
              <a:ext cx="5715000" cy="3035082"/>
            </a:xfrm>
            <a:prstGeom prst="rect">
              <a:avLst/>
            </a:prstGeom>
            <a:noFill/>
            <a:ln w="0" cmpd="sng">
              <a:solidFill>
                <a:schemeClr val="accent1">
                  <a:shade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4" name="TextBox 8"/>
          <p:cNvSpPr txBox="1"/>
          <p:nvPr/>
        </p:nvSpPr>
        <p:spPr>
          <a:xfrm>
            <a:off x="6248400" y="6400801"/>
            <a:ext cx="25146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prstClr val="white">
                    <a:lumMod val="75000"/>
                  </a:prstClr>
                </a:solidFill>
              </a:rPr>
              <a:t>J Youth </a:t>
            </a:r>
            <a:r>
              <a:rPr lang="en-US" sz="1200" dirty="0" err="1" smtClean="0">
                <a:solidFill>
                  <a:prstClr val="white">
                    <a:lumMod val="75000"/>
                  </a:prstClr>
                </a:solidFill>
              </a:rPr>
              <a:t>Adol</a:t>
            </a:r>
            <a:r>
              <a:rPr lang="en-US" sz="1200" dirty="0" smtClean="0">
                <a:solidFill>
                  <a:prstClr val="white">
                    <a:lumMod val="75000"/>
                  </a:prstClr>
                </a:solidFill>
              </a:rPr>
              <a:t> (2015) 44:2359-2372</a:t>
            </a:r>
            <a:endParaRPr lang="en-US" sz="1200" dirty="0">
              <a:solidFill>
                <a:prstClr val="white">
                  <a:lumMod val="75000"/>
                </a:prstClr>
              </a:solidFill>
            </a:endParaRPr>
          </a:p>
        </p:txBody>
      </p:sp>
    </p:spTree>
    <p:custDataLst>
      <p:tags r:id="rId1"/>
    </p:custDataLst>
    <p:extLst>
      <p:ext uri="{BB962C8B-B14F-4D97-AF65-F5344CB8AC3E}">
        <p14:creationId xmlns:p14="http://schemas.microsoft.com/office/powerpoint/2010/main" val="1939809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3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14" grpId="0" animBg="1"/>
      <p:bldP spid="15" grpId="0" animBg="1"/>
      <p:bldP spid="16"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wner\Desktop\slideshow images\Gilligan Train0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05900" cy="6829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503238"/>
            <a:ext cx="8839200" cy="2544762"/>
          </a:xfrm>
        </p:spPr>
        <p:txBody>
          <a:bodyPr>
            <a:noAutofit/>
          </a:bodyPr>
          <a:lstStyle/>
          <a:p>
            <a:pPr eaLnBrk="0" fontAlgn="base" hangingPunct="0">
              <a:spcAft>
                <a:spcPct val="0"/>
              </a:spcAft>
            </a:pPr>
            <a:r>
              <a:rPr lang="en-US" sz="7200" dirty="0">
                <a:solidFill>
                  <a:srgbClr val="C00000"/>
                </a:solidFill>
                <a:effectLst>
                  <a:outerShdw blurRad="38100" dist="38100" dir="2700000" algn="tl">
                    <a:srgbClr val="000000">
                      <a:alpha val="43137"/>
                    </a:srgbClr>
                  </a:outerShdw>
                </a:effectLst>
                <a:latin typeface="Arial Rounded MT Bold" panose="020F0704030504030204" pitchFamily="34" charset="0"/>
              </a:rPr>
              <a:t>Myth #</a:t>
            </a:r>
            <a:r>
              <a:rPr lang="en-US" sz="7200"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2</a:t>
            </a:r>
            <a:endParaRPr lang="en-US" sz="5400" baseline="-25000" dirty="0">
              <a:solidFill>
                <a:prstClr val="white"/>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extBox 2"/>
          <p:cNvSpPr txBox="1"/>
          <p:nvPr/>
        </p:nvSpPr>
        <p:spPr>
          <a:xfrm>
            <a:off x="4572002" y="4191000"/>
            <a:ext cx="184731" cy="369332"/>
          </a:xfrm>
          <a:prstGeom prst="rect">
            <a:avLst/>
          </a:prstGeom>
          <a:noFill/>
        </p:spPr>
        <p:txBody>
          <a:bodyPr wrap="none" rtlCol="0">
            <a:spAutoFit/>
          </a:bodyPr>
          <a:lstStyle/>
          <a:p>
            <a:endParaRPr lang="en-US" dirty="0"/>
          </a:p>
        </p:txBody>
      </p:sp>
      <p:sp>
        <p:nvSpPr>
          <p:cNvPr id="5" name="TextBox 4"/>
          <p:cNvSpPr txBox="1"/>
          <p:nvPr/>
        </p:nvSpPr>
        <p:spPr>
          <a:xfrm>
            <a:off x="0" y="3124200"/>
            <a:ext cx="9144000" cy="2123658"/>
          </a:xfrm>
          <a:prstGeom prst="rect">
            <a:avLst/>
          </a:prstGeom>
          <a:noFill/>
        </p:spPr>
        <p:txBody>
          <a:bodyPr wrap="square" rtlCol="0">
            <a:spAutoFit/>
          </a:bodyPr>
          <a:lstStyle/>
          <a:p>
            <a:pPr algn="ctr"/>
            <a:r>
              <a:rPr lang="en-US" sz="5400" b="1" i="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dobe Hebrew" pitchFamily="18" charset="-79"/>
              </a:rPr>
              <a:t>Scouting doesn’t work.</a:t>
            </a:r>
          </a:p>
          <a:p>
            <a:pPr algn="ctr"/>
            <a:r>
              <a:rPr lang="en-US" sz="2400" b="1" i="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dobe Hebrew" pitchFamily="18" charset="-79"/>
              </a:rPr>
              <a:t> </a:t>
            </a:r>
          </a:p>
          <a:p>
            <a:pPr algn="ctr"/>
            <a:r>
              <a:rPr lang="en-US" sz="5400" b="1" i="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dobe Hebrew" pitchFamily="18" charset="-79"/>
              </a:rPr>
              <a:t>I’ll do it my own way.</a:t>
            </a:r>
            <a:endParaRPr lang="en-US" sz="5400" b="1" i="1" dirty="0">
              <a:solidFill>
                <a:srgbClr val="FFFF00"/>
              </a:solidFill>
              <a:effectLst>
                <a:outerShdw blurRad="38100" dist="38100" dir="2700000" algn="tl">
                  <a:srgbClr val="000000">
                    <a:alpha val="43137"/>
                  </a:srgbClr>
                </a:outerShdw>
              </a:effectLst>
              <a:latin typeface="Arial Rounded MT Bold" panose="020F0704030504030204" pitchFamily="34" charset="0"/>
              <a:cs typeface="Adobe Hebrew" pitchFamily="18" charset="-79"/>
            </a:endParaRPr>
          </a:p>
        </p:txBody>
      </p:sp>
    </p:spTree>
    <p:custDataLst>
      <p:tags r:id="rId1"/>
    </p:custDataLst>
    <p:extLst>
      <p:ext uri="{BB962C8B-B14F-4D97-AF65-F5344CB8AC3E}">
        <p14:creationId xmlns:p14="http://schemas.microsoft.com/office/powerpoint/2010/main" val="3831763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 y="3505200"/>
            <a:ext cx="9144000" cy="914400"/>
          </a:xfrm>
        </p:spPr>
        <p:txBody>
          <a:bodyPr>
            <a:noAutofit/>
          </a:bodyPr>
          <a:lstStyle/>
          <a:p>
            <a:r>
              <a:rPr lang="en-US" sz="6600" dirty="0" smtClean="0">
                <a:solidFill>
                  <a:srgbClr val="FFFF00"/>
                </a:solidFill>
                <a:effectLst>
                  <a:outerShdw blurRad="38100" dist="38100" dir="2700000" algn="tl">
                    <a:srgbClr val="000000">
                      <a:alpha val="43137"/>
                    </a:srgbClr>
                  </a:outerShdw>
                </a:effectLst>
                <a:latin typeface="+mn-lt"/>
              </a:rPr>
              <a:t>“Do it Yourself”</a:t>
            </a:r>
            <a:br>
              <a:rPr lang="en-US" sz="6600" dirty="0" smtClean="0">
                <a:solidFill>
                  <a:srgbClr val="FFFF00"/>
                </a:solidFill>
                <a:effectLst>
                  <a:outerShdw blurRad="38100" dist="38100" dir="2700000" algn="tl">
                    <a:srgbClr val="000000">
                      <a:alpha val="43137"/>
                    </a:srgbClr>
                  </a:outerShdw>
                </a:effectLst>
                <a:latin typeface="+mn-lt"/>
              </a:rPr>
            </a:br>
            <a:r>
              <a:rPr lang="en-US" sz="4000" b="1" dirty="0" smtClean="0">
                <a:solidFill>
                  <a:srgbClr val="FFFF00"/>
                </a:solidFill>
                <a:effectLst>
                  <a:outerShdw blurRad="38100" dist="38100" dir="2700000" algn="tl">
                    <a:srgbClr val="000000">
                      <a:alpha val="43137"/>
                    </a:srgbClr>
                  </a:outerShdw>
                </a:effectLst>
                <a:latin typeface="+mn-lt"/>
              </a:rPr>
              <a:t/>
            </a:r>
            <a:br>
              <a:rPr lang="en-US" sz="4000" b="1" dirty="0" smtClean="0">
                <a:solidFill>
                  <a:srgbClr val="FFFF00"/>
                </a:solidFill>
                <a:effectLst>
                  <a:outerShdw blurRad="38100" dist="38100" dir="2700000" algn="tl">
                    <a:srgbClr val="000000">
                      <a:alpha val="43137"/>
                    </a:srgbClr>
                  </a:outerShdw>
                </a:effectLst>
                <a:latin typeface="+mn-lt"/>
              </a:rPr>
            </a:br>
            <a:r>
              <a:rPr lang="en-US" sz="4800" dirty="0" smtClean="0">
                <a:solidFill>
                  <a:srgbClr val="FFFF00"/>
                </a:solidFill>
                <a:effectLst>
                  <a:outerShdw blurRad="38100" dist="38100" dir="2700000" algn="tl">
                    <a:srgbClr val="000000">
                      <a:alpha val="43137"/>
                    </a:srgbClr>
                  </a:outerShdw>
                </a:effectLst>
                <a:latin typeface="+mn-lt"/>
              </a:rPr>
              <a:t>PYD Program?</a:t>
            </a:r>
            <a:r>
              <a:rPr lang="en-US" sz="6600" dirty="0" smtClean="0">
                <a:effectLst>
                  <a:outerShdw blurRad="38100" dist="38100" dir="2700000" algn="tl">
                    <a:srgbClr val="000000">
                      <a:alpha val="43137"/>
                    </a:srgbClr>
                  </a:outerShdw>
                </a:effectLst>
                <a:latin typeface="+mn-lt"/>
              </a:rPr>
              <a:t/>
            </a:r>
            <a:br>
              <a:rPr lang="en-US" sz="6600" dirty="0" smtClean="0">
                <a:effectLst>
                  <a:outerShdw blurRad="38100" dist="38100" dir="2700000" algn="tl">
                    <a:srgbClr val="000000">
                      <a:alpha val="43137"/>
                    </a:srgbClr>
                  </a:outerShdw>
                </a:effectLst>
                <a:latin typeface="+mn-lt"/>
              </a:rPr>
            </a:br>
            <a:endParaRPr lang="en-US" sz="2000" i="1" dirty="0">
              <a:effectLst>
                <a:outerShdw blurRad="38100" dist="38100" dir="2700000" algn="tl">
                  <a:srgbClr val="000000">
                    <a:alpha val="43137"/>
                  </a:srgbClr>
                </a:outerShdw>
              </a:effectLst>
              <a:latin typeface="+mn-lt"/>
            </a:endParaRPr>
          </a:p>
        </p:txBody>
      </p:sp>
      <p:sp>
        <p:nvSpPr>
          <p:cNvPr id="7" name="TextBox 6"/>
          <p:cNvSpPr txBox="1"/>
          <p:nvPr/>
        </p:nvSpPr>
        <p:spPr>
          <a:xfrm>
            <a:off x="-28687" y="1371601"/>
            <a:ext cx="9144000" cy="830997"/>
          </a:xfrm>
          <a:prstGeom prst="rect">
            <a:avLst/>
          </a:prstGeom>
          <a:noFill/>
        </p:spPr>
        <p:txBody>
          <a:bodyPr wrap="square" rtlCol="0">
            <a:spAutoFit/>
          </a:bodyPr>
          <a:lstStyle/>
          <a:p>
            <a:pPr algn="ctr"/>
            <a:r>
              <a:rPr lang="en-US" sz="4800" dirty="0">
                <a:solidFill>
                  <a:srgbClr val="FFFF00"/>
                </a:solidFill>
                <a:effectLst>
                  <a:outerShdw blurRad="38100" dist="38100" dir="2700000" algn="tl">
                    <a:srgbClr val="000000">
                      <a:alpha val="43137"/>
                    </a:srgbClr>
                  </a:outerShdw>
                </a:effectLst>
                <a:ea typeface="+mj-ea"/>
                <a:cs typeface="+mj-cs"/>
              </a:rPr>
              <a:t>How </a:t>
            </a:r>
            <a:r>
              <a:rPr lang="en-US" sz="4800" dirty="0" smtClean="0">
                <a:solidFill>
                  <a:srgbClr val="FFFF00"/>
                </a:solidFill>
                <a:effectLst>
                  <a:outerShdw blurRad="38100" dist="38100" dir="2700000" algn="tl">
                    <a:srgbClr val="000000">
                      <a:alpha val="43137"/>
                    </a:srgbClr>
                  </a:outerShdw>
                </a:effectLst>
                <a:ea typeface="+mj-ea"/>
                <a:cs typeface="+mj-cs"/>
              </a:rPr>
              <a:t>About a</a:t>
            </a:r>
            <a:endParaRPr lang="en-US" sz="4800" dirty="0">
              <a:solidFill>
                <a:srgbClr val="FFFF00"/>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2705634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676400"/>
          </a:xfrm>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Scouting Works Because It Exemplifies Positive Youth Development</a:t>
            </a:r>
            <a:r>
              <a:rPr lang="en-US" i="1" dirty="0" smtClean="0">
                <a:solidFill>
                  <a:srgbClr val="FFFF00"/>
                </a:solidFill>
                <a:effectLst>
                  <a:outerShdw blurRad="38100" dist="38100" dir="2700000" algn="tl">
                    <a:srgbClr val="000000">
                      <a:alpha val="43137"/>
                    </a:srgbClr>
                  </a:outerShdw>
                </a:effectLst>
              </a:rPr>
              <a:t/>
            </a:r>
            <a:br>
              <a:rPr lang="en-US" i="1" dirty="0" smtClean="0">
                <a:solidFill>
                  <a:srgbClr val="FFFF00"/>
                </a:solidFill>
                <a:effectLst>
                  <a:outerShdw blurRad="38100" dist="38100" dir="2700000" algn="tl">
                    <a:srgbClr val="000000">
                      <a:alpha val="43137"/>
                    </a:srgbClr>
                  </a:outerShdw>
                </a:effectLst>
              </a:rPr>
            </a:br>
            <a:r>
              <a:rPr lang="en-US" sz="1100" i="1" dirty="0" smtClean="0">
                <a:solidFill>
                  <a:srgbClr val="FFFF00"/>
                </a:solidFill>
                <a:effectLst>
                  <a:outerShdw blurRad="38100" dist="38100" dir="2700000" algn="tl">
                    <a:srgbClr val="000000">
                      <a:alpha val="43137"/>
                    </a:srgbClr>
                  </a:outerShdw>
                </a:effectLst>
              </a:rPr>
              <a:t> </a:t>
            </a:r>
            <a:r>
              <a:rPr lang="en-US" sz="3600" i="1" dirty="0">
                <a:effectLst>
                  <a:outerShdw blurRad="38100" dist="38100" dir="2700000" algn="tl">
                    <a:srgbClr val="000000">
                      <a:alpha val="43137"/>
                    </a:srgbClr>
                  </a:outerShdw>
                </a:effectLst>
              </a:rPr>
              <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Essential </a:t>
            </a:r>
            <a:r>
              <a:rPr lang="en-US" sz="3600" i="1" dirty="0" smtClean="0">
                <a:effectLst>
                  <a:outerShdw blurRad="38100" dist="38100" dir="2700000" algn="tl">
                    <a:srgbClr val="000000">
                      <a:alpha val="43137"/>
                    </a:srgbClr>
                  </a:outerShdw>
                </a:effectLst>
              </a:rPr>
              <a:t>Elements of PYD</a:t>
            </a:r>
            <a:endParaRPr lang="en-US" sz="36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2209800"/>
            <a:ext cx="8229600" cy="3581400"/>
          </a:xfrm>
        </p:spPr>
        <p:txBody>
          <a:bodyPr>
            <a:normAutofit/>
          </a:bodyPr>
          <a:lstStyle/>
          <a:p>
            <a:pPr marL="0" indent="0">
              <a:buNone/>
            </a:pPr>
            <a:endParaRPr lang="en-US" sz="4400" dirty="0">
              <a:effectLst>
                <a:outerShdw blurRad="38100" dist="38100" dir="2700000" algn="tl">
                  <a:srgbClr val="000000">
                    <a:alpha val="43137"/>
                  </a:srgbClr>
                </a:outerShdw>
              </a:effectLst>
            </a:endParaRPr>
          </a:p>
          <a:p>
            <a:pPr marL="0" indent="0">
              <a:buNone/>
            </a:pPr>
            <a:r>
              <a:rPr lang="en-US" sz="4400" i="1" dirty="0" smtClean="0">
                <a:effectLst>
                  <a:outerShdw blurRad="38100" dist="38100" dir="2700000" algn="tl">
                    <a:srgbClr val="000000">
                      <a:alpha val="43137"/>
                    </a:srgbClr>
                  </a:outerShdw>
                </a:effectLst>
              </a:rPr>
              <a:t>1. Create </a:t>
            </a:r>
            <a:r>
              <a:rPr lang="en-US" sz="4400" i="1" dirty="0">
                <a:effectLst>
                  <a:outerShdw blurRad="38100" dist="38100" dir="2700000" algn="tl">
                    <a:srgbClr val="000000">
                      <a:alpha val="43137"/>
                    </a:srgbClr>
                  </a:outerShdw>
                </a:effectLst>
              </a:rPr>
              <a:t>a Safe </a:t>
            </a:r>
            <a:r>
              <a:rPr lang="en-US" sz="4400" i="1" dirty="0" smtClean="0">
                <a:effectLst>
                  <a:outerShdw blurRad="38100" dist="38100" dir="2700000" algn="tl">
                    <a:srgbClr val="000000">
                      <a:alpha val="43137"/>
                    </a:srgbClr>
                  </a:outerShdw>
                </a:effectLst>
              </a:rPr>
              <a:t>Space</a:t>
            </a:r>
          </a:p>
          <a:p>
            <a:pPr marL="0" indent="0">
              <a:buNone/>
            </a:pPr>
            <a:endParaRPr lang="en-US" sz="1100" i="1" dirty="0">
              <a:effectLst>
                <a:outerShdw blurRad="38100" dist="38100" dir="2700000" algn="tl">
                  <a:srgbClr val="000000">
                    <a:alpha val="43137"/>
                  </a:srgbClr>
                </a:outerShdw>
              </a:effectLst>
            </a:endParaRPr>
          </a:p>
          <a:p>
            <a:pPr marL="0" indent="0">
              <a:buNone/>
            </a:pPr>
            <a:r>
              <a:rPr lang="en-US" sz="4400" i="1" dirty="0" smtClean="0">
                <a:effectLst>
                  <a:outerShdw blurRad="38100" dist="38100" dir="2700000" algn="tl">
                    <a:srgbClr val="000000">
                      <a:alpha val="43137"/>
                    </a:srgbClr>
                  </a:outerShdw>
                </a:effectLst>
                <a:latin typeface="Calibri" panose="020F0502020204030204" pitchFamily="34" charset="0"/>
                <a:cs typeface="Aharoni" panose="02010803020104030203" pitchFamily="2" charset="-79"/>
              </a:rPr>
              <a:t>2. Start </a:t>
            </a:r>
            <a:r>
              <a:rPr lang="en-US" sz="4400" i="1" dirty="0">
                <a:effectLst>
                  <a:outerShdw blurRad="38100" dist="38100" dir="2700000" algn="tl">
                    <a:srgbClr val="000000">
                      <a:alpha val="43137"/>
                    </a:srgbClr>
                  </a:outerShdw>
                </a:effectLst>
                <a:latin typeface="Calibri" panose="020F0502020204030204" pitchFamily="34" charset="0"/>
                <a:cs typeface="Aharoni" panose="02010803020104030203" pitchFamily="2" charset="-79"/>
              </a:rPr>
              <a:t>with “The Big Three”</a:t>
            </a:r>
          </a:p>
          <a:p>
            <a:endParaRPr lang="en-US" sz="2800" dirty="0" smtClean="0">
              <a:effectLst>
                <a:outerShdw blurRad="38100" dist="38100" dir="2700000" algn="tl">
                  <a:srgbClr val="000000">
                    <a:alpha val="43137"/>
                  </a:srgbClr>
                </a:outerShdw>
              </a:effectLst>
            </a:endParaRPr>
          </a:p>
          <a:p>
            <a:pPr marL="0" indent="0">
              <a:buNone/>
            </a:pPr>
            <a:r>
              <a:rPr lang="en-US" sz="700" dirty="0" smtClean="0">
                <a:effectLst>
                  <a:outerShdw blurRad="38100" dist="38100" dir="2700000" algn="tl">
                    <a:srgbClr val="000000">
                      <a:alpha val="43137"/>
                    </a:srgbClr>
                  </a:outerShdw>
                </a:effectLst>
              </a:rPr>
              <a:t> </a:t>
            </a:r>
            <a:endParaRPr lang="en-US" sz="700" dirty="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p:txBody>
      </p:sp>
      <p:sp>
        <p:nvSpPr>
          <p:cNvPr id="4" name="TextBox 3"/>
          <p:cNvSpPr txBox="1"/>
          <p:nvPr/>
        </p:nvSpPr>
        <p:spPr>
          <a:xfrm>
            <a:off x="6324600" y="6172201"/>
            <a:ext cx="2514600" cy="276999"/>
          </a:xfrm>
          <a:prstGeom prst="rect">
            <a:avLst/>
          </a:prstGeom>
          <a:noFill/>
        </p:spPr>
        <p:txBody>
          <a:bodyPr wrap="square" rtlCol="0">
            <a:spAutoFit/>
          </a:bodyPr>
          <a:lstStyle/>
          <a:p>
            <a:r>
              <a:rPr lang="en-US" sz="1200" dirty="0" smtClean="0">
                <a:solidFill>
                  <a:prstClr val="white"/>
                </a:solidFill>
              </a:rPr>
              <a:t>J Youth </a:t>
            </a:r>
            <a:r>
              <a:rPr lang="en-US" sz="1200" dirty="0" err="1" smtClean="0">
                <a:solidFill>
                  <a:prstClr val="white"/>
                </a:solidFill>
              </a:rPr>
              <a:t>Adol</a:t>
            </a:r>
            <a:r>
              <a:rPr lang="en-US" sz="1200" dirty="0" smtClean="0">
                <a:solidFill>
                  <a:prstClr val="white"/>
                </a:solidFill>
              </a:rPr>
              <a:t> (2015) 44:2359-2372</a:t>
            </a:r>
            <a:endParaRPr lang="en-US" sz="1200" dirty="0">
              <a:solidFill>
                <a:prstClr val="white"/>
              </a:solidFill>
            </a:endParaRPr>
          </a:p>
        </p:txBody>
      </p:sp>
    </p:spTree>
    <p:custDataLst>
      <p:tags r:id="rId1"/>
    </p:custDataLst>
    <p:extLst>
      <p:ext uri="{BB962C8B-B14F-4D97-AF65-F5344CB8AC3E}">
        <p14:creationId xmlns:p14="http://schemas.microsoft.com/office/powerpoint/2010/main" val="411011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97069" y="990282"/>
            <a:ext cx="1174531" cy="2133918"/>
          </a:xfrm>
          <a:prstGeom prst="rect">
            <a:avLst/>
          </a:prstGeom>
          <a:noFill/>
        </p:spPr>
        <p:txBody>
          <a:bodyPr wrap="square" rtlCol="0">
            <a:spAutoFit/>
          </a:bodyPr>
          <a:lstStyle/>
          <a:p>
            <a:pPr eaLnBrk="0" fontAlgn="base" hangingPunct="0">
              <a:spcBef>
                <a:spcPct val="0"/>
              </a:spcBef>
              <a:spcAft>
                <a:spcPct val="0"/>
              </a:spcAft>
            </a:pPr>
            <a:r>
              <a:rPr lang="en-US" sz="19900" b="1" baseline="-25000" dirty="0" smtClean="0">
                <a:solidFill>
                  <a:srgbClr val="FF3300"/>
                </a:solidFill>
                <a:effectLst>
                  <a:outerShdw blurRad="38100" dist="38100" dir="2700000" algn="tl">
                    <a:srgbClr val="000000">
                      <a:alpha val="43137"/>
                    </a:srgbClr>
                  </a:outerShdw>
                </a:effectLst>
                <a:latin typeface="+mj-lt"/>
              </a:rPr>
              <a:t>1</a:t>
            </a:r>
            <a:endParaRPr lang="en-US" sz="19900" b="1" baseline="-25000" dirty="0">
              <a:solidFill>
                <a:srgbClr val="FF3300"/>
              </a:solidFill>
              <a:effectLst>
                <a:outerShdw blurRad="38100" dist="38100" dir="2700000" algn="tl">
                  <a:srgbClr val="000000">
                    <a:alpha val="43137"/>
                  </a:srgbClr>
                </a:outerShdw>
              </a:effectLst>
              <a:latin typeface="+mj-lt"/>
            </a:endParaRPr>
          </a:p>
        </p:txBody>
      </p:sp>
      <p:sp>
        <p:nvSpPr>
          <p:cNvPr id="83973" name="TextBox 5"/>
          <p:cNvSpPr txBox="1">
            <a:spLocks noChangeArrowheads="1"/>
          </p:cNvSpPr>
          <p:nvPr/>
        </p:nvSpPr>
        <p:spPr bwMode="auto">
          <a:xfrm>
            <a:off x="269875" y="76201"/>
            <a:ext cx="8564563" cy="1323439"/>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6000" b="1" baseline="-25000" dirty="0" smtClean="0">
                <a:effectLst>
                  <a:outerShdw blurRad="38100" dist="38100" dir="2700000" algn="tl">
                    <a:srgbClr val="000000">
                      <a:alpha val="43137"/>
                    </a:srgbClr>
                  </a:outerShdw>
                </a:effectLst>
                <a:latin typeface="+mj-lt"/>
              </a:rPr>
              <a:t>The </a:t>
            </a:r>
            <a:r>
              <a:rPr lang="en-US" sz="6000" b="1" baseline="-25000" dirty="0" smtClean="0">
                <a:solidFill>
                  <a:srgbClr val="FFFF00"/>
                </a:solidFill>
                <a:effectLst>
                  <a:outerShdw blurRad="38100" dist="38100" dir="2700000" algn="tl">
                    <a:srgbClr val="000000">
                      <a:alpha val="43137"/>
                    </a:srgbClr>
                  </a:outerShdw>
                </a:effectLst>
                <a:latin typeface="+mj-lt"/>
              </a:rPr>
              <a:t>“Big Three” </a:t>
            </a:r>
            <a:r>
              <a:rPr lang="en-US" sz="6000" b="1" baseline="-25000" dirty="0" smtClean="0">
                <a:effectLst>
                  <a:outerShdw blurRad="38100" dist="38100" dir="2700000" algn="tl">
                    <a:srgbClr val="000000">
                      <a:alpha val="43137"/>
                    </a:srgbClr>
                  </a:outerShdw>
                </a:effectLst>
                <a:latin typeface="+mj-lt"/>
              </a:rPr>
              <a:t>of </a:t>
            </a:r>
          </a:p>
          <a:p>
            <a:pPr algn="ctr" eaLnBrk="0" fontAlgn="base" hangingPunct="0">
              <a:spcBef>
                <a:spcPct val="0"/>
              </a:spcBef>
              <a:spcAft>
                <a:spcPct val="0"/>
              </a:spcAft>
            </a:pPr>
            <a:r>
              <a:rPr lang="en-US" sz="6000" b="1" baseline="-25000" dirty="0" smtClean="0">
                <a:effectLst>
                  <a:outerShdw blurRad="38100" dist="38100" dir="2700000" algn="tl">
                    <a:srgbClr val="000000">
                      <a:alpha val="43137"/>
                    </a:srgbClr>
                  </a:outerShdw>
                </a:effectLst>
                <a:latin typeface="+mj-lt"/>
              </a:rPr>
              <a:t>Youth </a:t>
            </a:r>
            <a:r>
              <a:rPr lang="en-US" sz="6000" b="1" baseline="-25000" dirty="0">
                <a:effectLst>
                  <a:outerShdw blurRad="38100" dist="38100" dir="2700000" algn="tl">
                    <a:srgbClr val="000000">
                      <a:alpha val="43137"/>
                    </a:srgbClr>
                  </a:outerShdw>
                </a:effectLst>
                <a:latin typeface="+mj-lt"/>
              </a:rPr>
              <a:t>Development </a:t>
            </a:r>
            <a:r>
              <a:rPr lang="en-US" sz="6000" b="1" baseline="-25000" dirty="0" smtClean="0">
                <a:effectLst>
                  <a:outerShdw blurRad="38100" dist="38100" dir="2700000" algn="tl">
                    <a:srgbClr val="000000">
                      <a:alpha val="43137"/>
                    </a:srgbClr>
                  </a:outerShdw>
                </a:effectLst>
                <a:latin typeface="+mj-lt"/>
              </a:rPr>
              <a:t>Programs</a:t>
            </a:r>
            <a:endParaRPr lang="en-US" sz="6000" b="1" baseline="-25000" dirty="0">
              <a:effectLst>
                <a:outerShdw blurRad="38100" dist="38100" dir="2700000" algn="tl">
                  <a:srgbClr val="000000">
                    <a:alpha val="43137"/>
                  </a:srgbClr>
                </a:outerShdw>
              </a:effectLst>
              <a:latin typeface="+mj-lt"/>
            </a:endParaRPr>
          </a:p>
        </p:txBody>
      </p:sp>
      <p:sp>
        <p:nvSpPr>
          <p:cNvPr id="7" name="Content Placeholder 1"/>
          <p:cNvSpPr txBox="1">
            <a:spLocks/>
          </p:cNvSpPr>
          <p:nvPr/>
        </p:nvSpPr>
        <p:spPr>
          <a:xfrm>
            <a:off x="838200" y="1775859"/>
            <a:ext cx="8077200" cy="4191000"/>
          </a:xfrm>
          <a:prstGeom prst="rect">
            <a:avLst/>
          </a:prstGeom>
        </p:spPr>
        <p:txBody>
          <a:bodyPr/>
          <a:lstStyle>
            <a:lvl1pPr marL="114300" indent="-114300" algn="l" rtl="0" eaLnBrk="1" fontAlgn="base" hangingPunct="1">
              <a:spcBef>
                <a:spcPct val="20000"/>
              </a:spcBef>
              <a:spcAft>
                <a:spcPct val="0"/>
              </a:spcAft>
              <a:buChar char="•"/>
              <a:defRPr sz="1600">
                <a:solidFill>
                  <a:schemeClr val="tx1"/>
                </a:solidFill>
                <a:latin typeface="+mn-lt"/>
                <a:ea typeface="+mn-ea"/>
                <a:cs typeface="+mn-cs"/>
              </a:defRPr>
            </a:lvl1pPr>
            <a:lvl2pPr marL="571500" indent="-114300" algn="l" rtl="0" eaLnBrk="1" fontAlgn="base" hangingPunct="1">
              <a:spcBef>
                <a:spcPct val="20000"/>
              </a:spcBef>
              <a:spcAft>
                <a:spcPct val="0"/>
              </a:spcAft>
              <a:buChar char="–"/>
              <a:defRPr sz="1400">
                <a:solidFill>
                  <a:schemeClr val="tx1"/>
                </a:solidFill>
                <a:latin typeface="+mn-lt"/>
              </a:defRPr>
            </a:lvl2pPr>
            <a:lvl3pPr marL="1028700" indent="-114300" algn="l" rtl="0" eaLnBrk="1" fontAlgn="base" hangingPunct="1">
              <a:spcBef>
                <a:spcPct val="20000"/>
              </a:spcBef>
              <a:spcAft>
                <a:spcPct val="0"/>
              </a:spcAft>
              <a:buChar char="•"/>
              <a:defRPr sz="1400">
                <a:solidFill>
                  <a:schemeClr val="tx1"/>
                </a:solidFill>
                <a:latin typeface="+mn-lt"/>
              </a:defRPr>
            </a:lvl3pPr>
            <a:lvl4pPr marL="1485900" indent="-114300" algn="l" rtl="0" eaLnBrk="1" fontAlgn="base" hangingPunct="1">
              <a:spcBef>
                <a:spcPct val="20000"/>
              </a:spcBef>
              <a:spcAft>
                <a:spcPct val="0"/>
              </a:spcAft>
              <a:buChar char="–"/>
              <a:defRPr sz="1400">
                <a:solidFill>
                  <a:schemeClr val="tx1"/>
                </a:solidFill>
                <a:latin typeface="+mn-lt"/>
              </a:defRPr>
            </a:lvl4pPr>
            <a:lvl5pPr marL="1943100" indent="-114300" algn="l" rtl="0" eaLnBrk="1" fontAlgn="base" hangingPunct="1">
              <a:spcBef>
                <a:spcPct val="20000"/>
              </a:spcBef>
              <a:spcAft>
                <a:spcPct val="0"/>
              </a:spcAft>
              <a:buChar char="»"/>
              <a:defRPr sz="1400">
                <a:solidFill>
                  <a:schemeClr val="tx1"/>
                </a:solidFill>
                <a:latin typeface="+mn-lt"/>
              </a:defRPr>
            </a:lvl5pPr>
            <a:lvl6pPr marL="2400300" indent="-114300" algn="l" rtl="0" eaLnBrk="1" fontAlgn="base" hangingPunct="1">
              <a:spcBef>
                <a:spcPct val="20000"/>
              </a:spcBef>
              <a:spcAft>
                <a:spcPct val="0"/>
              </a:spcAft>
              <a:buChar char="»"/>
              <a:defRPr sz="1400">
                <a:solidFill>
                  <a:schemeClr val="tx1"/>
                </a:solidFill>
                <a:latin typeface="+mn-lt"/>
              </a:defRPr>
            </a:lvl6pPr>
            <a:lvl7pPr marL="2857500" indent="-114300" algn="l" rtl="0" eaLnBrk="1" fontAlgn="base" hangingPunct="1">
              <a:spcBef>
                <a:spcPct val="20000"/>
              </a:spcBef>
              <a:spcAft>
                <a:spcPct val="0"/>
              </a:spcAft>
              <a:buChar char="»"/>
              <a:defRPr sz="1400">
                <a:solidFill>
                  <a:schemeClr val="tx1"/>
                </a:solidFill>
                <a:latin typeface="+mn-lt"/>
              </a:defRPr>
            </a:lvl7pPr>
            <a:lvl8pPr marL="3314700" indent="-114300" algn="l" rtl="0" eaLnBrk="1" fontAlgn="base" hangingPunct="1">
              <a:spcBef>
                <a:spcPct val="20000"/>
              </a:spcBef>
              <a:spcAft>
                <a:spcPct val="0"/>
              </a:spcAft>
              <a:buChar char="»"/>
              <a:defRPr sz="1400">
                <a:solidFill>
                  <a:schemeClr val="tx1"/>
                </a:solidFill>
                <a:latin typeface="+mn-lt"/>
              </a:defRPr>
            </a:lvl8pPr>
            <a:lvl9pPr marL="3771900" indent="-114300" algn="l" rtl="0" eaLnBrk="1" fontAlgn="base" hangingPunct="1">
              <a:spcBef>
                <a:spcPct val="20000"/>
              </a:spcBef>
              <a:spcAft>
                <a:spcPct val="0"/>
              </a:spcAft>
              <a:buChar char="»"/>
              <a:defRPr sz="1400">
                <a:solidFill>
                  <a:schemeClr val="tx1"/>
                </a:solidFill>
                <a:latin typeface="+mn-lt"/>
              </a:defRPr>
            </a:lvl9pPr>
          </a:lstStyle>
          <a:p>
            <a:pPr marL="0" indent="0">
              <a:buFontTx/>
              <a:buNone/>
            </a:pPr>
            <a:endParaRPr lang="en-US" b="1" baseline="-25000" dirty="0" smtClean="0">
              <a:solidFill>
                <a:prstClr val="black"/>
              </a:solidFill>
              <a:latin typeface="+mj-lt"/>
            </a:endParaRPr>
          </a:p>
          <a:p>
            <a:endParaRPr lang="en-US" baseline="-25000" dirty="0">
              <a:solidFill>
                <a:prstClr val="black"/>
              </a:solidFill>
              <a:latin typeface="+mj-lt"/>
            </a:endParaRPr>
          </a:p>
        </p:txBody>
      </p:sp>
      <p:sp>
        <p:nvSpPr>
          <p:cNvPr id="6" name="Rectangle 5"/>
          <p:cNvSpPr/>
          <p:nvPr/>
        </p:nvSpPr>
        <p:spPr>
          <a:xfrm>
            <a:off x="1143000" y="5100856"/>
            <a:ext cx="4572000" cy="995144"/>
          </a:xfrm>
          <a:prstGeom prst="rect">
            <a:avLst/>
          </a:prstGeom>
        </p:spPr>
        <p:txBody>
          <a:bodyPr>
            <a:spAutoFit/>
          </a:bodyPr>
          <a:lstStyle/>
          <a:p>
            <a:pPr lvl="1" eaLnBrk="0" fontAlgn="base" hangingPunct="0">
              <a:spcBef>
                <a:spcPct val="0"/>
              </a:spcBef>
              <a:spcAft>
                <a:spcPct val="0"/>
              </a:spcAft>
            </a:pPr>
            <a:r>
              <a:rPr lang="en-US" sz="4400" b="1" baseline="-25000" dirty="0" smtClean="0">
                <a:effectLst>
                  <a:outerShdw blurRad="38100" dist="38100" dir="2700000" algn="tl">
                    <a:srgbClr val="000000">
                      <a:alpha val="43137"/>
                    </a:srgbClr>
                  </a:outerShdw>
                </a:effectLst>
                <a:latin typeface="+mj-lt"/>
              </a:rPr>
              <a:t>Opportunities </a:t>
            </a:r>
            <a:r>
              <a:rPr lang="en-US" sz="4400" b="1" baseline="-25000" dirty="0">
                <a:effectLst>
                  <a:outerShdw blurRad="38100" dist="38100" dir="2700000" algn="tl">
                    <a:srgbClr val="000000">
                      <a:alpha val="43137"/>
                    </a:srgbClr>
                  </a:outerShdw>
                </a:effectLst>
                <a:latin typeface="+mj-lt"/>
              </a:rPr>
              <a:t>for youth </a:t>
            </a:r>
            <a:r>
              <a:rPr lang="en-US" sz="4400" b="1" baseline="-25000" dirty="0" smtClean="0">
                <a:effectLst>
                  <a:outerShdw blurRad="38100" dist="38100" dir="2700000" algn="tl">
                    <a:srgbClr val="000000">
                      <a:alpha val="43137"/>
                    </a:srgbClr>
                  </a:outerShdw>
                </a:effectLst>
                <a:latin typeface="+mj-lt"/>
              </a:rPr>
              <a:t>leadership </a:t>
            </a:r>
            <a:endParaRPr lang="en-US" sz="3600" b="1" baseline="-25000" dirty="0">
              <a:effectLst>
                <a:outerShdw blurRad="38100" dist="38100" dir="2700000" algn="tl">
                  <a:srgbClr val="000000">
                    <a:alpha val="43137"/>
                  </a:srgbClr>
                </a:outerShdw>
              </a:effectLst>
              <a:latin typeface="+mj-lt"/>
            </a:endParaRPr>
          </a:p>
        </p:txBody>
      </p:sp>
      <p:sp>
        <p:nvSpPr>
          <p:cNvPr id="8" name="Rectangle 7"/>
          <p:cNvSpPr/>
          <p:nvPr/>
        </p:nvSpPr>
        <p:spPr>
          <a:xfrm>
            <a:off x="1066800" y="2057401"/>
            <a:ext cx="4572000" cy="995144"/>
          </a:xfrm>
          <a:prstGeom prst="rect">
            <a:avLst/>
          </a:prstGeom>
        </p:spPr>
        <p:txBody>
          <a:bodyPr>
            <a:spAutoFit/>
          </a:bodyPr>
          <a:lstStyle/>
          <a:p>
            <a:pPr lvl="1" eaLnBrk="0" fontAlgn="base" hangingPunct="0">
              <a:spcBef>
                <a:spcPct val="0"/>
              </a:spcBef>
              <a:spcAft>
                <a:spcPct val="0"/>
              </a:spcAft>
            </a:pPr>
            <a:r>
              <a:rPr lang="en-US" sz="4400" b="1" baseline="-25000" dirty="0">
                <a:effectLst>
                  <a:outerShdw blurRad="38100" dist="38100" dir="2700000" algn="tl">
                    <a:srgbClr val="000000">
                      <a:alpha val="43137"/>
                    </a:srgbClr>
                  </a:outerShdw>
                </a:effectLst>
                <a:latin typeface="+mj-lt"/>
              </a:rPr>
              <a:t>Positive and sustained adult-youth relationships</a:t>
            </a:r>
          </a:p>
        </p:txBody>
      </p:sp>
      <p:sp>
        <p:nvSpPr>
          <p:cNvPr id="9" name="Rectangle 8"/>
          <p:cNvSpPr/>
          <p:nvPr/>
        </p:nvSpPr>
        <p:spPr>
          <a:xfrm>
            <a:off x="1115586" y="3653056"/>
            <a:ext cx="5209015" cy="995144"/>
          </a:xfrm>
          <a:prstGeom prst="rect">
            <a:avLst/>
          </a:prstGeom>
        </p:spPr>
        <p:txBody>
          <a:bodyPr wrap="square">
            <a:spAutoFit/>
          </a:bodyPr>
          <a:lstStyle/>
          <a:p>
            <a:pPr lvl="1" eaLnBrk="0" fontAlgn="base" hangingPunct="0">
              <a:spcBef>
                <a:spcPct val="0"/>
              </a:spcBef>
              <a:spcAft>
                <a:spcPct val="0"/>
              </a:spcAft>
            </a:pPr>
            <a:r>
              <a:rPr lang="en-US" sz="4400" b="1" baseline="-25000" dirty="0">
                <a:effectLst>
                  <a:outerShdw blurRad="38100" dist="38100" dir="2700000" algn="tl">
                    <a:srgbClr val="000000">
                      <a:alpha val="43137"/>
                    </a:srgbClr>
                  </a:outerShdw>
                </a:effectLst>
                <a:latin typeface="+mj-lt"/>
              </a:rPr>
              <a:t>Life-skill building </a:t>
            </a:r>
            <a:r>
              <a:rPr lang="en-US" sz="4400" b="1" baseline="-25000" dirty="0" smtClean="0">
                <a:effectLst>
                  <a:outerShdw blurRad="38100" dist="38100" dir="2700000" algn="tl">
                    <a:srgbClr val="000000">
                      <a:alpha val="43137"/>
                    </a:srgbClr>
                  </a:outerShdw>
                </a:effectLst>
                <a:latin typeface="+mj-lt"/>
              </a:rPr>
              <a:t>    curriculum   </a:t>
            </a:r>
            <a:endParaRPr lang="en-US" sz="4400" b="1" baseline="-25000" dirty="0">
              <a:effectLst>
                <a:outerShdw blurRad="38100" dist="38100" dir="2700000" algn="tl">
                  <a:srgbClr val="000000">
                    <a:alpha val="43137"/>
                  </a:srgbClr>
                </a:outerShdw>
              </a:effectLst>
              <a:latin typeface="+mj-lt"/>
            </a:endParaRPr>
          </a:p>
        </p:txBody>
      </p:sp>
      <p:pic>
        <p:nvPicPr>
          <p:cNvPr id="15" name="Picture 2" descr="http://www.jpm-j.com/GreenCheckSymb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1" y="3239476"/>
            <a:ext cx="1637324" cy="1637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jpm-j.com/GreenCheckSymb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1" y="1791676"/>
            <a:ext cx="1637324" cy="163732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jpm-j.com/GreenCheckSymb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629" y="4687276"/>
            <a:ext cx="1637324" cy="163732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6038" y="2514282"/>
            <a:ext cx="1177159" cy="2133918"/>
          </a:xfrm>
          <a:prstGeom prst="rect">
            <a:avLst/>
          </a:prstGeom>
          <a:noFill/>
        </p:spPr>
        <p:txBody>
          <a:bodyPr wrap="square" rtlCol="0">
            <a:spAutoFit/>
          </a:bodyPr>
          <a:lstStyle/>
          <a:p>
            <a:pPr eaLnBrk="0" fontAlgn="base" hangingPunct="0">
              <a:spcBef>
                <a:spcPct val="0"/>
              </a:spcBef>
              <a:spcAft>
                <a:spcPct val="0"/>
              </a:spcAft>
            </a:pPr>
            <a:r>
              <a:rPr lang="en-US" sz="19900" b="1" baseline="-25000" dirty="0">
                <a:solidFill>
                  <a:srgbClr val="00B0F0"/>
                </a:solidFill>
                <a:effectLst>
                  <a:outerShdw blurRad="38100" dist="38100" dir="2700000" algn="tl">
                    <a:srgbClr val="000000">
                      <a:alpha val="43137"/>
                    </a:srgbClr>
                  </a:outerShdw>
                </a:effectLst>
                <a:latin typeface="+mj-lt"/>
              </a:rPr>
              <a:t>2</a:t>
            </a:r>
          </a:p>
        </p:txBody>
      </p:sp>
      <p:sp>
        <p:nvSpPr>
          <p:cNvPr id="21" name="TextBox 20"/>
          <p:cNvSpPr txBox="1"/>
          <p:nvPr/>
        </p:nvSpPr>
        <p:spPr>
          <a:xfrm>
            <a:off x="228601" y="3886200"/>
            <a:ext cx="1174531" cy="2133918"/>
          </a:xfrm>
          <a:prstGeom prst="rect">
            <a:avLst/>
          </a:prstGeom>
          <a:noFill/>
        </p:spPr>
        <p:txBody>
          <a:bodyPr wrap="square" rtlCol="0">
            <a:spAutoFit/>
          </a:bodyPr>
          <a:lstStyle/>
          <a:p>
            <a:pPr eaLnBrk="0" fontAlgn="base" hangingPunct="0">
              <a:spcBef>
                <a:spcPct val="0"/>
              </a:spcBef>
              <a:spcAft>
                <a:spcPct val="0"/>
              </a:spcAft>
            </a:pPr>
            <a:r>
              <a:rPr lang="en-US" sz="19900" b="1" baseline="-25000" dirty="0">
                <a:solidFill>
                  <a:srgbClr val="00B050"/>
                </a:solidFill>
                <a:effectLst>
                  <a:outerShdw blurRad="38100" dist="38100" dir="2700000" algn="tl">
                    <a:srgbClr val="000000">
                      <a:alpha val="43137"/>
                    </a:srgbClr>
                  </a:outerShdw>
                </a:effectLst>
                <a:latin typeface="+mj-lt"/>
              </a:rPr>
              <a:t>3</a:t>
            </a:r>
          </a:p>
        </p:txBody>
      </p:sp>
    </p:spTree>
    <p:custDataLst>
      <p:tags r:id="rId1"/>
    </p:custDataLst>
    <p:extLst>
      <p:ext uri="{BB962C8B-B14F-4D97-AF65-F5344CB8AC3E}">
        <p14:creationId xmlns:p14="http://schemas.microsoft.com/office/powerpoint/2010/main" val="3597485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fade">
                                      <p:cBhvr>
                                        <p:cTn id="7" dur="500"/>
                                        <p:tgtEl>
                                          <p:spTgt spid="839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3973" grpId="0"/>
      <p:bldP spid="6" grpId="0"/>
      <p:bldP spid="8" grpId="0"/>
      <p:bldP spid="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i="1" dirty="0" smtClean="0">
                <a:solidFill>
                  <a:srgbClr val="FFFF00"/>
                </a:solidFill>
                <a:effectLst>
                  <a:outerShdw blurRad="38100" dist="38100" dir="2700000" algn="tl">
                    <a:srgbClr val="000000">
                      <a:alpha val="43137"/>
                    </a:srgbClr>
                  </a:outerShdw>
                </a:effectLst>
              </a:rPr>
              <a:t>3. Follow a Structured Curriculum</a:t>
            </a:r>
            <a:endParaRPr lang="en-US" i="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527" y="3657600"/>
            <a:ext cx="9144000" cy="1482804"/>
          </a:xfrm>
        </p:spPr>
        <p:txBody>
          <a:bodyPr>
            <a:normAutofit lnSpcReduction="10000"/>
          </a:bodyPr>
          <a:lstStyle/>
          <a:p>
            <a:pPr marL="0" indent="0" algn="ctr">
              <a:spcBef>
                <a:spcPts val="1200"/>
              </a:spcBef>
              <a:buNone/>
            </a:pPr>
            <a:r>
              <a:rPr lang="en-US" sz="4400" dirty="0" smtClean="0">
                <a:solidFill>
                  <a:srgbClr val="FFFF00"/>
                </a:solidFill>
              </a:rPr>
              <a:t>Effective Implementation</a:t>
            </a:r>
          </a:p>
          <a:p>
            <a:pPr marL="0" indent="0" algn="ctr">
              <a:spcBef>
                <a:spcPts val="1200"/>
              </a:spcBef>
              <a:buNone/>
            </a:pPr>
            <a:r>
              <a:rPr lang="en-US" sz="3800" i="1" dirty="0" smtClean="0">
                <a:solidFill>
                  <a:srgbClr val="FFC000"/>
                </a:solidFill>
              </a:rPr>
              <a:t>Fidelity 		    Quality              Consistency</a:t>
            </a:r>
            <a:endParaRPr lang="en-US" dirty="0"/>
          </a:p>
        </p:txBody>
      </p:sp>
      <p:sp>
        <p:nvSpPr>
          <p:cNvPr id="5" name="TextBox 4"/>
          <p:cNvSpPr txBox="1"/>
          <p:nvPr/>
        </p:nvSpPr>
        <p:spPr>
          <a:xfrm>
            <a:off x="1159854" y="1466671"/>
            <a:ext cx="6917346" cy="1200329"/>
          </a:xfrm>
          <a:prstGeom prst="rect">
            <a:avLst/>
          </a:prstGeom>
          <a:noFill/>
        </p:spPr>
        <p:txBody>
          <a:bodyPr wrap="square" rtlCol="0">
            <a:spAutoFit/>
          </a:bodyPr>
          <a:lstStyle/>
          <a:p>
            <a:pPr algn="ctr"/>
            <a:r>
              <a:rPr lang="en-US" sz="3600" b="1" dirty="0" smtClean="0">
                <a:solidFill>
                  <a:srgbClr val="F79646">
                    <a:lumMod val="60000"/>
                    <a:lumOff val="40000"/>
                  </a:srgbClr>
                </a:solidFill>
                <a:effectLst>
                  <a:outerShdw blurRad="38100" dist="38100" dir="2700000" algn="tl">
                    <a:srgbClr val="000000">
                      <a:alpha val="43137"/>
                    </a:srgbClr>
                  </a:outerShdw>
                </a:effectLst>
              </a:rPr>
              <a:t>“96% of successful programs </a:t>
            </a:r>
          </a:p>
          <a:p>
            <a:pPr algn="ctr"/>
            <a:r>
              <a:rPr lang="en-US" sz="3600" b="1" dirty="0" smtClean="0">
                <a:solidFill>
                  <a:srgbClr val="F79646">
                    <a:lumMod val="60000"/>
                    <a:lumOff val="40000"/>
                  </a:srgbClr>
                </a:solidFill>
                <a:effectLst>
                  <a:outerShdw blurRad="38100" dist="38100" dir="2700000" algn="tl">
                    <a:srgbClr val="000000">
                      <a:alpha val="43137"/>
                    </a:srgbClr>
                  </a:outerShdw>
                </a:effectLst>
              </a:rPr>
              <a:t>utilize a structured curriculum” </a:t>
            </a:r>
            <a:endParaRPr lang="en-US" sz="3600" b="1" dirty="0">
              <a:solidFill>
                <a:srgbClr val="F79646">
                  <a:lumMod val="60000"/>
                  <a:lumOff val="40000"/>
                </a:srgbClr>
              </a:solidFill>
              <a:effectLst>
                <a:outerShdw blurRad="38100" dist="38100" dir="2700000" algn="tl">
                  <a:srgbClr val="000000">
                    <a:alpha val="43137"/>
                  </a:srgbClr>
                </a:outerShdw>
              </a:effectLst>
            </a:endParaRPr>
          </a:p>
        </p:txBody>
      </p:sp>
      <p:sp>
        <p:nvSpPr>
          <p:cNvPr id="6" name="TextBox 3"/>
          <p:cNvSpPr txBox="1"/>
          <p:nvPr/>
        </p:nvSpPr>
        <p:spPr>
          <a:xfrm>
            <a:off x="6858002" y="6172201"/>
            <a:ext cx="1899879"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prstClr val="white"/>
                </a:solidFill>
              </a:rPr>
              <a:t>Annals AAPSS 591 Jan 2004</a:t>
            </a:r>
            <a:endParaRPr lang="en-US" sz="1200" dirty="0">
              <a:solidFill>
                <a:prstClr val="white"/>
              </a:solidFill>
            </a:endParaRPr>
          </a:p>
        </p:txBody>
      </p:sp>
    </p:spTree>
    <p:custDataLst>
      <p:tags r:id="rId1"/>
    </p:custDataLst>
    <p:extLst>
      <p:ext uri="{BB962C8B-B14F-4D97-AF65-F5344CB8AC3E}">
        <p14:creationId xmlns:p14="http://schemas.microsoft.com/office/powerpoint/2010/main" val="59756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iterate type="lt">
                                    <p:tmPct val="7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anim calcmode="lin" valueType="num">
                                      <p:cBhvr>
                                        <p:cTn id="20"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21"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par>
                          <p:cTn id="22" fill="hold">
                            <p:stCondLst>
                              <p:cond delay="1270"/>
                            </p:stCondLst>
                            <p:childTnLst>
                              <p:par>
                                <p:cTn id="23" presetID="34" presetClass="emph" presetSubtype="0" fill="hold" nodeType="afterEffect">
                                  <p:stCondLst>
                                    <p:cond delay="0"/>
                                  </p:stCondLst>
                                  <p:iterate type="lt">
                                    <p:tmPct val="10000"/>
                                  </p:iterate>
                                  <p:childTnLst>
                                    <p:animMotion origin="layout" path="M -2.77778E-7 -3.7037E-7 L 0.04774 -0.00301 " pathEditMode="relative" rAng="0" ptsTypes="AA">
                                      <p:cBhvr>
                                        <p:cTn id="24" dur="125" accel="50000" decel="50000" autoRev="1" fill="hold">
                                          <p:stCondLst>
                                            <p:cond delay="0"/>
                                          </p:stCondLst>
                                        </p:cTn>
                                        <p:tgtEl>
                                          <p:spTgt spid="3">
                                            <p:txEl>
                                              <p:pRg st="0" end="0"/>
                                            </p:txEl>
                                          </p:spTgt>
                                        </p:tgtEl>
                                        <p:attrNameLst>
                                          <p:attrName>ppt_x</p:attrName>
                                          <p:attrName>ppt_y</p:attrName>
                                        </p:attrNameLst>
                                      </p:cBhvr>
                                      <p:rCtr x="2378" y="-162"/>
                                    </p:animMotion>
                                    <p:animRot by="1500000">
                                      <p:cBhvr>
                                        <p:cTn id="25" dur="63" fill="hold">
                                          <p:stCondLst>
                                            <p:cond delay="0"/>
                                          </p:stCondLst>
                                        </p:cTn>
                                        <p:tgtEl>
                                          <p:spTgt spid="3">
                                            <p:txEl>
                                              <p:pRg st="0" end="0"/>
                                            </p:txEl>
                                          </p:spTgt>
                                        </p:tgtEl>
                                        <p:attrNameLst>
                                          <p:attrName>r</p:attrName>
                                        </p:attrNameLst>
                                      </p:cBhvr>
                                    </p:animRot>
                                    <p:animRot by="-1500000">
                                      <p:cBhvr>
                                        <p:cTn id="26" dur="63" fill="hold">
                                          <p:stCondLst>
                                            <p:cond delay="63"/>
                                          </p:stCondLst>
                                        </p:cTn>
                                        <p:tgtEl>
                                          <p:spTgt spid="3">
                                            <p:txEl>
                                              <p:pRg st="0" end="0"/>
                                            </p:txEl>
                                          </p:spTgt>
                                        </p:tgtEl>
                                        <p:attrNameLst>
                                          <p:attrName>r</p:attrName>
                                        </p:attrNameLst>
                                      </p:cBhvr>
                                    </p:animRot>
                                    <p:animRot by="-1500000">
                                      <p:cBhvr>
                                        <p:cTn id="27" dur="63" fill="hold">
                                          <p:stCondLst>
                                            <p:cond delay="125"/>
                                          </p:stCondLst>
                                        </p:cTn>
                                        <p:tgtEl>
                                          <p:spTgt spid="3">
                                            <p:txEl>
                                              <p:pRg st="0" end="0"/>
                                            </p:txEl>
                                          </p:spTgt>
                                        </p:tgtEl>
                                        <p:attrNameLst>
                                          <p:attrName>r</p:attrName>
                                        </p:attrNameLst>
                                      </p:cBhvr>
                                    </p:animRot>
                                    <p:animRot by="1500000">
                                      <p:cBhvr>
                                        <p:cTn id="28" dur="63" fill="hold">
                                          <p:stCondLst>
                                            <p:cond delay="188"/>
                                          </p:stCondLst>
                                        </p:cTn>
                                        <p:tgtEl>
                                          <p:spTgt spid="3">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3000"/>
                                        <p:tgtEl>
                                          <p:spTgt spid="3">
                                            <p:txEl>
                                              <p:pRg st="1" end="1"/>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 y="228600"/>
            <a:ext cx="9144000" cy="1143000"/>
          </a:xfrm>
        </p:spPr>
        <p:txBody>
          <a:bodyPr>
            <a:normAutofit/>
          </a:bodyPr>
          <a:lstStyle/>
          <a:p>
            <a:r>
              <a:rPr lang="en-US" dirty="0" smtClean="0">
                <a:solidFill>
                  <a:srgbClr val="FFFF00"/>
                </a:solidFill>
                <a:effectLst>
                  <a:outerShdw blurRad="38100" dist="38100" dir="2700000" algn="tl">
                    <a:srgbClr val="000000">
                      <a:alpha val="43137"/>
                    </a:srgbClr>
                  </a:outerShdw>
                </a:effectLst>
              </a:rPr>
              <a:t>High </a:t>
            </a:r>
            <a:r>
              <a:rPr lang="en-US" dirty="0">
                <a:solidFill>
                  <a:srgbClr val="FFFF00"/>
                </a:solidFill>
                <a:effectLst>
                  <a:outerShdw blurRad="38100" dist="38100" dir="2700000" algn="tl">
                    <a:srgbClr val="000000">
                      <a:alpha val="43137"/>
                    </a:srgbClr>
                  </a:outerShdw>
                </a:effectLst>
              </a:rPr>
              <a:t>Quality Program </a:t>
            </a:r>
            <a:r>
              <a:rPr lang="en-US" dirty="0" smtClean="0">
                <a:solidFill>
                  <a:srgbClr val="FFFF00"/>
                </a:solidFill>
                <a:effectLst>
                  <a:outerShdw blurRad="38100" dist="38100" dir="2700000" algn="tl">
                    <a:srgbClr val="000000">
                      <a:alpha val="43137"/>
                    </a:srgbClr>
                  </a:outerShdw>
                </a:effectLst>
              </a:rPr>
              <a:t>Matters</a:t>
            </a:r>
            <a:endParaRPr lang="en-US" sz="28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371600"/>
            <a:ext cx="9144000" cy="5410200"/>
          </a:xfrm>
        </p:spPr>
        <p:txBody>
          <a:bodyPr>
            <a:normAutofit/>
          </a:bodyPr>
          <a:lstStyle/>
          <a:p>
            <a:pPr marL="0" indent="0">
              <a:lnSpc>
                <a:spcPct val="120000"/>
              </a:lnSpc>
              <a:buNone/>
            </a:pPr>
            <a:r>
              <a:rPr lang="en-US" dirty="0" smtClean="0">
                <a:effectLst>
                  <a:outerShdw blurRad="38100" dist="38100" dir="2700000" algn="tl">
                    <a:srgbClr val="000000">
                      <a:alpha val="43137"/>
                    </a:srgbClr>
                  </a:outerShdw>
                </a:effectLst>
              </a:rPr>
              <a:t>	High quality programs attract more boys, </a:t>
            </a:r>
          </a:p>
          <a:p>
            <a:pPr marL="0" indent="0">
              <a:lnSpc>
                <a:spcPct val="120000"/>
              </a:lnSpc>
              <a:buNone/>
            </a:pPr>
            <a:r>
              <a:rPr lang="en-US" dirty="0" smtClean="0">
                <a:effectLst>
                  <a:outerShdw blurRad="38100" dist="38100" dir="2700000" algn="tl">
                    <a:srgbClr val="000000">
                      <a:alpha val="43137"/>
                    </a:srgbClr>
                  </a:outerShdw>
                </a:effectLst>
              </a:rPr>
              <a:t>		engage them more frequently, and hold 		onto them longer.  </a:t>
            </a:r>
          </a:p>
          <a:p>
            <a:pPr marL="0" indent="0">
              <a:lnSpc>
                <a:spcPct val="120000"/>
              </a:lnSpc>
              <a:buNone/>
            </a:pPr>
            <a:r>
              <a:rPr lang="en-US" dirty="0" smtClean="0">
                <a:effectLst>
                  <a:outerShdw blurRad="38100" dist="38100" dir="2700000" algn="tl">
                    <a:srgbClr val="000000">
                      <a:alpha val="43137"/>
                    </a:srgbClr>
                  </a:outerShdw>
                </a:effectLst>
              </a:rPr>
              <a:t>	Units with a high quality program  are better </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able to reach even boys who are less-			engaged.  </a:t>
            </a:r>
          </a:p>
          <a:p>
            <a:pPr marL="0" indent="0" algn="ctr">
              <a:lnSpc>
                <a:spcPct val="120000"/>
              </a:lnSpc>
              <a:buNone/>
            </a:pPr>
            <a:r>
              <a:rPr lang="en-US" sz="1100" dirty="0" smtClean="0">
                <a:effectLst>
                  <a:outerShdw blurRad="38100" dist="38100" dir="2700000" algn="tl">
                    <a:srgbClr val="000000">
                      <a:alpha val="43137"/>
                    </a:srgbClr>
                  </a:outerShdw>
                </a:effectLst>
              </a:rPr>
              <a:t>   </a:t>
            </a:r>
            <a:endParaRPr lang="en-US" sz="5800" dirty="0" smtClean="0">
              <a:effectLst>
                <a:outerShdw blurRad="38100" dist="38100" dir="2700000" algn="tl">
                  <a:srgbClr val="000000">
                    <a:alpha val="43137"/>
                  </a:srgbClr>
                </a:outerShdw>
              </a:effectLst>
            </a:endParaRPr>
          </a:p>
          <a:p>
            <a:pPr marL="0" indent="0" algn="ctr">
              <a:lnSpc>
                <a:spcPct val="120000"/>
              </a:lnSpc>
              <a:buNone/>
            </a:pPr>
            <a:r>
              <a:rPr lang="en-US" i="1" dirty="0" smtClean="0">
                <a:solidFill>
                  <a:srgbClr val="FFFF00"/>
                </a:solidFill>
                <a:effectLst>
                  <a:outerShdw blurRad="38100" dist="38100" dir="2700000" algn="tl">
                    <a:srgbClr val="000000">
                      <a:alpha val="43137"/>
                    </a:srgbClr>
                  </a:outerShdw>
                </a:effectLst>
              </a:rPr>
              <a:t>More character development in more boys</a:t>
            </a:r>
          </a:p>
          <a:p>
            <a:pPr marL="0" indent="0">
              <a:lnSpc>
                <a:spcPct val="120000"/>
              </a:lnSpc>
              <a:buNone/>
            </a:pPr>
            <a:endParaRPr lang="en-US" dirty="0" smtClean="0">
              <a:effectLst>
                <a:outerShdw blurRad="38100" dist="38100" dir="2700000" algn="tl">
                  <a:srgbClr val="000000">
                    <a:alpha val="43137"/>
                  </a:srgbClr>
                </a:outerShdw>
              </a:effectLst>
            </a:endParaRPr>
          </a:p>
          <a:p>
            <a:pPr marL="0" indent="0">
              <a:lnSpc>
                <a:spcPct val="120000"/>
              </a:lnSpc>
              <a:buNone/>
            </a:pPr>
            <a:endParaRPr lang="en-US" sz="400" dirty="0">
              <a:effectLst>
                <a:outerShdw blurRad="38100" dist="38100" dir="2700000" algn="tl">
                  <a:srgbClr val="000000">
                    <a:alpha val="43137"/>
                  </a:srgbClr>
                </a:outerShdw>
              </a:effectLst>
            </a:endParaRPr>
          </a:p>
          <a:p>
            <a:pPr marL="0" indent="0">
              <a:lnSpc>
                <a:spcPct val="120000"/>
              </a:lnSpc>
              <a:buNone/>
            </a:pPr>
            <a:endParaRPr lang="en-US" sz="400" dirty="0">
              <a:effectLst>
                <a:outerShdw blurRad="38100" dist="38100" dir="2700000" algn="tl">
                  <a:srgbClr val="000000">
                    <a:alpha val="43137"/>
                  </a:srgbClr>
                </a:outerShdw>
              </a:effectLst>
            </a:endParaRPr>
          </a:p>
          <a:p>
            <a:pPr marL="514350" indent="-514350">
              <a:buAutoNum type="arabicPeriod"/>
            </a:pPr>
            <a:endParaRPr lang="en-US" dirty="0" smtClean="0">
              <a:effectLst>
                <a:outerShdw blurRad="38100" dist="38100" dir="2700000" algn="tl">
                  <a:srgbClr val="000000">
                    <a:alpha val="43137"/>
                  </a:srgbClr>
                </a:outerShdw>
              </a:effectLst>
            </a:endParaRPr>
          </a:p>
          <a:p>
            <a:pPr marL="514350" indent="-514350">
              <a:buAutoNum type="arabicPeriod"/>
            </a:pPr>
            <a:endParaRPr lang="en-US" dirty="0" smtClean="0">
              <a:effectLst>
                <a:outerShdw blurRad="38100" dist="38100" dir="2700000" algn="tl">
                  <a:srgbClr val="000000">
                    <a:alpha val="43137"/>
                  </a:srgbClr>
                </a:outerShdw>
              </a:effectLst>
            </a:endParaRPr>
          </a:p>
          <a:p>
            <a:pPr marL="514350" indent="-514350">
              <a:buAutoNum type="arabicPeriod"/>
            </a:pPr>
            <a:endParaRPr lang="en-US" dirty="0" smtClean="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678202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0">
              <a:schemeClr val="accent1">
                <a:lumMod val="89000"/>
              </a:schemeClr>
            </a:gs>
            <a:gs pos="8000">
              <a:schemeClr val="accent1">
                <a:lumMod val="75000"/>
              </a:schemeClr>
            </a:gs>
            <a:gs pos="92000">
              <a:srgbClr val="102384"/>
            </a:gs>
          </a:gsLst>
          <a:path path="rect">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22437"/>
            <a:ext cx="8229600" cy="4525963"/>
          </a:xfrm>
        </p:spPr>
        <p:txBody>
          <a:bodyPr>
            <a:noAutofit/>
          </a:bodyPr>
          <a:lstStyle/>
          <a:p>
            <a:pPr marL="0" indent="0">
              <a:spcBef>
                <a:spcPts val="1200"/>
              </a:spcBef>
              <a:buNone/>
            </a:pPr>
            <a:r>
              <a:rPr lang="en-US" dirty="0" smtClean="0"/>
              <a:t>“No dimension of activity involvement</a:t>
            </a:r>
          </a:p>
          <a:p>
            <a:pPr marL="0" indent="0">
              <a:spcBef>
                <a:spcPts val="1200"/>
              </a:spcBef>
              <a:buNone/>
            </a:pPr>
            <a:r>
              <a:rPr lang="en-US" dirty="0" smtClean="0"/>
              <a:t>—intensity, duration or engagement—</a:t>
            </a:r>
          </a:p>
          <a:p>
            <a:pPr marL="0" indent="0">
              <a:spcBef>
                <a:spcPts val="1200"/>
              </a:spcBef>
              <a:buNone/>
            </a:pPr>
            <a:r>
              <a:rPr lang="en-US" dirty="0" smtClean="0"/>
              <a:t>will be related to program goals </a:t>
            </a:r>
          </a:p>
          <a:p>
            <a:pPr marL="0" indent="0">
              <a:spcBef>
                <a:spcPts val="1200"/>
              </a:spcBef>
              <a:buNone/>
            </a:pPr>
            <a:r>
              <a:rPr lang="en-US" sz="1000" dirty="0" smtClean="0"/>
              <a:t> </a:t>
            </a:r>
          </a:p>
          <a:p>
            <a:pPr marL="0" indent="0">
              <a:spcBef>
                <a:spcPts val="1200"/>
              </a:spcBef>
              <a:buNone/>
            </a:pPr>
            <a:r>
              <a:rPr lang="en-US" dirty="0" smtClean="0">
                <a:solidFill>
                  <a:srgbClr val="FFFF00"/>
                </a:solidFill>
              </a:rPr>
              <a:t>when the structure and leadership </a:t>
            </a:r>
          </a:p>
          <a:p>
            <a:pPr marL="0" indent="0">
              <a:spcBef>
                <a:spcPts val="1200"/>
              </a:spcBef>
              <a:buNone/>
            </a:pPr>
            <a:r>
              <a:rPr lang="en-US" dirty="0" smtClean="0">
                <a:solidFill>
                  <a:srgbClr val="FFFF00"/>
                </a:solidFill>
              </a:rPr>
              <a:t>that supports program curriculum </a:t>
            </a:r>
          </a:p>
          <a:p>
            <a:pPr marL="0" indent="0">
              <a:spcBef>
                <a:spcPts val="1200"/>
              </a:spcBef>
              <a:buNone/>
            </a:pPr>
            <a:r>
              <a:rPr lang="en-US" dirty="0" smtClean="0">
                <a:solidFill>
                  <a:srgbClr val="FFFF00"/>
                </a:solidFill>
              </a:rPr>
              <a:t>is not readily in place</a:t>
            </a:r>
            <a:r>
              <a:rPr lang="en-US" dirty="0" smtClean="0"/>
              <a:t>.”  </a:t>
            </a:r>
            <a:endParaRPr lang="en-US" i="1" dirty="0" smtClean="0"/>
          </a:p>
        </p:txBody>
      </p:sp>
      <p:sp>
        <p:nvSpPr>
          <p:cNvPr id="4" name="Rectangle 3"/>
          <p:cNvSpPr/>
          <p:nvPr/>
        </p:nvSpPr>
        <p:spPr>
          <a:xfrm>
            <a:off x="5956298" y="6172201"/>
            <a:ext cx="2501903" cy="276999"/>
          </a:xfrm>
          <a:prstGeom prst="rect">
            <a:avLst/>
          </a:prstGeom>
        </p:spPr>
        <p:txBody>
          <a:bodyPr wrap="none">
            <a:spAutoFit/>
          </a:bodyPr>
          <a:lstStyle/>
          <a:p>
            <a:r>
              <a:rPr lang="en-US" sz="1200" dirty="0">
                <a:solidFill>
                  <a:prstClr val="white"/>
                </a:solidFill>
                <a:effectLst>
                  <a:outerShdw blurRad="38100" dist="38100" dir="2700000" algn="tl">
                    <a:srgbClr val="000000">
                      <a:alpha val="43137"/>
                    </a:srgbClr>
                  </a:outerShdw>
                </a:effectLst>
              </a:rPr>
              <a:t>Am J </a:t>
            </a:r>
            <a:r>
              <a:rPr lang="en-US" sz="1200" dirty="0" err="1">
                <a:solidFill>
                  <a:prstClr val="white"/>
                </a:solidFill>
                <a:effectLst>
                  <a:outerShdw blurRad="38100" dist="38100" dir="2700000" algn="tl">
                    <a:srgbClr val="000000">
                      <a:alpha val="43137"/>
                    </a:srgbClr>
                  </a:outerShdw>
                </a:effectLst>
              </a:rPr>
              <a:t>Comm</a:t>
            </a:r>
            <a:r>
              <a:rPr lang="en-US" sz="1200" dirty="0">
                <a:solidFill>
                  <a:prstClr val="white"/>
                </a:solidFill>
                <a:effectLst>
                  <a:outerShdw blurRad="38100" dist="38100" dir="2700000" algn="tl">
                    <a:srgbClr val="000000">
                      <a:alpha val="43137"/>
                    </a:srgbClr>
                  </a:outerShdw>
                </a:effectLst>
              </a:rPr>
              <a:t> </a:t>
            </a:r>
            <a:r>
              <a:rPr lang="en-US" sz="1200" dirty="0" err="1">
                <a:solidFill>
                  <a:prstClr val="white"/>
                </a:solidFill>
                <a:effectLst>
                  <a:outerShdw blurRad="38100" dist="38100" dir="2700000" algn="tl">
                    <a:srgbClr val="000000">
                      <a:alpha val="43137"/>
                    </a:srgbClr>
                  </a:outerShdw>
                </a:effectLst>
              </a:rPr>
              <a:t>Psychol</a:t>
            </a:r>
            <a:r>
              <a:rPr lang="en-US" sz="1200" dirty="0">
                <a:solidFill>
                  <a:prstClr val="white"/>
                </a:solidFill>
                <a:effectLst>
                  <a:outerShdw blurRad="38100" dist="38100" dir="2700000" algn="tl">
                    <a:srgbClr val="000000">
                      <a:alpha val="43137"/>
                    </a:srgbClr>
                  </a:outerShdw>
                </a:effectLst>
              </a:rPr>
              <a:t>  (2016) 57:73-86</a:t>
            </a:r>
          </a:p>
        </p:txBody>
      </p:sp>
      <p:sp>
        <p:nvSpPr>
          <p:cNvPr id="6" name="Title 1"/>
          <p:cNvSpPr txBox="1">
            <a:spLocks/>
          </p:cNvSpPr>
          <p:nvPr/>
        </p:nvSpPr>
        <p:spPr>
          <a:xfrm>
            <a:off x="0" y="76200"/>
            <a:ext cx="91440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FFFF00"/>
                </a:solidFill>
                <a:effectLst>
                  <a:outerShdw blurRad="38100" dist="38100" dir="2700000" algn="tl">
                    <a:srgbClr val="000000">
                      <a:alpha val="43137"/>
                    </a:srgbClr>
                  </a:outerShdw>
                </a:effectLst>
              </a:rPr>
              <a:t>Leadership Support is </a:t>
            </a:r>
            <a:r>
              <a:rPr lang="en-US" sz="4000" dirty="0" smtClean="0">
                <a:solidFill>
                  <a:srgbClr val="FFFF00"/>
                </a:solidFill>
                <a:effectLst>
                  <a:outerShdw blurRad="38100" dist="38100" dir="2700000" algn="tl">
                    <a:srgbClr val="000000">
                      <a:alpha val="43137"/>
                    </a:srgbClr>
                  </a:outerShdw>
                </a:effectLst>
              </a:rPr>
              <a:t>Vital</a:t>
            </a:r>
          </a:p>
          <a:p>
            <a:r>
              <a:rPr lang="en-US" sz="3200" i="1" dirty="0">
                <a:solidFill>
                  <a:srgbClr val="FFFF00"/>
                </a:solidFill>
                <a:effectLst>
                  <a:outerShdw blurRad="38100" dist="38100" dir="2700000" algn="tl">
                    <a:srgbClr val="000000">
                      <a:alpha val="43137"/>
                    </a:srgbClr>
                  </a:outerShdw>
                </a:effectLst>
              </a:rPr>
              <a:t>Program Implementation and PYD</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2000" i="1" dirty="0" smtClean="0">
                <a:effectLst>
                  <a:outerShdw blurRad="38100" dist="38100" dir="2700000" algn="tl">
                    <a:srgbClr val="000000">
                      <a:alpha val="43137"/>
                    </a:srgbClr>
                  </a:outerShdw>
                </a:effectLst>
              </a:rPr>
              <a:t>Quote from Tufts Study</a:t>
            </a:r>
            <a:endParaRPr lang="en-US" sz="20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72514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2482"/>
        </a:solidFill>
        <a:effectLst/>
      </p:bgPr>
    </p:bg>
    <p:spTree>
      <p:nvGrpSpPr>
        <p:cNvPr id="1" name=""/>
        <p:cNvGrpSpPr/>
        <p:nvPr/>
      </p:nvGrpSpPr>
      <p:grpSpPr>
        <a:xfrm>
          <a:off x="0" y="0"/>
          <a:ext cx="0" cy="0"/>
          <a:chOff x="0" y="0"/>
          <a:chExt cx="0" cy="0"/>
        </a:xfrm>
      </p:grpSpPr>
      <p:pic>
        <p:nvPicPr>
          <p:cNvPr id="7171" name="Picture 3" descr="C:\Users\Owner\Desktop\slideshow images\Gilligan Train0007.jpg"/>
          <p:cNvPicPr>
            <a:picLocks noChangeAspect="1" noChangeArrowheads="1"/>
          </p:cNvPicPr>
          <p:nvPr/>
        </p:nvPicPr>
        <p:blipFill rotWithShape="1">
          <a:blip r:embed="rId3">
            <a:extLst>
              <a:ext uri="{28A0092B-C50C-407E-A947-70E740481C1C}">
                <a14:useLocalDpi xmlns:a14="http://schemas.microsoft.com/office/drawing/2010/main" val="0"/>
              </a:ext>
            </a:extLst>
          </a:blip>
          <a:srcRect l="998" r="2108"/>
          <a:stretch/>
        </p:blipFill>
        <p:spPr bwMode="auto">
          <a:xfrm>
            <a:off x="533400" y="0"/>
            <a:ext cx="8610600" cy="6865462"/>
          </a:xfrm>
          <a:prstGeom prst="rect">
            <a:avLst/>
          </a:prstGeom>
          <a:extLst/>
        </p:spPr>
      </p:pic>
      <p:sp>
        <p:nvSpPr>
          <p:cNvPr id="2" name="Title 1"/>
          <p:cNvSpPr>
            <a:spLocks noGrp="1"/>
          </p:cNvSpPr>
          <p:nvPr>
            <p:ph type="ctrTitle"/>
          </p:nvPr>
        </p:nvSpPr>
        <p:spPr>
          <a:xfrm>
            <a:off x="19929" y="2438400"/>
            <a:ext cx="3810000" cy="2438400"/>
          </a:xfrm>
        </p:spPr>
        <p:txBody>
          <a:bodyPr>
            <a:normAutofit/>
          </a:bodyPr>
          <a:lstStyle/>
          <a:p>
            <a:r>
              <a:rPr lang="en-US" sz="4800" dirty="0" smtClean="0">
                <a:solidFill>
                  <a:srgbClr val="FFFF00"/>
                </a:solidFill>
                <a:effectLst>
                  <a:outerShdw blurRad="38100" dist="38100" dir="2700000" algn="tl">
                    <a:srgbClr val="000000">
                      <a:alpha val="43137"/>
                    </a:srgbClr>
                  </a:outerShdw>
                </a:effectLst>
                <a:ea typeface="SimHei" panose="02010609060101010101" pitchFamily="49" charset="-122"/>
                <a:cs typeface="Adobe Hebrew" pitchFamily="18" charset="-79"/>
              </a:rPr>
              <a:t>Scouting,</a:t>
            </a:r>
            <a:br>
              <a:rPr lang="en-US" sz="4800" dirty="0" smtClean="0">
                <a:solidFill>
                  <a:srgbClr val="FFFF00"/>
                </a:solidFill>
                <a:effectLst>
                  <a:outerShdw blurRad="38100" dist="38100" dir="2700000" algn="tl">
                    <a:srgbClr val="000000">
                      <a:alpha val="43137"/>
                    </a:srgbClr>
                  </a:outerShdw>
                </a:effectLst>
                <a:ea typeface="SimHei" panose="02010609060101010101" pitchFamily="49" charset="-122"/>
                <a:cs typeface="Adobe Hebrew" pitchFamily="18" charset="-79"/>
              </a:rPr>
            </a:br>
            <a:r>
              <a:rPr lang="en-US" sz="3600" dirty="0" smtClean="0">
                <a:solidFill>
                  <a:srgbClr val="FFFF00"/>
                </a:solidFill>
                <a:effectLst>
                  <a:outerShdw blurRad="38100" dist="38100" dir="2700000" algn="tl">
                    <a:srgbClr val="000000">
                      <a:alpha val="43137"/>
                    </a:srgbClr>
                  </a:outerShdw>
                </a:effectLst>
                <a:ea typeface="SimHei" panose="02010609060101010101" pitchFamily="49" charset="-122"/>
                <a:cs typeface="Adobe Hebrew" pitchFamily="18" charset="-79"/>
              </a:rPr>
              <a:t>A Powerful </a:t>
            </a:r>
            <a:br>
              <a:rPr lang="en-US" sz="3600" dirty="0" smtClean="0">
                <a:solidFill>
                  <a:srgbClr val="FFFF00"/>
                </a:solidFill>
                <a:effectLst>
                  <a:outerShdw blurRad="38100" dist="38100" dir="2700000" algn="tl">
                    <a:srgbClr val="000000">
                      <a:alpha val="43137"/>
                    </a:srgbClr>
                  </a:outerShdw>
                </a:effectLst>
                <a:ea typeface="SimHei" panose="02010609060101010101" pitchFamily="49" charset="-122"/>
                <a:cs typeface="Adobe Hebrew" pitchFamily="18" charset="-79"/>
              </a:rPr>
            </a:br>
            <a:r>
              <a:rPr lang="en-US" sz="3600" dirty="0" smtClean="0">
                <a:solidFill>
                  <a:srgbClr val="FFFF00"/>
                </a:solidFill>
                <a:effectLst>
                  <a:outerShdw blurRad="38100" dist="38100" dir="2700000" algn="tl">
                    <a:srgbClr val="000000">
                      <a:alpha val="43137"/>
                    </a:srgbClr>
                  </a:outerShdw>
                </a:effectLst>
                <a:ea typeface="SimHei" panose="02010609060101010101" pitchFamily="49" charset="-122"/>
                <a:cs typeface="Adobe Hebrew" pitchFamily="18" charset="-79"/>
              </a:rPr>
              <a:t>Tool</a:t>
            </a:r>
            <a:endParaRPr lang="en-US" sz="3600" dirty="0">
              <a:effectLst>
                <a:outerShdw blurRad="38100" dist="38100" dir="2700000" algn="tl">
                  <a:srgbClr val="000000">
                    <a:alpha val="43137"/>
                  </a:srgbClr>
                </a:outerShdw>
              </a:effectLst>
              <a:ea typeface="SimHei" panose="02010609060101010101" pitchFamily="49" charset="-122"/>
              <a:cs typeface="Adobe Hebrew" pitchFamily="18" charset="-79"/>
            </a:endParaRPr>
          </a:p>
        </p:txBody>
      </p:sp>
      <p:sp>
        <p:nvSpPr>
          <p:cNvPr id="6" name="TextBox 5"/>
          <p:cNvSpPr txBox="1"/>
          <p:nvPr/>
        </p:nvSpPr>
        <p:spPr>
          <a:xfrm>
            <a:off x="7991475" y="6553200"/>
            <a:ext cx="356188" cy="253916"/>
          </a:xfrm>
          <a:prstGeom prst="rect">
            <a:avLst/>
          </a:prstGeom>
          <a:noFill/>
        </p:spPr>
        <p:txBody>
          <a:bodyPr wrap="none" rtlCol="0">
            <a:spAutoFit/>
          </a:bodyPr>
          <a:lstStyle/>
          <a:p>
            <a:r>
              <a:rPr lang="en-US" sz="1050" i="1" smtClean="0">
                <a:solidFill>
                  <a:schemeClr val="tx1">
                    <a:lumMod val="65000"/>
                  </a:schemeClr>
                </a:solidFill>
              </a:rPr>
              <a:t>1.2</a:t>
            </a:r>
            <a:endParaRPr lang="en-US" sz="1050" dirty="0">
              <a:solidFill>
                <a:schemeClr val="tx1">
                  <a:lumMod val="65000"/>
                </a:schemeClr>
              </a:solidFill>
            </a:endParaRPr>
          </a:p>
        </p:txBody>
      </p:sp>
      <p:sp>
        <p:nvSpPr>
          <p:cNvPr id="4" name="TextBox 3"/>
          <p:cNvSpPr txBox="1"/>
          <p:nvPr/>
        </p:nvSpPr>
        <p:spPr>
          <a:xfrm>
            <a:off x="0" y="0"/>
            <a:ext cx="0" cy="0"/>
          </a:xfrm>
          <a:prstGeom prst="rect">
            <a:avLst/>
          </a:prstGeom>
          <a:solidFill>
            <a:schemeClr val="lt2"/>
          </a:solidFill>
        </p:spPr>
        <p:txBody>
          <a:bodyPr vert="horz" rtlCol="0">
            <a:spAutoFit/>
          </a:bodyPr>
          <a:lstStyle/>
          <a:p>
            <a:endParaRPr lang="en-US"/>
          </a:p>
        </p:txBody>
      </p:sp>
      <p:sp>
        <p:nvSpPr>
          <p:cNvPr id="8" name="Subtitle 2"/>
          <p:cNvSpPr txBox="1">
            <a:spLocks/>
          </p:cNvSpPr>
          <p:nvPr/>
        </p:nvSpPr>
        <p:spPr>
          <a:xfrm>
            <a:off x="-95250" y="4572000"/>
            <a:ext cx="3981450" cy="1447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US" sz="2400" i="1" dirty="0" smtClean="0">
                <a:solidFill>
                  <a:schemeClr val="tx1">
                    <a:lumMod val="85000"/>
                  </a:schemeClr>
                </a:solidFill>
                <a:effectLst>
                  <a:outerShdw blurRad="38100" dist="38100" dir="2700000" algn="tl">
                    <a:srgbClr val="000000">
                      <a:alpha val="43137"/>
                    </a:srgbClr>
                  </a:outerShdw>
                </a:effectLst>
              </a:rPr>
              <a:t>--A Presentation for </a:t>
            </a:r>
          </a:p>
          <a:p>
            <a:pPr>
              <a:spcBef>
                <a:spcPts val="0"/>
              </a:spcBef>
            </a:pPr>
            <a:r>
              <a:rPr lang="en-US" sz="2400" i="1" dirty="0" smtClean="0">
                <a:solidFill>
                  <a:schemeClr val="tx1">
                    <a:lumMod val="85000"/>
                  </a:schemeClr>
                </a:solidFill>
                <a:effectLst>
                  <a:outerShdw blurRad="38100" dist="38100" dir="2700000" algn="tl">
                    <a:srgbClr val="000000">
                      <a:alpha val="43137"/>
                    </a:srgbClr>
                  </a:outerShdw>
                </a:effectLst>
              </a:rPr>
              <a:t>Leaders of Scouting</a:t>
            </a:r>
          </a:p>
          <a:p>
            <a:pPr>
              <a:spcBef>
                <a:spcPts val="0"/>
              </a:spcBef>
            </a:pPr>
            <a:r>
              <a:rPr lang="en-US" sz="200" i="1" dirty="0" smtClean="0">
                <a:solidFill>
                  <a:schemeClr val="tx1">
                    <a:lumMod val="85000"/>
                  </a:schemeClr>
                </a:solidFill>
                <a:effectLst>
                  <a:outerShdw blurRad="38100" dist="38100" dir="2700000" algn="tl">
                    <a:srgbClr val="000000">
                      <a:alpha val="43137"/>
                    </a:srgbClr>
                  </a:outerShdw>
                </a:effectLst>
              </a:rPr>
              <a:t> </a:t>
            </a:r>
          </a:p>
          <a:p>
            <a:pPr>
              <a:spcBef>
                <a:spcPts val="0"/>
              </a:spcBef>
            </a:pPr>
            <a:endParaRPr lang="en-US" sz="500" i="1" dirty="0" smtClean="0">
              <a:solidFill>
                <a:schemeClr val="tx1">
                  <a:lumMod val="85000"/>
                </a:schemeClr>
              </a:solidFill>
            </a:endParaRPr>
          </a:p>
        </p:txBody>
      </p:sp>
    </p:spTree>
    <p:extLst>
      <p:ext uri="{BB962C8B-B14F-4D97-AF65-F5344CB8AC3E}">
        <p14:creationId xmlns:p14="http://schemas.microsoft.com/office/powerpoint/2010/main" val="208264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800"/>
            <a:ext cx="7543800" cy="4800601"/>
          </a:xfrm>
        </p:spPr>
        <p:txBody>
          <a:bodyPr>
            <a:normAutofit fontScale="92500" lnSpcReduction="20000"/>
          </a:bodyPr>
          <a:lstStyle/>
          <a:p>
            <a:pPr marL="0" indent="0">
              <a:lnSpc>
                <a:spcPct val="110000"/>
              </a:lnSpc>
              <a:spcBef>
                <a:spcPts val="1200"/>
              </a:spcBef>
              <a:buNone/>
            </a:pPr>
            <a:r>
              <a:rPr lang="en-US" sz="3300" i="1" dirty="0" smtClean="0">
                <a:effectLst>
                  <a:outerShdw blurRad="38100" dist="38100" dir="2700000" algn="tl">
                    <a:srgbClr val="000000">
                      <a:alpha val="43137"/>
                    </a:srgbClr>
                  </a:outerShdw>
                </a:effectLst>
              </a:rPr>
              <a:t>“In a poorly developed program, </a:t>
            </a:r>
          </a:p>
          <a:p>
            <a:pPr marL="0" indent="0">
              <a:lnSpc>
                <a:spcPct val="110000"/>
              </a:lnSpc>
              <a:spcBef>
                <a:spcPts val="1200"/>
              </a:spcBef>
              <a:buNone/>
            </a:pPr>
            <a:endParaRPr lang="en-US" sz="500" dirty="0" smtClean="0">
              <a:effectLst>
                <a:outerShdw blurRad="38100" dist="38100" dir="2700000" algn="tl">
                  <a:srgbClr val="000000">
                    <a:alpha val="43137"/>
                  </a:srgbClr>
                </a:outerShdw>
              </a:effectLst>
            </a:endParaRPr>
          </a:p>
          <a:p>
            <a:pPr marL="0" indent="0">
              <a:lnSpc>
                <a:spcPct val="110000"/>
              </a:lnSpc>
              <a:spcBef>
                <a:spcPts val="600"/>
              </a:spcBef>
              <a:buNone/>
            </a:pPr>
            <a:r>
              <a:rPr lang="en-US" sz="3300" dirty="0" smtClean="0">
                <a:effectLst>
                  <a:outerShdw blurRad="38100" dist="38100" dir="2700000" algn="tl">
                    <a:srgbClr val="000000">
                      <a:alpha val="43137"/>
                    </a:srgbClr>
                  </a:outerShdw>
                </a:effectLst>
              </a:rPr>
              <a:t>where the links between </a:t>
            </a:r>
          </a:p>
          <a:p>
            <a:pPr marL="0" indent="0">
              <a:lnSpc>
                <a:spcPct val="110000"/>
              </a:lnSpc>
              <a:spcBef>
                <a:spcPts val="600"/>
              </a:spcBef>
              <a:buNone/>
            </a:pPr>
            <a:r>
              <a:rPr lang="en-US" sz="3300" dirty="0" smtClean="0">
                <a:effectLst>
                  <a:outerShdw blurRad="38100" dist="38100" dir="2700000" algn="tl">
                    <a:srgbClr val="000000">
                      <a:alpha val="43137"/>
                    </a:srgbClr>
                  </a:outerShdw>
                </a:effectLst>
              </a:rPr>
              <a:t>program curriculum </a:t>
            </a:r>
            <a:r>
              <a:rPr lang="en-US" sz="3300" i="1" dirty="0" smtClean="0">
                <a:effectLst>
                  <a:outerShdw blurRad="38100" dist="38100" dir="2700000" algn="tl">
                    <a:srgbClr val="000000">
                      <a:alpha val="43137"/>
                    </a:srgbClr>
                  </a:outerShdw>
                </a:effectLst>
              </a:rPr>
              <a:t>(i.e. Scouting curriculum)</a:t>
            </a:r>
          </a:p>
          <a:p>
            <a:pPr marL="0" indent="0">
              <a:lnSpc>
                <a:spcPct val="110000"/>
              </a:lnSpc>
              <a:spcBef>
                <a:spcPts val="600"/>
              </a:spcBef>
              <a:buNone/>
            </a:pPr>
            <a:r>
              <a:rPr lang="en-US" sz="3300" dirty="0" smtClean="0">
                <a:effectLst>
                  <a:outerShdw blurRad="38100" dist="38100" dir="2700000" algn="tl">
                    <a:srgbClr val="000000">
                      <a:alpha val="43137"/>
                    </a:srgbClr>
                  </a:outerShdw>
                </a:effectLst>
              </a:rPr>
              <a:t>and goals </a:t>
            </a:r>
            <a:r>
              <a:rPr lang="en-US" sz="3300" i="1" dirty="0" smtClean="0">
                <a:effectLst>
                  <a:outerShdw blurRad="38100" dist="38100" dir="2700000" algn="tl">
                    <a:srgbClr val="000000">
                      <a:alpha val="43137"/>
                    </a:srgbClr>
                  </a:outerShdw>
                </a:effectLst>
              </a:rPr>
              <a:t>(i.e. leadership direction) </a:t>
            </a:r>
          </a:p>
          <a:p>
            <a:pPr marL="0" indent="0">
              <a:lnSpc>
                <a:spcPct val="110000"/>
              </a:lnSpc>
              <a:spcBef>
                <a:spcPts val="600"/>
              </a:spcBef>
              <a:buNone/>
            </a:pPr>
            <a:r>
              <a:rPr lang="en-US" sz="3300" dirty="0" smtClean="0">
                <a:effectLst>
                  <a:outerShdw blurRad="38100" dist="38100" dir="2700000" algn="tl">
                    <a:srgbClr val="000000">
                      <a:alpha val="43137"/>
                    </a:srgbClr>
                  </a:outerShdw>
                </a:effectLst>
              </a:rPr>
              <a:t>are not well defined and validated, </a:t>
            </a:r>
          </a:p>
          <a:p>
            <a:pPr marL="0" indent="0" algn="ctr">
              <a:lnSpc>
                <a:spcPct val="110000"/>
              </a:lnSpc>
              <a:spcBef>
                <a:spcPts val="1200"/>
              </a:spcBef>
              <a:buNone/>
            </a:pPr>
            <a:r>
              <a:rPr lang="en-US" sz="500" dirty="0" smtClean="0">
                <a:effectLst>
                  <a:outerShdw blurRad="38100" dist="38100" dir="2700000" algn="tl">
                    <a:srgbClr val="000000">
                      <a:alpha val="43137"/>
                    </a:srgbClr>
                  </a:outerShdw>
                </a:effectLst>
              </a:rPr>
              <a:t> </a:t>
            </a:r>
          </a:p>
          <a:p>
            <a:pPr marL="0" indent="0">
              <a:lnSpc>
                <a:spcPct val="110000"/>
              </a:lnSpc>
              <a:spcBef>
                <a:spcPts val="600"/>
              </a:spcBef>
              <a:buNone/>
            </a:pPr>
            <a:r>
              <a:rPr lang="en-US" sz="3300" i="1" dirty="0" smtClean="0">
                <a:solidFill>
                  <a:srgbClr val="FFFF00"/>
                </a:solidFill>
                <a:effectLst>
                  <a:outerShdw blurRad="38100" dist="38100" dir="2700000" algn="tl">
                    <a:srgbClr val="000000">
                      <a:alpha val="43137"/>
                    </a:srgbClr>
                  </a:outerShdw>
                </a:effectLst>
              </a:rPr>
              <a:t>even the most engaged participant </a:t>
            </a:r>
          </a:p>
          <a:p>
            <a:pPr marL="0" indent="0">
              <a:lnSpc>
                <a:spcPct val="110000"/>
              </a:lnSpc>
              <a:spcBef>
                <a:spcPts val="600"/>
              </a:spcBef>
              <a:buNone/>
            </a:pPr>
            <a:r>
              <a:rPr lang="en-US" sz="3300" i="1" dirty="0" smtClean="0">
                <a:solidFill>
                  <a:srgbClr val="FFFF00"/>
                </a:solidFill>
                <a:effectLst>
                  <a:outerShdw blurRad="38100" dist="38100" dir="2700000" algn="tl">
                    <a:srgbClr val="000000">
                      <a:alpha val="43137"/>
                    </a:srgbClr>
                  </a:outerShdw>
                </a:effectLst>
              </a:rPr>
              <a:t>is unlikely to demonstrate positive change </a:t>
            </a:r>
          </a:p>
          <a:p>
            <a:pPr marL="0" indent="0">
              <a:lnSpc>
                <a:spcPct val="110000"/>
              </a:lnSpc>
              <a:spcBef>
                <a:spcPts val="600"/>
              </a:spcBef>
              <a:buNone/>
            </a:pPr>
            <a:r>
              <a:rPr lang="en-US" sz="3300" i="1" dirty="0" smtClean="0">
                <a:solidFill>
                  <a:srgbClr val="FFFF00"/>
                </a:solidFill>
                <a:effectLst>
                  <a:outerShdw blurRad="38100" dist="38100" dir="2700000" algn="tl">
                    <a:srgbClr val="000000">
                      <a:alpha val="43137"/>
                    </a:srgbClr>
                  </a:outerShdw>
                </a:effectLst>
              </a:rPr>
              <a:t>as a result of his involvement.”  </a:t>
            </a:r>
          </a:p>
        </p:txBody>
      </p:sp>
      <p:sp>
        <p:nvSpPr>
          <p:cNvPr id="4" name="Rectangle 3"/>
          <p:cNvSpPr/>
          <p:nvPr/>
        </p:nvSpPr>
        <p:spPr>
          <a:xfrm>
            <a:off x="6108697" y="6352401"/>
            <a:ext cx="2501903" cy="276999"/>
          </a:xfrm>
          <a:prstGeom prst="rect">
            <a:avLst/>
          </a:prstGeom>
        </p:spPr>
        <p:txBody>
          <a:bodyPr wrap="none">
            <a:spAutoFit/>
          </a:bodyPr>
          <a:lstStyle/>
          <a:p>
            <a:r>
              <a:rPr lang="en-US" sz="1200" dirty="0"/>
              <a:t>Am J </a:t>
            </a:r>
            <a:r>
              <a:rPr lang="en-US" sz="1200" dirty="0" err="1"/>
              <a:t>Comm</a:t>
            </a:r>
            <a:r>
              <a:rPr lang="en-US" sz="1200" dirty="0"/>
              <a:t> </a:t>
            </a:r>
            <a:r>
              <a:rPr lang="en-US" sz="1200" dirty="0" err="1"/>
              <a:t>Psychol</a:t>
            </a:r>
            <a:r>
              <a:rPr lang="en-US" sz="1200" dirty="0"/>
              <a:t>  (2016) 57:73-86</a:t>
            </a:r>
          </a:p>
        </p:txBody>
      </p:sp>
      <p:sp>
        <p:nvSpPr>
          <p:cNvPr id="5" name="TextBox 4"/>
          <p:cNvSpPr txBox="1"/>
          <p:nvPr/>
        </p:nvSpPr>
        <p:spPr>
          <a:xfrm>
            <a:off x="0" y="0"/>
            <a:ext cx="0" cy="369332"/>
          </a:xfrm>
          <a:prstGeom prst="rect">
            <a:avLst/>
          </a:prstGeom>
          <a:solidFill>
            <a:schemeClr val="lt2"/>
          </a:solidFill>
        </p:spPr>
        <p:txBody>
          <a:bodyPr vert="horz" rtlCol="0">
            <a:spAutoFit/>
          </a:bodyPr>
          <a:lstStyle/>
          <a:p>
            <a:endParaRPr lang="en-US"/>
          </a:p>
        </p:txBody>
      </p:sp>
      <p:sp>
        <p:nvSpPr>
          <p:cNvPr id="8" name="Title 1"/>
          <p:cNvSpPr txBox="1">
            <a:spLocks/>
          </p:cNvSpPr>
          <p:nvPr/>
        </p:nvSpPr>
        <p:spPr>
          <a:xfrm>
            <a:off x="0" y="76200"/>
            <a:ext cx="91440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FFFF00"/>
                </a:solidFill>
                <a:effectLst>
                  <a:outerShdw blurRad="38100" dist="38100" dir="2700000" algn="tl">
                    <a:srgbClr val="000000">
                      <a:alpha val="43137"/>
                    </a:srgbClr>
                  </a:outerShdw>
                </a:effectLst>
              </a:rPr>
              <a:t>Leadership Support is </a:t>
            </a:r>
            <a:r>
              <a:rPr lang="en-US" sz="4000" dirty="0" smtClean="0">
                <a:solidFill>
                  <a:srgbClr val="FFFF00"/>
                </a:solidFill>
                <a:effectLst>
                  <a:outerShdw blurRad="38100" dist="38100" dir="2700000" algn="tl">
                    <a:srgbClr val="000000">
                      <a:alpha val="43137"/>
                    </a:srgbClr>
                  </a:outerShdw>
                </a:effectLst>
              </a:rPr>
              <a:t>Vital</a:t>
            </a:r>
          </a:p>
          <a:p>
            <a:r>
              <a:rPr lang="en-US" sz="3200" i="1" dirty="0">
                <a:solidFill>
                  <a:srgbClr val="FFFF00"/>
                </a:solidFill>
                <a:effectLst>
                  <a:outerShdw blurRad="38100" dist="38100" dir="2700000" algn="tl">
                    <a:srgbClr val="000000">
                      <a:alpha val="43137"/>
                    </a:srgbClr>
                  </a:outerShdw>
                </a:effectLst>
              </a:rPr>
              <a:t>Program Implementation and PYD</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2000" i="1" dirty="0" smtClean="0">
                <a:effectLst>
                  <a:outerShdw blurRad="38100" dist="38100" dir="2700000" algn="tl">
                    <a:srgbClr val="000000">
                      <a:alpha val="43137"/>
                    </a:srgbClr>
                  </a:outerShdw>
                </a:effectLst>
              </a:rPr>
              <a:t>Quote from Tufts Study</a:t>
            </a:r>
            <a:endParaRPr lang="en-US" sz="20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958733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763000" cy="4648200"/>
          </a:xfrm>
        </p:spPr>
        <p:txBody>
          <a:bodyPr>
            <a:noAutofit/>
          </a:bodyPr>
          <a:lstStyle/>
          <a:p>
            <a:pPr>
              <a:spcBef>
                <a:spcPts val="1200"/>
              </a:spcBef>
            </a:pPr>
            <a:r>
              <a:rPr lang="en-US" sz="3000" dirty="0" smtClean="0">
                <a:effectLst>
                  <a:outerShdw blurRad="38100" dist="38100" dir="2700000" algn="tl">
                    <a:srgbClr val="000000">
                      <a:alpha val="43137"/>
                    </a:srgbClr>
                  </a:outerShdw>
                </a:effectLst>
              </a:rPr>
              <a:t>Strong linkage between leadership and the Scouting curriculum is essential </a:t>
            </a:r>
            <a:r>
              <a:rPr lang="en-US" sz="3000" dirty="0">
                <a:effectLst>
                  <a:outerShdw blurRad="38100" dist="38100" dir="2700000" algn="tl">
                    <a:srgbClr val="000000">
                      <a:alpha val="43137"/>
                    </a:srgbClr>
                  </a:outerShdw>
                </a:effectLst>
              </a:rPr>
              <a:t>to </a:t>
            </a:r>
            <a:r>
              <a:rPr lang="en-US" sz="3000" dirty="0" smtClean="0">
                <a:effectLst>
                  <a:outerShdw blurRad="38100" dist="38100" dir="2700000" algn="tl">
                    <a:srgbClr val="000000">
                      <a:alpha val="43137"/>
                    </a:srgbClr>
                  </a:outerShdw>
                </a:effectLst>
              </a:rPr>
              <a:t>a successful program.  </a:t>
            </a:r>
            <a:endParaRPr lang="en-US" sz="3000" dirty="0">
              <a:effectLst>
                <a:outerShdw blurRad="38100" dist="38100" dir="2700000" algn="tl">
                  <a:srgbClr val="000000">
                    <a:alpha val="43137"/>
                  </a:srgbClr>
                </a:outerShdw>
              </a:effectLst>
            </a:endParaRPr>
          </a:p>
          <a:p>
            <a:pPr>
              <a:spcBef>
                <a:spcPts val="1200"/>
              </a:spcBef>
            </a:pPr>
            <a:r>
              <a:rPr lang="en-US" sz="3000" dirty="0" smtClean="0">
                <a:effectLst>
                  <a:outerShdw blurRad="38100" dist="38100" dir="2700000" algn="tl">
                    <a:srgbClr val="000000">
                      <a:alpha val="43137"/>
                    </a:srgbClr>
                  </a:outerShdw>
                </a:effectLst>
              </a:rPr>
              <a:t>Without this “even the most engaged participant is unlikely to demonstrate positive change”.  </a:t>
            </a:r>
          </a:p>
          <a:p>
            <a:pPr>
              <a:spcBef>
                <a:spcPts val="1200"/>
              </a:spcBef>
            </a:pPr>
            <a:r>
              <a:rPr lang="en-US" sz="3000" dirty="0" smtClean="0">
                <a:effectLst>
                  <a:outerShdw blurRad="38100" dist="38100" dir="2700000" algn="tl">
                    <a:srgbClr val="000000">
                      <a:alpha val="43137"/>
                    </a:srgbClr>
                  </a:outerShdw>
                </a:effectLst>
              </a:rPr>
              <a:t>The program will likely fail the boy, and skeptical leaders will be “proven right” once again.  </a:t>
            </a:r>
          </a:p>
          <a:p>
            <a:pPr>
              <a:spcBef>
                <a:spcPts val="1200"/>
              </a:spcBef>
            </a:pPr>
            <a:r>
              <a:rPr lang="en-US" sz="3000" dirty="0" smtClean="0">
                <a:effectLst>
                  <a:outerShdw blurRad="38100" dist="38100" dir="2700000" algn="tl">
                    <a:srgbClr val="000000">
                      <a:alpha val="43137"/>
                    </a:srgbClr>
                  </a:outerShdw>
                </a:effectLst>
              </a:rPr>
              <a:t>However, the reason the program failed is likely not that Scouting failed, but that it was poorly implemented. </a:t>
            </a:r>
          </a:p>
        </p:txBody>
      </p:sp>
      <p:sp>
        <p:nvSpPr>
          <p:cNvPr id="4" name="Title 1"/>
          <p:cNvSpPr txBox="1">
            <a:spLocks/>
          </p:cNvSpPr>
          <p:nvPr/>
        </p:nvSpPr>
        <p:spPr>
          <a:xfrm>
            <a:off x="0" y="152400"/>
            <a:ext cx="9144000" cy="1752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effectLst>
                <a:outerShdw blurRad="38100" dist="38100" dir="2700000" algn="tl">
                  <a:srgbClr val="000000">
                    <a:alpha val="43137"/>
                  </a:srgbClr>
                </a:outerShdw>
              </a:effectLst>
            </a:endParaRPr>
          </a:p>
        </p:txBody>
      </p:sp>
      <p:sp>
        <p:nvSpPr>
          <p:cNvPr id="7" name="Title 1"/>
          <p:cNvSpPr txBox="1">
            <a:spLocks/>
          </p:cNvSpPr>
          <p:nvPr/>
        </p:nvSpPr>
        <p:spPr>
          <a:xfrm>
            <a:off x="0" y="152400"/>
            <a:ext cx="91440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FFFF00"/>
                </a:solidFill>
                <a:effectLst>
                  <a:outerShdw blurRad="38100" dist="38100" dir="2700000" algn="tl">
                    <a:srgbClr val="000000">
                      <a:alpha val="43137"/>
                    </a:srgbClr>
                  </a:outerShdw>
                </a:effectLst>
              </a:rPr>
              <a:t>Leadership Support is </a:t>
            </a:r>
            <a:r>
              <a:rPr lang="en-US" sz="4000" dirty="0" smtClean="0">
                <a:solidFill>
                  <a:srgbClr val="FFFF00"/>
                </a:solidFill>
                <a:effectLst>
                  <a:outerShdw blurRad="38100" dist="38100" dir="2700000" algn="tl">
                    <a:srgbClr val="000000">
                      <a:alpha val="43137"/>
                    </a:srgbClr>
                  </a:outerShdw>
                </a:effectLst>
              </a:rPr>
              <a:t>Vital</a:t>
            </a:r>
          </a:p>
          <a:p>
            <a:r>
              <a:rPr lang="en-US" sz="3200" i="1" dirty="0">
                <a:solidFill>
                  <a:srgbClr val="FFFF00"/>
                </a:solidFill>
                <a:effectLst>
                  <a:outerShdw blurRad="38100" dist="38100" dir="2700000" algn="tl">
                    <a:srgbClr val="000000">
                      <a:alpha val="43137"/>
                    </a:srgbClr>
                  </a:outerShdw>
                </a:effectLst>
              </a:rPr>
              <a:t>Program Implementation and PYD</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200" i="1" dirty="0" smtClean="0">
                <a:effectLst>
                  <a:outerShdw blurRad="38100" dist="38100" dir="2700000" algn="tl">
                    <a:srgbClr val="000000">
                      <a:alpha val="43137"/>
                    </a:srgbClr>
                  </a:outerShdw>
                </a:effectLst>
              </a:rPr>
              <a:t>Take-away Messages</a:t>
            </a:r>
            <a:endParaRPr lang="en-US" sz="32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081518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5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5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5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effectLst>
                  <a:outerShdw blurRad="38100" dist="38100" dir="2700000" algn="tl">
                    <a:srgbClr val="000000">
                      <a:alpha val="43137"/>
                    </a:srgbClr>
                  </a:outerShdw>
                </a:effectLst>
              </a:rPr>
              <a:t>What About Sports?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76400"/>
            <a:ext cx="5257800" cy="3810000"/>
          </a:xfrm>
        </p:spPr>
        <p:txBody>
          <a:bodyPr>
            <a:normAutofit/>
          </a:bodyPr>
          <a:lstStyle/>
          <a:p>
            <a:r>
              <a:rPr lang="en-US" sz="2800" dirty="0"/>
              <a:t>Over 80% of American youth at some time will participate in a sports program.</a:t>
            </a:r>
          </a:p>
          <a:p>
            <a:r>
              <a:rPr lang="en-US" sz="2800" dirty="0" smtClean="0">
                <a:effectLst>
                  <a:outerShdw blurRad="38100" dist="38100" dir="2700000" algn="tl">
                    <a:srgbClr val="000000">
                      <a:alpha val="43137"/>
                    </a:srgbClr>
                  </a:outerShdw>
                </a:effectLst>
              </a:rPr>
              <a:t>American youth spend more time in sports programs than any other organized out-of-school activity.</a:t>
            </a:r>
          </a:p>
          <a:p>
            <a:endParaRPr lang="en-US"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451" t="5550" r="18050" b="31812"/>
          <a:stretch/>
        </p:blipFill>
        <p:spPr bwMode="auto">
          <a:xfrm>
            <a:off x="5943600" y="1828799"/>
            <a:ext cx="2895600" cy="356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438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Sports and Youth Development</a:t>
            </a:r>
            <a:br>
              <a:rPr lang="en-US" dirty="0" smtClean="0">
                <a:effectLst>
                  <a:outerShdw blurRad="38100" dist="38100" dir="2700000" algn="tl">
                    <a:srgbClr val="000000">
                      <a:alpha val="43137"/>
                    </a:srgbClr>
                  </a:outerShdw>
                </a:effectLst>
              </a:rPr>
            </a:br>
            <a:r>
              <a:rPr lang="en-US" sz="3600" i="1" dirty="0" smtClean="0">
                <a:solidFill>
                  <a:srgbClr val="FFFF00"/>
                </a:solidFill>
                <a:effectLst>
                  <a:outerShdw blurRad="38100" dist="38100" dir="2700000" algn="tl">
                    <a:srgbClr val="000000">
                      <a:alpha val="43137"/>
                    </a:srgbClr>
                  </a:outerShdw>
                </a:effectLst>
              </a:rPr>
              <a:t>The Good and the Bad</a:t>
            </a:r>
            <a:endParaRPr lang="en-US" sz="3600" i="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70037"/>
            <a:ext cx="4114800" cy="4525963"/>
          </a:xfrm>
        </p:spPr>
        <p:txBody>
          <a:bodyPr/>
          <a:lstStyle/>
          <a:p>
            <a:pPr marL="0" indent="0" algn="ctr">
              <a:buNone/>
            </a:pPr>
            <a:r>
              <a:rPr lang="en-US" i="1" dirty="0" smtClean="0">
                <a:solidFill>
                  <a:srgbClr val="FFFF00"/>
                </a:solidFill>
                <a:effectLst>
                  <a:outerShdw blurRad="38100" dist="38100" dir="2700000" algn="tl">
                    <a:srgbClr val="000000">
                      <a:alpha val="43137"/>
                    </a:srgbClr>
                  </a:outerShdw>
                </a:effectLst>
              </a:rPr>
              <a:t>The Good</a:t>
            </a:r>
          </a:p>
          <a:p>
            <a:r>
              <a:rPr lang="en-US" dirty="0" smtClean="0">
                <a:effectLst>
                  <a:outerShdw blurRad="38100" dist="38100" dir="2700000" algn="tl">
                    <a:srgbClr val="000000">
                      <a:alpha val="43137"/>
                    </a:srgbClr>
                  </a:outerShdw>
                </a:effectLst>
              </a:rPr>
              <a:t>Improve grades in school</a:t>
            </a:r>
          </a:p>
          <a:p>
            <a:r>
              <a:rPr lang="en-US" dirty="0" smtClean="0">
                <a:effectLst>
                  <a:outerShdw blurRad="38100" dist="38100" dir="2700000" algn="tl">
                    <a:srgbClr val="000000">
                      <a:alpha val="43137"/>
                    </a:srgbClr>
                  </a:outerShdw>
                </a:effectLst>
              </a:rPr>
              <a:t>Feel better about themselves</a:t>
            </a:r>
          </a:p>
          <a:p>
            <a:r>
              <a:rPr lang="en-US" dirty="0" smtClean="0">
                <a:effectLst>
                  <a:outerShdw blurRad="38100" dist="38100" dir="2700000" algn="tl">
                    <a:srgbClr val="000000">
                      <a:alpha val="43137"/>
                    </a:srgbClr>
                  </a:outerShdw>
                </a:effectLst>
              </a:rPr>
              <a:t>Show leadership</a:t>
            </a:r>
            <a:endParaRPr lang="en-US" dirty="0">
              <a:effectLst>
                <a:outerShdw blurRad="38100" dist="38100" dir="2700000" algn="tl">
                  <a:srgbClr val="000000">
                    <a:alpha val="43137"/>
                  </a:srgbClr>
                </a:outerShdw>
              </a:effectLst>
            </a:endParaRPr>
          </a:p>
        </p:txBody>
      </p:sp>
      <p:sp>
        <p:nvSpPr>
          <p:cNvPr id="4" name="Content Placeholder 2"/>
          <p:cNvSpPr txBox="1">
            <a:spLocks/>
          </p:cNvSpPr>
          <p:nvPr/>
        </p:nvSpPr>
        <p:spPr>
          <a:xfrm>
            <a:off x="4724400" y="1646237"/>
            <a:ext cx="411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smtClean="0">
                <a:solidFill>
                  <a:srgbClr val="FFFF00"/>
                </a:solidFill>
                <a:effectLst>
                  <a:outerShdw blurRad="38100" dist="38100" dir="2700000" algn="tl">
                    <a:srgbClr val="000000">
                      <a:alpha val="43137"/>
                    </a:srgbClr>
                  </a:outerShdw>
                </a:effectLst>
              </a:rPr>
              <a:t>The Bad</a:t>
            </a:r>
          </a:p>
          <a:p>
            <a:r>
              <a:rPr lang="en-US" dirty="0" smtClean="0">
                <a:solidFill>
                  <a:prstClr val="white"/>
                </a:solidFill>
                <a:effectLst>
                  <a:outerShdw blurRad="38100" dist="38100" dir="2700000" algn="tl">
                    <a:srgbClr val="000000">
                      <a:alpha val="43137"/>
                    </a:srgbClr>
                  </a:outerShdw>
                </a:effectLst>
              </a:rPr>
              <a:t>Increase aggressive behavior</a:t>
            </a:r>
          </a:p>
          <a:p>
            <a:r>
              <a:rPr lang="en-US" dirty="0" smtClean="0">
                <a:solidFill>
                  <a:prstClr val="white"/>
                </a:solidFill>
                <a:effectLst>
                  <a:outerShdw blurRad="38100" dist="38100" dir="2700000" algn="tl">
                    <a:srgbClr val="000000">
                      <a:alpha val="43137"/>
                    </a:srgbClr>
                  </a:outerShdw>
                </a:effectLst>
              </a:rPr>
              <a:t>Reduce ability to see right and wrong</a:t>
            </a:r>
          </a:p>
          <a:p>
            <a:r>
              <a:rPr lang="en-US" dirty="0" smtClean="0">
                <a:solidFill>
                  <a:prstClr val="white"/>
                </a:solidFill>
                <a:effectLst>
                  <a:outerShdw blurRad="38100" dist="38100" dir="2700000" algn="tl">
                    <a:srgbClr val="000000">
                      <a:alpha val="43137"/>
                    </a:srgbClr>
                  </a:outerShdw>
                </a:effectLst>
              </a:rPr>
              <a:t>Increase chances for risk-taking  behavior</a:t>
            </a:r>
          </a:p>
        </p:txBody>
      </p:sp>
      <p:sp>
        <p:nvSpPr>
          <p:cNvPr id="5" name="TextBox 4"/>
          <p:cNvSpPr txBox="1"/>
          <p:nvPr/>
        </p:nvSpPr>
        <p:spPr>
          <a:xfrm>
            <a:off x="228600" y="5537537"/>
            <a:ext cx="8610600" cy="1015663"/>
          </a:xfrm>
          <a:prstGeom prst="rect">
            <a:avLst/>
          </a:prstGeom>
          <a:noFill/>
        </p:spPr>
        <p:txBody>
          <a:bodyPr wrap="square" rtlCol="0">
            <a:spAutoFit/>
          </a:bodyPr>
          <a:lstStyle/>
          <a:p>
            <a:pPr algn="ctr"/>
            <a:r>
              <a:rPr lang="en-US" sz="3000" i="1" dirty="0">
                <a:solidFill>
                  <a:srgbClr val="FFFF00"/>
                </a:solidFill>
                <a:effectLst>
                  <a:outerShdw blurRad="38100" dist="38100" dir="2700000" algn="tl">
                    <a:srgbClr val="000000">
                      <a:alpha val="43137"/>
                    </a:srgbClr>
                  </a:outerShdw>
                </a:effectLst>
              </a:rPr>
              <a:t>When kids do nothing but sports, the overall effect </a:t>
            </a:r>
          </a:p>
          <a:p>
            <a:pPr algn="ctr"/>
            <a:r>
              <a:rPr lang="en-US" sz="3000" i="1" dirty="0">
                <a:solidFill>
                  <a:srgbClr val="FFFF00"/>
                </a:solidFill>
                <a:effectLst>
                  <a:outerShdw blurRad="38100" dist="38100" dir="2700000" algn="tl">
                    <a:srgbClr val="000000">
                      <a:alpha val="43137"/>
                    </a:srgbClr>
                  </a:outerShdw>
                </a:effectLst>
              </a:rPr>
              <a:t>on their character development is negative.   </a:t>
            </a:r>
          </a:p>
        </p:txBody>
      </p:sp>
    </p:spTree>
    <p:custDataLst>
      <p:tags r:id="rId1"/>
    </p:custDataLst>
    <p:extLst>
      <p:ext uri="{BB962C8B-B14F-4D97-AF65-F5344CB8AC3E}">
        <p14:creationId xmlns:p14="http://schemas.microsoft.com/office/powerpoint/2010/main" val="402213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effectLst>
                  <a:outerShdw blurRad="38100" dist="38100" dir="2700000" algn="tl">
                    <a:srgbClr val="000000">
                      <a:alpha val="43137"/>
                    </a:srgbClr>
                  </a:outerShdw>
                </a:effectLst>
              </a:rPr>
              <a:t>What about Sports </a:t>
            </a:r>
            <a:r>
              <a:rPr lang="en-US" sz="3600" i="1" dirty="0" smtClean="0">
                <a:solidFill>
                  <a:srgbClr val="FFFF00"/>
                </a:solidFill>
                <a:effectLst>
                  <a:outerShdw blurRad="38100" dist="38100" dir="2700000" algn="tl">
                    <a:srgbClr val="000000">
                      <a:alpha val="43137"/>
                    </a:srgbClr>
                  </a:outerShdw>
                </a:effectLst>
              </a:rPr>
              <a:t>in Combination </a:t>
            </a:r>
            <a:r>
              <a:rPr lang="en-US" sz="3600" dirty="0" smtClean="0">
                <a:effectLst>
                  <a:outerShdw blurRad="38100" dist="38100" dir="2700000" algn="tl">
                    <a:srgbClr val="000000">
                      <a:alpha val="43137"/>
                    </a:srgbClr>
                  </a:outerShdw>
                </a:effectLst>
              </a:rPr>
              <a:t>with</a:t>
            </a:r>
            <a:r>
              <a:rPr lang="en-US" sz="3600" i="1"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a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Good Program like Scouting? </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5257800"/>
          </a:xfrm>
        </p:spPr>
        <p:txBody>
          <a:bodyPr>
            <a:normAutofit/>
          </a:bodyPr>
          <a:lstStyle/>
          <a:p>
            <a:pPr marL="0" indent="0">
              <a:buNone/>
            </a:pPr>
            <a:r>
              <a:rPr lang="en-US" dirty="0" smtClean="0">
                <a:effectLst>
                  <a:outerShdw blurRad="38100" dist="38100" dir="2700000" algn="tl">
                    <a:srgbClr val="000000">
                      <a:alpha val="43137"/>
                    </a:srgbClr>
                  </a:outerShdw>
                </a:effectLst>
              </a:rPr>
              <a:t>Kids active in both programs show the highest </a:t>
            </a:r>
          </a:p>
          <a:p>
            <a:r>
              <a:rPr lang="en-US" dirty="0">
                <a:effectLst>
                  <a:outerShdw blurRad="38100" dist="38100" dir="2700000" algn="tl">
                    <a:srgbClr val="000000">
                      <a:alpha val="43137"/>
                    </a:srgbClr>
                  </a:outerShdw>
                </a:effectLst>
              </a:rPr>
              <a:t>Positive individual functioning </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Contribution to family and community.  </a:t>
            </a:r>
          </a:p>
          <a:p>
            <a:pPr marL="457200" lvl="1" indent="0">
              <a:buNone/>
            </a:pPr>
            <a:endParaRPr lang="en-US" sz="3000" dirty="0" smtClean="0">
              <a:effectLst>
                <a:outerShdw blurRad="38100" dist="38100" dir="2700000" algn="tl">
                  <a:srgbClr val="000000">
                    <a:alpha val="43137"/>
                  </a:srgbClr>
                </a:outerShdw>
              </a:effectLst>
            </a:endParaRPr>
          </a:p>
          <a:p>
            <a:pPr marL="457200" lvl="1" indent="0">
              <a:buNone/>
            </a:pPr>
            <a:r>
              <a:rPr lang="en-US" sz="200" dirty="0" smtClean="0">
                <a:effectLst>
                  <a:outerShdw blurRad="38100" dist="38100" dir="2700000" algn="tl">
                    <a:srgbClr val="000000">
                      <a:alpha val="43137"/>
                    </a:srgbClr>
                  </a:outerShdw>
                </a:effectLst>
              </a:rPr>
              <a:t> </a:t>
            </a:r>
          </a:p>
          <a:p>
            <a:pPr marL="0" indent="0" algn="ctr">
              <a:buNone/>
            </a:pPr>
            <a:r>
              <a:rPr lang="en-US" sz="4000" dirty="0" smtClean="0">
                <a:solidFill>
                  <a:srgbClr val="FFFF00"/>
                </a:solidFill>
                <a:effectLst>
                  <a:outerShdw blurRad="38100" dist="38100" dir="2700000" algn="tl">
                    <a:srgbClr val="000000">
                      <a:alpha val="43137"/>
                    </a:srgbClr>
                  </a:outerShdw>
                </a:effectLst>
              </a:rPr>
              <a:t>Scouting and Sports make a </a:t>
            </a:r>
          </a:p>
          <a:p>
            <a:pPr marL="0" indent="0" algn="ctr">
              <a:buNone/>
            </a:pPr>
            <a:r>
              <a:rPr lang="en-US" sz="4000" dirty="0" smtClean="0">
                <a:solidFill>
                  <a:srgbClr val="FFFF00"/>
                </a:solidFill>
                <a:effectLst>
                  <a:outerShdw blurRad="38100" dist="38100" dir="2700000" algn="tl">
                    <a:srgbClr val="000000">
                      <a:alpha val="43137"/>
                    </a:srgbClr>
                  </a:outerShdw>
                </a:effectLst>
              </a:rPr>
              <a:t>great partnership.  </a:t>
            </a:r>
            <a:endParaRPr lang="en-US" sz="4000" dirty="0">
              <a:solidFill>
                <a:srgbClr val="FFFF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896388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1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1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Does Scouting as a Youth</a:t>
            </a:r>
            <a:br>
              <a:rPr lang="en-US" dirty="0" smtClean="0">
                <a:solidFill>
                  <a:srgbClr val="FFFF00"/>
                </a:solidFill>
                <a:effectLst>
                  <a:outerShdw blurRad="38100" dist="38100" dir="2700000" algn="tl">
                    <a:srgbClr val="000000">
                      <a:alpha val="43137"/>
                    </a:srgbClr>
                  </a:outerShdw>
                </a:effectLst>
              </a:rPr>
            </a:br>
            <a:r>
              <a:rPr lang="en-US" dirty="0" smtClean="0">
                <a:solidFill>
                  <a:srgbClr val="FFFF00"/>
                </a:solidFill>
                <a:effectLst>
                  <a:outerShdw blurRad="38100" dist="38100" dir="2700000" algn="tl">
                    <a:srgbClr val="000000">
                      <a:alpha val="43137"/>
                    </a:srgbClr>
                  </a:outerShdw>
                </a:effectLst>
              </a:rPr>
              <a:t>Yield Benefits as an Adult?</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2027237"/>
            <a:ext cx="8382000" cy="4525963"/>
          </a:xfrm>
        </p:spPr>
        <p:txBody>
          <a:bodyPr>
            <a:normAutofit fontScale="92500" lnSpcReduction="20000"/>
          </a:bodyPr>
          <a:lstStyle/>
          <a:p>
            <a:pPr marL="0" indent="0" algn="ctr">
              <a:buNone/>
            </a:pPr>
            <a:r>
              <a:rPr lang="en-US" i="1" dirty="0">
                <a:effectLst>
                  <a:outerShdw blurRad="38100" dist="38100" dir="2700000" algn="tl">
                    <a:srgbClr val="000000">
                      <a:alpha val="43137"/>
                    </a:srgbClr>
                  </a:outerShdw>
                </a:effectLst>
              </a:rPr>
              <a:t>Baylor University, Institute for Studies of Religion</a:t>
            </a:r>
          </a:p>
          <a:p>
            <a:pPr marL="0" indent="0" algn="ctr">
              <a:buNone/>
            </a:pPr>
            <a:r>
              <a:rPr lang="en-US" sz="2600" i="1" dirty="0">
                <a:effectLst>
                  <a:outerShdw blurRad="38100" dist="38100" dir="2700000" algn="tl">
                    <a:srgbClr val="000000">
                      <a:alpha val="43137"/>
                    </a:srgbClr>
                  </a:outerShdw>
                </a:effectLst>
              </a:rPr>
              <a:t>Nationwide </a:t>
            </a:r>
            <a:r>
              <a:rPr lang="en-US" sz="2600" i="1" dirty="0" smtClean="0">
                <a:effectLst>
                  <a:outerShdw blurRad="38100" dist="38100" dir="2700000" algn="tl">
                    <a:srgbClr val="000000">
                      <a:alpha val="43137"/>
                    </a:srgbClr>
                  </a:outerShdw>
                </a:effectLst>
              </a:rPr>
              <a:t>Survey, 2010</a:t>
            </a:r>
            <a:endParaRPr lang="en-US" sz="2600" i="1" dirty="0">
              <a:effectLst>
                <a:outerShdw blurRad="38100" dist="38100" dir="2700000" algn="tl">
                  <a:srgbClr val="000000">
                    <a:alpha val="43137"/>
                  </a:srgbClr>
                </a:outerShdw>
              </a:effectLst>
            </a:endParaRPr>
          </a:p>
          <a:p>
            <a:pPr marL="0" indent="0" algn="ctr">
              <a:buNone/>
            </a:pPr>
            <a:r>
              <a:rPr lang="en-US" sz="2600" i="1" dirty="0">
                <a:effectLst>
                  <a:outerShdw blurRad="38100" dist="38100" dir="2700000" algn="tl">
                    <a:srgbClr val="000000">
                      <a:alpha val="43137"/>
                    </a:srgbClr>
                  </a:outerShdw>
                </a:effectLst>
              </a:rPr>
              <a:t>Average </a:t>
            </a:r>
            <a:r>
              <a:rPr lang="en-US" sz="2600" i="1" dirty="0" smtClean="0">
                <a:effectLst>
                  <a:outerShdw blurRad="38100" dist="38100" dir="2700000" algn="tl">
                    <a:srgbClr val="000000">
                      <a:alpha val="43137"/>
                    </a:srgbClr>
                  </a:outerShdw>
                </a:effectLst>
              </a:rPr>
              <a:t>Age—47 </a:t>
            </a:r>
            <a:r>
              <a:rPr lang="en-US" sz="2600" i="1" dirty="0">
                <a:effectLst>
                  <a:outerShdw blurRad="38100" dist="38100" dir="2700000" algn="tl">
                    <a:srgbClr val="000000">
                      <a:alpha val="43137"/>
                    </a:srgbClr>
                  </a:outerShdw>
                </a:effectLst>
              </a:rPr>
              <a:t>years</a:t>
            </a:r>
          </a:p>
          <a:p>
            <a:pPr marL="0" indent="0">
              <a:buNone/>
            </a:pPr>
            <a:r>
              <a:rPr lang="en-US" sz="1900" dirty="0" smtClean="0">
                <a:effectLst>
                  <a:outerShdw blurRad="38100" dist="38100" dir="2700000" algn="tl">
                    <a:srgbClr val="000000">
                      <a:alpha val="43137"/>
                    </a:srgbClr>
                  </a:outerShdw>
                </a:effectLst>
              </a:rPr>
              <a:t>  </a:t>
            </a:r>
            <a:endParaRPr lang="en-US" sz="1900" dirty="0">
              <a:effectLst>
                <a:outerShdw blurRad="38100" dist="38100" dir="2700000" algn="tl">
                  <a:srgbClr val="000000">
                    <a:alpha val="43137"/>
                  </a:srgbClr>
                </a:outerShdw>
              </a:effectLst>
            </a:endParaRPr>
          </a:p>
          <a:p>
            <a:pPr marL="0" indent="0">
              <a:buNone/>
            </a:pPr>
            <a:r>
              <a:rPr lang="en-US" dirty="0">
                <a:effectLst>
                  <a:outerShdw blurRad="38100" dist="38100" dir="2700000" algn="tl">
                    <a:srgbClr val="000000">
                      <a:alpha val="43137"/>
                    </a:srgbClr>
                  </a:outerShdw>
                </a:effectLst>
              </a:rPr>
              <a:t>		</a:t>
            </a:r>
            <a:r>
              <a:rPr lang="en-US" dirty="0">
                <a:solidFill>
                  <a:srgbClr val="FFFF00"/>
                </a:solidFill>
                <a:effectLst>
                  <a:outerShdw blurRad="38100" dist="38100" dir="2700000" algn="tl">
                    <a:srgbClr val="000000">
                      <a:alpha val="43137"/>
                    </a:srgbClr>
                  </a:outerShdw>
                </a:effectLst>
              </a:rPr>
              <a:t>Eagle Scouts 		</a:t>
            </a:r>
            <a:r>
              <a:rPr lang="en-US" dirty="0" smtClean="0">
                <a:solidFill>
                  <a:srgbClr val="FFFF00"/>
                </a:solidFill>
                <a:effectLst>
                  <a:outerShdw blurRad="38100" dist="38100" dir="2700000" algn="tl">
                    <a:srgbClr val="000000">
                      <a:alpha val="43137"/>
                    </a:srgbClr>
                  </a:outerShdw>
                </a:effectLst>
              </a:rPr>
              <a:t>    134</a:t>
            </a:r>
            <a:endParaRPr lang="en-US" dirty="0">
              <a:solidFill>
                <a:srgbClr val="FFFF00"/>
              </a:solidFill>
              <a:effectLst>
                <a:outerShdw blurRad="38100" dist="38100" dir="2700000" algn="tl">
                  <a:srgbClr val="000000">
                    <a:alpha val="43137"/>
                  </a:srgbClr>
                </a:outerShdw>
              </a:effectLst>
            </a:endParaRPr>
          </a:p>
          <a:p>
            <a:pPr marL="0" indent="0">
              <a:buNone/>
            </a:pP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Scouts (Not Eagle)	    853</a:t>
            </a:r>
          </a:p>
          <a:p>
            <a:pPr marL="0" indent="0">
              <a:buNone/>
            </a:pPr>
            <a:r>
              <a:rPr lang="en-US" dirty="0" smtClean="0">
                <a:effectLst>
                  <a:outerShdw blurRad="38100" dist="38100" dir="2700000" algn="tl">
                    <a:srgbClr val="000000">
                      <a:alpha val="43137"/>
                    </a:srgbClr>
                  </a:outerShdw>
                </a:effectLst>
              </a:rPr>
              <a:t>		</a:t>
            </a:r>
            <a:r>
              <a:rPr lang="en-US" dirty="0" smtClean="0">
                <a:solidFill>
                  <a:srgbClr val="FFFF00"/>
                </a:solidFill>
                <a:effectLst>
                  <a:outerShdw blurRad="38100" dist="38100" dir="2700000" algn="tl">
                    <a:srgbClr val="000000">
                      <a:alpha val="43137"/>
                    </a:srgbClr>
                  </a:outerShdw>
                </a:effectLst>
              </a:rPr>
              <a:t>Non Scouts			 1,502</a:t>
            </a:r>
          </a:p>
          <a:p>
            <a:pPr marL="0" indent="0">
              <a:buNone/>
            </a:pPr>
            <a:r>
              <a:rPr lang="en-US" dirty="0" smtClean="0">
                <a:effectLst>
                  <a:outerShdw blurRad="38100" dist="38100" dir="2700000" algn="tl">
                    <a:srgbClr val="000000">
                      <a:alpha val="43137"/>
                    </a:srgbClr>
                  </a:outerShdw>
                </a:effectLst>
              </a:rPr>
              <a:t>		Total 			</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2,512</a:t>
            </a:r>
          </a:p>
          <a:p>
            <a:pPr marL="0" indent="0">
              <a:buNone/>
            </a:pPr>
            <a:endParaRPr lang="en-US" dirty="0" smtClean="0">
              <a:effectLst>
                <a:outerShdw blurRad="38100" dist="38100" dir="2700000" algn="tl">
                  <a:srgbClr val="000000">
                    <a:alpha val="43137"/>
                  </a:srgbClr>
                </a:outerShdw>
              </a:effectLst>
            </a:endParaRPr>
          </a:p>
          <a:p>
            <a:pPr marL="0" indent="0">
              <a:buNone/>
            </a:pPr>
            <a:r>
              <a:rPr lang="en-US" i="1" dirty="0" smtClean="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“Eagle Scouts—Merit Beyond the Badge”</a:t>
            </a:r>
          </a:p>
          <a:p>
            <a:pPr marL="0" indent="0">
              <a:buNone/>
            </a:pPr>
            <a:endParaRPr lang="en-US" dirty="0" smtClean="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800796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US" sz="4000" dirty="0" smtClean="0">
                <a:solidFill>
                  <a:srgbClr val="FFFF00"/>
                </a:solidFill>
                <a:effectLst>
                  <a:outerShdw blurRad="38100" dist="38100" dir="2700000" algn="tl">
                    <a:srgbClr val="000000">
                      <a:alpha val="43137"/>
                    </a:srgbClr>
                  </a:outerShdw>
                </a:effectLst>
              </a:rPr>
              <a:t>Likelihood of Positive Behaviors:  </a:t>
            </a:r>
            <a:br>
              <a:rPr lang="en-US" sz="4000" dirty="0" smtClean="0">
                <a:solidFill>
                  <a:srgbClr val="FFFF00"/>
                </a:solidFill>
                <a:effectLst>
                  <a:outerShdw blurRad="38100" dist="38100" dir="2700000" algn="tl">
                    <a:srgbClr val="000000">
                      <a:alpha val="43137"/>
                    </a:srgbClr>
                  </a:outerShdw>
                </a:effectLst>
              </a:rPr>
            </a:br>
            <a:r>
              <a:rPr lang="en-US" sz="3800" dirty="0" smtClean="0">
                <a:solidFill>
                  <a:srgbClr val="FFFF00"/>
                </a:solidFill>
                <a:effectLst>
                  <a:outerShdw blurRad="38100" dist="38100" dir="2700000" algn="tl">
                    <a:srgbClr val="000000">
                      <a:alpha val="43137"/>
                    </a:srgbClr>
                  </a:outerShdw>
                </a:effectLst>
              </a:rPr>
              <a:t>Eagle Scouts Compared to Non-Scouts</a:t>
            </a:r>
            <a:endParaRPr lang="en-US" sz="3800" dirty="0">
              <a:effectLst>
                <a:outerShdw blurRad="38100" dist="38100" dir="2700000" algn="tl">
                  <a:srgbClr val="000000">
                    <a:alpha val="43137"/>
                  </a:srgbClr>
                </a:outerShdw>
              </a:effectLst>
            </a:endParaRPr>
          </a:p>
        </p:txBody>
      </p:sp>
      <p:graphicFrame>
        <p:nvGraphicFramePr>
          <p:cNvPr id="4" name="Chart 3"/>
          <p:cNvGraphicFramePr>
            <a:graphicFrameLocks/>
          </p:cNvGraphicFramePr>
          <p:nvPr>
            <p:extLst>
              <p:ext uri="{D42A27DB-BD31-4B8C-83A1-F6EECF244321}">
                <p14:modId xmlns:p14="http://schemas.microsoft.com/office/powerpoint/2010/main" val="2314841866"/>
              </p:ext>
            </p:extLst>
          </p:nvPr>
        </p:nvGraphicFramePr>
        <p:xfrm>
          <a:off x="10886" y="1295400"/>
          <a:ext cx="8915400" cy="5562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
        <p:nvSpPr>
          <p:cNvPr id="5" name="TextBox 4"/>
          <p:cNvSpPr txBox="1"/>
          <p:nvPr/>
        </p:nvSpPr>
        <p:spPr>
          <a:xfrm>
            <a:off x="609600" y="2455038"/>
            <a:ext cx="2286000" cy="461667"/>
          </a:xfrm>
          <a:prstGeom prst="rect">
            <a:avLst/>
          </a:prstGeom>
          <a:solidFill>
            <a:srgbClr val="9E0000"/>
          </a:solidFill>
          <a:ln w="19050">
            <a:solidFill>
              <a:srgbClr val="FFFF00"/>
            </a:solidFill>
          </a:ln>
        </p:spPr>
        <p:txBody>
          <a:bodyPr wrap="square" rtlCol="0">
            <a:spAutoFit/>
          </a:bodyPr>
          <a:lstStyle/>
          <a:p>
            <a:pPr algn="ctr"/>
            <a:r>
              <a:rPr lang="en-US" sz="2400" i="1" dirty="0" smtClean="0">
                <a:effectLst>
                  <a:outerShdw blurRad="38100" dist="38100" dir="2700000" algn="tl">
                    <a:srgbClr val="000000">
                      <a:alpha val="43137"/>
                    </a:srgbClr>
                  </a:outerShdw>
                </a:effectLst>
              </a:rPr>
              <a:t>Goal Orientation</a:t>
            </a:r>
            <a:endParaRPr lang="en-US" sz="2400" i="1" dirty="0">
              <a:effectLst>
                <a:outerShdw blurRad="38100" dist="38100" dir="2700000" algn="tl">
                  <a:srgbClr val="000000">
                    <a:alpha val="43137"/>
                  </a:srgbClr>
                </a:outerShdw>
              </a:effectLst>
            </a:endParaRPr>
          </a:p>
        </p:txBody>
      </p:sp>
      <p:sp>
        <p:nvSpPr>
          <p:cNvPr id="6" name="TextBox 5"/>
          <p:cNvSpPr txBox="1"/>
          <p:nvPr/>
        </p:nvSpPr>
        <p:spPr>
          <a:xfrm>
            <a:off x="762000" y="4017048"/>
            <a:ext cx="2397954" cy="954107"/>
          </a:xfrm>
          <a:prstGeom prst="rect">
            <a:avLst/>
          </a:prstGeom>
          <a:solidFill>
            <a:srgbClr val="9E0000"/>
          </a:solidFill>
          <a:ln w="22225">
            <a:solidFill>
              <a:srgbClr val="FFFF00"/>
            </a:solidFill>
          </a:ln>
        </p:spPr>
        <p:txBody>
          <a:bodyPr wrap="square" rtlCol="0" anchor="ctr">
            <a:spAutoFit/>
          </a:bodyPr>
          <a:lstStyle/>
          <a:p>
            <a:pPr algn="ctr"/>
            <a:r>
              <a:rPr lang="en-US" sz="2800" i="1" dirty="0">
                <a:effectLst>
                  <a:outerShdw blurRad="38100" dist="38100" dir="2700000" algn="tl">
                    <a:srgbClr val="000000">
                      <a:alpha val="43137"/>
                    </a:srgbClr>
                  </a:outerShdw>
                </a:effectLst>
              </a:rPr>
              <a:t>Three</a:t>
            </a:r>
          </a:p>
          <a:p>
            <a:pPr algn="ctr"/>
            <a:r>
              <a:rPr lang="en-US" sz="2800" i="1" dirty="0">
                <a:effectLst>
                  <a:outerShdw blurRad="38100" dist="38100" dir="2700000" algn="tl">
                    <a:srgbClr val="000000">
                      <a:alpha val="43137"/>
                    </a:srgbClr>
                  </a:outerShdw>
                </a:effectLst>
              </a:rPr>
              <a:t>Decades </a:t>
            </a:r>
            <a:r>
              <a:rPr lang="en-US" sz="2800" i="1" dirty="0" smtClean="0">
                <a:effectLst>
                  <a:outerShdw blurRad="38100" dist="38100" dir="2700000" algn="tl">
                    <a:srgbClr val="000000">
                      <a:alpha val="43137"/>
                    </a:srgbClr>
                  </a:outerShdw>
                </a:effectLst>
              </a:rPr>
              <a:t>Later</a:t>
            </a:r>
          </a:p>
        </p:txBody>
      </p:sp>
      <p:sp>
        <p:nvSpPr>
          <p:cNvPr id="7" name="TextBox 6"/>
          <p:cNvSpPr txBox="1"/>
          <p:nvPr/>
        </p:nvSpPr>
        <p:spPr>
          <a:xfrm>
            <a:off x="3352800" y="3505200"/>
            <a:ext cx="3571672" cy="461665"/>
          </a:xfrm>
          <a:prstGeom prst="rect">
            <a:avLst/>
          </a:prstGeom>
          <a:solidFill>
            <a:srgbClr val="9E0000"/>
          </a:solidFill>
          <a:ln w="19050">
            <a:solidFill>
              <a:srgbClr val="FFFF00"/>
            </a:solidFill>
          </a:ln>
        </p:spPr>
        <p:txBody>
          <a:bodyPr wrap="square" rtlCol="0">
            <a:spAutoFit/>
          </a:bodyPr>
          <a:lstStyle/>
          <a:p>
            <a:pPr algn="ctr"/>
            <a:r>
              <a:rPr lang="en-US" sz="2400" i="1" dirty="0" smtClean="0">
                <a:solidFill>
                  <a:srgbClr val="FFFF00"/>
                </a:solidFill>
                <a:effectLst>
                  <a:outerShdw blurRad="38100" dist="38100" dir="2700000" algn="tl">
                    <a:srgbClr val="000000">
                      <a:alpha val="43137"/>
                    </a:srgbClr>
                  </a:outerShdw>
                </a:effectLst>
              </a:rPr>
              <a:t>Planning </a:t>
            </a:r>
            <a:r>
              <a:rPr lang="en-US" sz="2400" i="1" dirty="0">
                <a:solidFill>
                  <a:srgbClr val="FFFF00"/>
                </a:solidFill>
                <a:effectLst>
                  <a:outerShdw blurRad="38100" dist="38100" dir="2700000" algn="tl">
                    <a:srgbClr val="000000">
                      <a:alpha val="43137"/>
                    </a:srgbClr>
                  </a:outerShdw>
                </a:effectLst>
              </a:rPr>
              <a:t>and </a:t>
            </a:r>
            <a:r>
              <a:rPr lang="en-US" sz="2400" i="1" dirty="0" smtClean="0">
                <a:solidFill>
                  <a:srgbClr val="FFFF00"/>
                </a:solidFill>
                <a:effectLst>
                  <a:outerShdw blurRad="38100" dist="38100" dir="2700000" algn="tl">
                    <a:srgbClr val="000000">
                      <a:alpha val="43137"/>
                    </a:srgbClr>
                  </a:outerShdw>
                </a:effectLst>
              </a:rPr>
              <a:t>Preparedness</a:t>
            </a:r>
            <a:endParaRPr lang="en-US" sz="2400" i="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2438400" y="2971800"/>
            <a:ext cx="2019300" cy="461664"/>
          </a:xfrm>
          <a:prstGeom prst="rect">
            <a:avLst/>
          </a:prstGeom>
          <a:solidFill>
            <a:srgbClr val="9E0000"/>
          </a:solidFill>
          <a:ln w="19050">
            <a:solidFill>
              <a:srgbClr val="FFFF00"/>
            </a:solidFill>
          </a:ln>
        </p:spPr>
        <p:txBody>
          <a:bodyPr wrap="square" rtlCol="0">
            <a:spAutoFit/>
          </a:bodyPr>
          <a:lstStyle/>
          <a:p>
            <a:pPr algn="ctr"/>
            <a:r>
              <a:rPr lang="en-US" sz="2400" i="1" dirty="0" smtClean="0">
                <a:effectLst>
                  <a:outerShdw blurRad="38100" dist="38100" dir="2700000" algn="tl">
                    <a:srgbClr val="000000">
                      <a:alpha val="43137"/>
                    </a:srgbClr>
                  </a:outerShdw>
                </a:effectLst>
              </a:rPr>
              <a:t>Leadership</a:t>
            </a:r>
            <a:endParaRPr lang="en-US" sz="2400" i="1" dirty="0">
              <a:effectLst>
                <a:outerShdw blurRad="38100" dist="38100" dir="2700000" algn="tl">
                  <a:srgbClr val="000000">
                    <a:alpha val="43137"/>
                  </a:srgbClr>
                </a:outerShdw>
              </a:effectLst>
            </a:endParaRPr>
          </a:p>
        </p:txBody>
      </p:sp>
      <p:sp>
        <p:nvSpPr>
          <p:cNvPr id="9" name="TextBox 8"/>
          <p:cNvSpPr txBox="1"/>
          <p:nvPr/>
        </p:nvSpPr>
        <p:spPr>
          <a:xfrm>
            <a:off x="5905500" y="4038600"/>
            <a:ext cx="2019300" cy="461664"/>
          </a:xfrm>
          <a:prstGeom prst="rect">
            <a:avLst/>
          </a:prstGeom>
          <a:solidFill>
            <a:srgbClr val="9E0000"/>
          </a:solidFill>
          <a:ln w="19050">
            <a:solidFill>
              <a:srgbClr val="FFFF00"/>
            </a:solidFill>
          </a:ln>
        </p:spPr>
        <p:txBody>
          <a:bodyPr wrap="square" rtlCol="0">
            <a:spAutoFit/>
          </a:bodyPr>
          <a:lstStyle/>
          <a:p>
            <a:pPr algn="ctr"/>
            <a:r>
              <a:rPr lang="en-US" sz="2400" i="1" dirty="0" smtClean="0">
                <a:solidFill>
                  <a:srgbClr val="FFFF00"/>
                </a:solidFill>
                <a:effectLst>
                  <a:outerShdw blurRad="38100" dist="38100" dir="2700000" algn="tl">
                    <a:srgbClr val="000000">
                      <a:alpha val="43137"/>
                    </a:srgbClr>
                  </a:outerShdw>
                </a:effectLst>
              </a:rPr>
              <a:t>Service</a:t>
            </a:r>
            <a:endParaRPr lang="en-US" sz="2400" i="1"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3348789" y="3505200"/>
            <a:ext cx="3571672" cy="461665"/>
          </a:xfrm>
          <a:prstGeom prst="rect">
            <a:avLst/>
          </a:prstGeom>
          <a:solidFill>
            <a:srgbClr val="9E0000"/>
          </a:solidFill>
          <a:ln w="19050">
            <a:solidFill>
              <a:srgbClr val="FFFF00"/>
            </a:solidFill>
          </a:ln>
        </p:spPr>
        <p:txBody>
          <a:bodyPr wrap="square" rtlCol="0">
            <a:spAutoFit/>
          </a:bodyPr>
          <a:lstStyle/>
          <a:p>
            <a:pPr algn="ctr"/>
            <a:r>
              <a:rPr lang="en-US" sz="2400" i="1" dirty="0" smtClean="0">
                <a:effectLst>
                  <a:outerShdw blurRad="38100" dist="38100" dir="2700000" algn="tl">
                    <a:srgbClr val="000000">
                      <a:alpha val="43137"/>
                    </a:srgbClr>
                  </a:outerShdw>
                </a:effectLst>
              </a:rPr>
              <a:t>Planning </a:t>
            </a:r>
            <a:r>
              <a:rPr lang="en-US" sz="2400" i="1" dirty="0">
                <a:effectLst>
                  <a:outerShdw blurRad="38100" dist="38100" dir="2700000" algn="tl">
                    <a:srgbClr val="000000">
                      <a:alpha val="43137"/>
                    </a:srgbClr>
                  </a:outerShdw>
                </a:effectLst>
              </a:rPr>
              <a:t>and </a:t>
            </a:r>
            <a:r>
              <a:rPr lang="en-US" sz="2400" i="1" dirty="0" smtClean="0">
                <a:effectLst>
                  <a:outerShdw blurRad="38100" dist="38100" dir="2700000" algn="tl">
                    <a:srgbClr val="000000">
                      <a:alpha val="43137"/>
                    </a:srgbClr>
                  </a:outerShdw>
                </a:effectLst>
              </a:rPr>
              <a:t>Preparedness</a:t>
            </a:r>
            <a:endParaRPr lang="en-US" sz="2400" i="1" dirty="0">
              <a:effectLst>
                <a:outerShdw blurRad="38100" dist="38100" dir="2700000" algn="tl">
                  <a:srgbClr val="000000">
                    <a:alpha val="43137"/>
                  </a:srgbClr>
                </a:outerShdw>
              </a:effectLst>
            </a:endParaRPr>
          </a:p>
        </p:txBody>
      </p:sp>
      <p:sp>
        <p:nvSpPr>
          <p:cNvPr id="11" name="TextBox 10"/>
          <p:cNvSpPr txBox="1"/>
          <p:nvPr/>
        </p:nvSpPr>
        <p:spPr>
          <a:xfrm>
            <a:off x="5901489" y="4038600"/>
            <a:ext cx="2019300" cy="461664"/>
          </a:xfrm>
          <a:prstGeom prst="rect">
            <a:avLst/>
          </a:prstGeom>
          <a:solidFill>
            <a:srgbClr val="9E0000"/>
          </a:solidFill>
          <a:ln w="19050">
            <a:solidFill>
              <a:srgbClr val="FFFF00"/>
            </a:solidFill>
          </a:ln>
        </p:spPr>
        <p:txBody>
          <a:bodyPr wrap="square" rtlCol="0">
            <a:spAutoFit/>
          </a:bodyPr>
          <a:lstStyle/>
          <a:p>
            <a:pPr algn="ctr"/>
            <a:r>
              <a:rPr lang="en-US" sz="2400" i="1" dirty="0" smtClean="0">
                <a:effectLst>
                  <a:outerShdw blurRad="38100" dist="38100" dir="2700000" algn="tl">
                    <a:srgbClr val="000000">
                      <a:alpha val="43137"/>
                    </a:srgbClr>
                  </a:outerShdw>
                </a:effectLst>
              </a:rPr>
              <a:t>Service</a:t>
            </a:r>
            <a:endParaRPr lang="en-US" sz="2400" i="1"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292689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2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325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250" fill="hold"/>
                                        <p:tgtEl>
                                          <p:spTgt spid="6"/>
                                        </p:tgtEl>
                                        <p:attrNameLst>
                                          <p:attrName>ppt_w</p:attrName>
                                        </p:attrNameLst>
                                      </p:cBhvr>
                                      <p:tavLst>
                                        <p:tav tm="0">
                                          <p:val>
                                            <p:fltVal val="0"/>
                                          </p:val>
                                        </p:tav>
                                        <p:tav tm="100000">
                                          <p:val>
                                            <p:strVal val="#ppt_w"/>
                                          </p:val>
                                        </p:tav>
                                      </p:tavLst>
                                    </p:anim>
                                    <p:anim calcmode="lin" valueType="num">
                                      <p:cBhvr>
                                        <p:cTn id="38" dur="1250" fill="hold"/>
                                        <p:tgtEl>
                                          <p:spTgt spid="6"/>
                                        </p:tgtEl>
                                        <p:attrNameLst>
                                          <p:attrName>ppt_h</p:attrName>
                                        </p:attrNameLst>
                                      </p:cBhvr>
                                      <p:tavLst>
                                        <p:tav tm="0">
                                          <p:val>
                                            <p:fltVal val="0"/>
                                          </p:val>
                                        </p:tav>
                                        <p:tav tm="100000">
                                          <p:val>
                                            <p:strVal val="#ppt_h"/>
                                          </p:val>
                                        </p:tav>
                                      </p:tavLst>
                                    </p:anim>
                                    <p:anim calcmode="lin" valueType="num">
                                      <p:cBhvr>
                                        <p:cTn id="39" dur="1250" fill="hold"/>
                                        <p:tgtEl>
                                          <p:spTgt spid="6"/>
                                        </p:tgtEl>
                                        <p:attrNameLst>
                                          <p:attrName>style.rotation</p:attrName>
                                        </p:attrNameLst>
                                      </p:cBhvr>
                                      <p:tavLst>
                                        <p:tav tm="0">
                                          <p:val>
                                            <p:fltVal val="90"/>
                                          </p:val>
                                        </p:tav>
                                        <p:tav tm="100000">
                                          <p:val>
                                            <p:fltVal val="0"/>
                                          </p:val>
                                        </p:tav>
                                      </p:tavLst>
                                    </p:anim>
                                    <p:animEffect transition="in" filter="fade">
                                      <p:cBhvr>
                                        <p:cTn id="40" dur="1250"/>
                                        <p:tgtEl>
                                          <p:spTgt spid="6"/>
                                        </p:tgtEl>
                                      </p:cBhvr>
                                    </p:animEffect>
                                  </p:childTnLst>
                                </p:cTn>
                              </p:par>
                              <p:par>
                                <p:cTn id="41" presetID="53" presetClass="entr" presetSubtype="16" fill="hold" grpId="0" nodeType="withEffect">
                                  <p:stCondLst>
                                    <p:cond delay="20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325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animBg="1"/>
      <p:bldP spid="6" grpId="0" animBg="1"/>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4800" dirty="0" smtClean="0">
                <a:solidFill>
                  <a:srgbClr val="FFFF00"/>
                </a:solidFill>
                <a:effectLst>
                  <a:outerShdw blurRad="38100" dist="38100" dir="2700000" algn="tl">
                    <a:srgbClr val="000000">
                      <a:alpha val="43137"/>
                    </a:srgbClr>
                  </a:outerShdw>
                </a:effectLst>
              </a:rPr>
              <a:t>In Summary</a:t>
            </a:r>
            <a:endParaRPr lang="en-US" sz="2700" i="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19200"/>
            <a:ext cx="8839200" cy="5638800"/>
          </a:xfrm>
        </p:spPr>
        <p:txBody>
          <a:bodyPr>
            <a:normAutofit fontScale="92500" lnSpcReduction="20000"/>
          </a:bodyPr>
          <a:lstStyle/>
          <a:p>
            <a:pPr marL="628650" indent="-571500">
              <a:lnSpc>
                <a:spcPct val="120000"/>
              </a:lnSpc>
              <a:spcBef>
                <a:spcPts val="0"/>
              </a:spcBef>
              <a:spcAft>
                <a:spcPts val="1200"/>
              </a:spcAft>
              <a:buFont typeface="Wingdings" panose="05000000000000000000" pitchFamily="2" charset="2"/>
              <a:buChar char="ü"/>
            </a:pPr>
            <a:r>
              <a:rPr lang="en-US" sz="3600" dirty="0" smtClean="0">
                <a:effectLst>
                  <a:outerShdw blurRad="38100" dist="38100" dir="2700000" algn="tl">
                    <a:srgbClr val="000000">
                      <a:alpha val="43137"/>
                    </a:srgbClr>
                  </a:outerShdw>
                </a:effectLst>
              </a:rPr>
              <a:t>Scouting leads to the development of multiple positive character attributes.  </a:t>
            </a:r>
          </a:p>
          <a:p>
            <a:pPr marL="628650" indent="-571500">
              <a:lnSpc>
                <a:spcPct val="120000"/>
              </a:lnSpc>
              <a:spcBef>
                <a:spcPts val="0"/>
              </a:spcBef>
              <a:spcAft>
                <a:spcPts val="1200"/>
              </a:spcAft>
              <a:buFont typeface="Wingdings" panose="05000000000000000000" pitchFamily="2" charset="2"/>
              <a:buChar char="ü"/>
            </a:pPr>
            <a:r>
              <a:rPr lang="en-US" sz="3600" dirty="0" smtClean="0">
                <a:effectLst>
                  <a:outerShdw blurRad="38100" dist="38100" dir="2700000" algn="tl">
                    <a:srgbClr val="000000">
                      <a:alpha val="43137"/>
                    </a:srgbClr>
                  </a:outerShdw>
                </a:effectLst>
              </a:rPr>
              <a:t>Scouting sustains </a:t>
            </a:r>
            <a:r>
              <a:rPr lang="en-US" sz="3600" dirty="0">
                <a:effectLst>
                  <a:outerShdw blurRad="38100" dist="38100" dir="2700000" algn="tl">
                    <a:srgbClr val="000000">
                      <a:alpha val="43137"/>
                    </a:srgbClr>
                  </a:outerShdw>
                </a:effectLst>
              </a:rPr>
              <a:t>Religious </a:t>
            </a:r>
            <a:r>
              <a:rPr lang="en-US" sz="3600" dirty="0" smtClean="0">
                <a:effectLst>
                  <a:outerShdw blurRad="38100" dist="38100" dir="2700000" algn="tl">
                    <a:srgbClr val="000000">
                      <a:alpha val="43137"/>
                    </a:srgbClr>
                  </a:outerShdw>
                </a:effectLst>
              </a:rPr>
              <a:t>Reverence.</a:t>
            </a:r>
          </a:p>
          <a:p>
            <a:pPr marL="628650" indent="-571500">
              <a:lnSpc>
                <a:spcPct val="120000"/>
              </a:lnSpc>
              <a:spcBef>
                <a:spcPts val="0"/>
              </a:spcBef>
              <a:spcAft>
                <a:spcPts val="1200"/>
              </a:spcAft>
              <a:buFont typeface="Wingdings" panose="05000000000000000000" pitchFamily="2" charset="2"/>
              <a:buChar char="ü"/>
            </a:pPr>
            <a:r>
              <a:rPr lang="en-US" sz="3600" dirty="0" smtClean="0">
                <a:effectLst>
                  <a:outerShdw blurRad="38100" dist="38100" dir="2700000" algn="tl">
                    <a:srgbClr val="000000">
                      <a:alpha val="43137"/>
                    </a:srgbClr>
                  </a:outerShdw>
                </a:effectLst>
              </a:rPr>
              <a:t>Scouting is a strong partner with sports in building positive character.  </a:t>
            </a:r>
          </a:p>
          <a:p>
            <a:pPr marL="628650" indent="-571500">
              <a:lnSpc>
                <a:spcPct val="120000"/>
              </a:lnSpc>
              <a:spcBef>
                <a:spcPts val="0"/>
              </a:spcBef>
              <a:spcAft>
                <a:spcPts val="1200"/>
              </a:spcAft>
              <a:buFont typeface="Wingdings" panose="05000000000000000000" pitchFamily="2" charset="2"/>
              <a:buChar char="ü"/>
            </a:pPr>
            <a:r>
              <a:rPr lang="en-US" sz="3600" dirty="0" smtClean="0">
                <a:effectLst>
                  <a:outerShdw blurRad="38100" dist="38100" dir="2700000" algn="tl">
                    <a:srgbClr val="000000">
                      <a:alpha val="43137"/>
                    </a:srgbClr>
                  </a:outerShdw>
                </a:effectLst>
              </a:rPr>
              <a:t>The </a:t>
            </a:r>
            <a:r>
              <a:rPr lang="en-US" sz="3600" dirty="0">
                <a:effectLst>
                  <a:outerShdw blurRad="38100" dist="38100" dir="2700000" algn="tl">
                    <a:srgbClr val="000000">
                      <a:alpha val="43137"/>
                    </a:srgbClr>
                  </a:outerShdw>
                </a:effectLst>
              </a:rPr>
              <a:t>positive </a:t>
            </a:r>
            <a:r>
              <a:rPr lang="en-US" sz="3600" dirty="0" smtClean="0">
                <a:effectLst>
                  <a:outerShdw blurRad="38100" dist="38100" dir="2700000" algn="tl">
                    <a:srgbClr val="000000">
                      <a:alpha val="43137"/>
                    </a:srgbClr>
                  </a:outerShdw>
                </a:effectLst>
              </a:rPr>
              <a:t>effect </a:t>
            </a:r>
            <a:r>
              <a:rPr lang="en-US" sz="3600" dirty="0">
                <a:effectLst>
                  <a:outerShdw blurRad="38100" dist="38100" dir="2700000" algn="tl">
                    <a:srgbClr val="000000">
                      <a:alpha val="43137"/>
                    </a:srgbClr>
                  </a:outerShdw>
                </a:effectLst>
              </a:rPr>
              <a:t>of </a:t>
            </a:r>
            <a:r>
              <a:rPr lang="en-US" sz="3600" dirty="0" smtClean="0">
                <a:effectLst>
                  <a:outerShdw blurRad="38100" dist="38100" dir="2700000" algn="tl">
                    <a:srgbClr val="000000">
                      <a:alpha val="43137"/>
                    </a:srgbClr>
                  </a:outerShdw>
                </a:effectLst>
              </a:rPr>
              <a:t>Scouting </a:t>
            </a:r>
            <a:r>
              <a:rPr lang="en-US" sz="3600" dirty="0">
                <a:effectLst>
                  <a:outerShdw blurRad="38100" dist="38100" dir="2700000" algn="tl">
                    <a:srgbClr val="000000">
                      <a:alpha val="43137"/>
                    </a:srgbClr>
                  </a:outerShdw>
                </a:effectLst>
              </a:rPr>
              <a:t>persists for decades.  </a:t>
            </a:r>
            <a:endParaRPr lang="en-US" sz="3600" dirty="0" smtClean="0">
              <a:effectLst>
                <a:outerShdw blurRad="38100" dist="38100" dir="2700000" algn="tl">
                  <a:srgbClr val="000000">
                    <a:alpha val="43137"/>
                  </a:srgbClr>
                </a:outerShdw>
              </a:effectLst>
            </a:endParaRPr>
          </a:p>
          <a:p>
            <a:pPr marL="628650" indent="-571500">
              <a:lnSpc>
                <a:spcPct val="120000"/>
              </a:lnSpc>
              <a:spcBef>
                <a:spcPts val="0"/>
              </a:spcBef>
              <a:spcAft>
                <a:spcPts val="1200"/>
              </a:spcAft>
              <a:buFont typeface="Wingdings" panose="05000000000000000000" pitchFamily="2" charset="2"/>
              <a:buChar char="ü"/>
            </a:pPr>
            <a:r>
              <a:rPr lang="en-US" sz="3600" dirty="0"/>
              <a:t>Scouting requires strong support from leadership to be fully effective.    </a:t>
            </a:r>
          </a:p>
          <a:p>
            <a:pPr marL="628650" indent="-571500">
              <a:lnSpc>
                <a:spcPct val="120000"/>
              </a:lnSpc>
              <a:spcBef>
                <a:spcPts val="0"/>
              </a:spcBef>
              <a:spcAft>
                <a:spcPts val="1200"/>
              </a:spcAft>
              <a:buFont typeface="Wingdings" panose="05000000000000000000" pitchFamily="2" charset="2"/>
              <a:buChar char="ü"/>
            </a:pPr>
            <a:endParaRPr lang="en-US" sz="3800" dirty="0">
              <a:effectLst>
                <a:outerShdw blurRad="38100" dist="38100" dir="2700000" algn="tl">
                  <a:srgbClr val="000000">
                    <a:alpha val="43137"/>
                  </a:srgbClr>
                </a:outerShdw>
              </a:effectLst>
            </a:endParaRPr>
          </a:p>
          <a:p>
            <a:pPr marL="57150" indent="0">
              <a:spcBef>
                <a:spcPts val="1200"/>
              </a:spcBef>
              <a:buNone/>
            </a:pPr>
            <a:endParaRPr lang="en-US" sz="40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145751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9438"/>
            <a:ext cx="8229600" cy="5287963"/>
          </a:xfrm>
        </p:spPr>
        <p:txBody>
          <a:bodyPr/>
          <a:lstStyle/>
          <a:p>
            <a:pPr marL="0" indent="0" algn="ctr">
              <a:buNone/>
            </a:pPr>
            <a:endParaRPr lang="en-US" dirty="0" smtClean="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endParaRPr lang="en-US" dirty="0" smtClean="0">
              <a:effectLst>
                <a:outerShdw blurRad="38100" dist="38100" dir="2700000" algn="tl">
                  <a:srgbClr val="000000">
                    <a:alpha val="43137"/>
                  </a:srgbClr>
                </a:outerShdw>
              </a:effectLst>
            </a:endParaRPr>
          </a:p>
          <a:p>
            <a:pPr marL="0" indent="0" algn="ctr">
              <a:buNone/>
            </a:pPr>
            <a:r>
              <a:rPr lang="en-US" sz="8800" dirty="0" smtClean="0">
                <a:effectLst>
                  <a:outerShdw blurRad="38100" dist="38100" dir="2700000" algn="tl">
                    <a:srgbClr val="000000">
                      <a:alpha val="43137"/>
                    </a:srgbClr>
                  </a:outerShdw>
                </a:effectLst>
              </a:rPr>
              <a:t>So What?</a:t>
            </a:r>
            <a:endParaRPr lang="en-US" sz="8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124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0" dur="1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5400" dirty="0" smtClean="0">
                <a:solidFill>
                  <a:srgbClr val="FFFF00"/>
                </a:solidFill>
              </a:rPr>
              <a:t>What Really </a:t>
            </a:r>
            <a:r>
              <a:rPr lang="en-US" sz="5400" i="1" dirty="0" smtClean="0"/>
              <a:t>IS</a:t>
            </a:r>
            <a:r>
              <a:rPr lang="en-US" sz="5400" i="1" dirty="0" smtClean="0">
                <a:solidFill>
                  <a:srgbClr val="FFFF00"/>
                </a:solidFill>
              </a:rPr>
              <a:t> </a:t>
            </a:r>
            <a:r>
              <a:rPr lang="en-US" sz="5400" dirty="0" smtClean="0">
                <a:solidFill>
                  <a:srgbClr val="FFFF00"/>
                </a:solidFill>
              </a:rPr>
              <a:t>Scouting?</a:t>
            </a:r>
            <a:endParaRPr lang="en-US" sz="5400" dirty="0">
              <a:solidFill>
                <a:srgbClr val="FFFF00"/>
              </a:solidFill>
            </a:endParaRPr>
          </a:p>
        </p:txBody>
      </p:sp>
      <p:sp>
        <p:nvSpPr>
          <p:cNvPr id="3" name="Content Placeholder 2"/>
          <p:cNvSpPr>
            <a:spLocks noGrp="1"/>
          </p:cNvSpPr>
          <p:nvPr>
            <p:ph idx="1"/>
          </p:nvPr>
        </p:nvSpPr>
        <p:spPr>
          <a:xfrm>
            <a:off x="304800" y="1219200"/>
            <a:ext cx="8686800" cy="5562600"/>
          </a:xfrm>
        </p:spPr>
        <p:txBody>
          <a:bodyPr>
            <a:normAutofit/>
          </a:bodyPr>
          <a:lstStyle/>
          <a:p>
            <a:r>
              <a:rPr lang="en-US" dirty="0" smtClean="0"/>
              <a:t>Scouting is more than just an outdoor activity program, silly songs or merit badges.  </a:t>
            </a:r>
          </a:p>
          <a:p>
            <a:r>
              <a:rPr lang="en-US" dirty="0" smtClean="0"/>
              <a:t>Scouting is a proven and effective program that changes boys’ lives, while sustaining Religious Reverence.</a:t>
            </a:r>
          </a:p>
          <a:p>
            <a:r>
              <a:rPr lang="en-US" dirty="0" smtClean="0"/>
              <a:t>However, </a:t>
            </a:r>
            <a:r>
              <a:rPr lang="en-US" dirty="0"/>
              <a:t>Scouting </a:t>
            </a:r>
            <a:r>
              <a:rPr lang="en-US" dirty="0" smtClean="0"/>
              <a:t>requires strong </a:t>
            </a:r>
            <a:r>
              <a:rPr lang="en-US" dirty="0"/>
              <a:t>support from </a:t>
            </a:r>
            <a:r>
              <a:rPr lang="en-US" dirty="0" smtClean="0"/>
              <a:t>leadership to be fully effective.    </a:t>
            </a:r>
            <a:endParaRPr lang="en-US" dirty="0"/>
          </a:p>
          <a:p>
            <a:r>
              <a:rPr lang="en-US" dirty="0" smtClean="0"/>
              <a:t>It is that </a:t>
            </a:r>
            <a:r>
              <a:rPr lang="en-US" i="1" dirty="0" smtClean="0">
                <a:solidFill>
                  <a:srgbClr val="FFFF00"/>
                </a:solidFill>
              </a:rPr>
              <a:t>foundation of leader support </a:t>
            </a:r>
            <a:r>
              <a:rPr lang="en-US" dirty="0" smtClean="0"/>
              <a:t>that gives it the power to touch hearts and change lives.  </a:t>
            </a:r>
            <a:endParaRPr lang="en-US" dirty="0"/>
          </a:p>
        </p:txBody>
      </p:sp>
    </p:spTree>
    <p:custDataLst>
      <p:tags r:id="rId1"/>
    </p:custDataLst>
    <p:extLst>
      <p:ext uri="{BB962C8B-B14F-4D97-AF65-F5344CB8AC3E}">
        <p14:creationId xmlns:p14="http://schemas.microsoft.com/office/powerpoint/2010/main" val="3199817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iterate type="wd">
                                    <p:tmPct val="2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5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800" dirty="0" smtClean="0">
                <a:solidFill>
                  <a:srgbClr val="FFFF00"/>
                </a:solidFill>
                <a:effectLst>
                  <a:outerShdw blurRad="38100" dist="38100" dir="2700000" algn="tl">
                    <a:srgbClr val="000000">
                      <a:alpha val="43137"/>
                    </a:srgbClr>
                  </a:outerShdw>
                </a:effectLst>
              </a:rPr>
              <a:t>Some Questions</a:t>
            </a:r>
            <a:endParaRPr lang="en-US" sz="4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707" y="2133600"/>
            <a:ext cx="9144000" cy="3505200"/>
          </a:xfrm>
        </p:spPr>
        <p:txBody>
          <a:bodyPr>
            <a:normAutofit/>
          </a:bodyPr>
          <a:lstStyle/>
          <a:p>
            <a:pPr marL="0" indent="0" algn="ctr">
              <a:spcBef>
                <a:spcPts val="0"/>
              </a:spcBef>
              <a:buNone/>
            </a:pPr>
            <a:r>
              <a:rPr lang="en-US" sz="3600" i="1" dirty="0" smtClean="0">
                <a:effectLst>
                  <a:outerShdw blurRad="38100" dist="38100" dir="2700000" algn="tl">
                    <a:srgbClr val="000000">
                      <a:alpha val="43137"/>
                    </a:srgbClr>
                  </a:outerShdw>
                </a:effectLst>
              </a:rPr>
              <a:t>How do you and those </a:t>
            </a:r>
          </a:p>
          <a:p>
            <a:pPr marL="0" indent="0" algn="ctr">
              <a:spcBef>
                <a:spcPts val="0"/>
              </a:spcBef>
              <a:buNone/>
            </a:pPr>
            <a:r>
              <a:rPr lang="en-US" sz="3600" i="1" dirty="0" smtClean="0">
                <a:effectLst>
                  <a:outerShdw blurRad="38100" dist="38100" dir="2700000" algn="tl">
                    <a:srgbClr val="000000">
                      <a:alpha val="43137"/>
                    </a:srgbClr>
                  </a:outerShdw>
                </a:effectLst>
              </a:rPr>
              <a:t>around you see Scouting?</a:t>
            </a:r>
          </a:p>
          <a:p>
            <a:pPr marL="0" indent="0" algn="ctr">
              <a:buNone/>
            </a:pPr>
            <a:endParaRPr lang="en-US" sz="2000" i="1" dirty="0" smtClean="0">
              <a:effectLst>
                <a:outerShdw blurRad="38100" dist="38100" dir="2700000" algn="tl">
                  <a:srgbClr val="000000">
                    <a:alpha val="43137"/>
                  </a:srgbClr>
                </a:outerShdw>
              </a:effectLst>
            </a:endParaRPr>
          </a:p>
          <a:p>
            <a:pPr marL="0" indent="0" algn="ctr">
              <a:buNone/>
            </a:pPr>
            <a:r>
              <a:rPr lang="en-US" sz="2000" i="1" dirty="0" smtClean="0">
                <a:effectLst>
                  <a:outerShdw blurRad="38100" dist="38100" dir="2700000" algn="tl">
                    <a:srgbClr val="000000">
                      <a:alpha val="43137"/>
                    </a:srgbClr>
                  </a:outerShdw>
                </a:effectLst>
              </a:rPr>
              <a:t>  </a:t>
            </a:r>
          </a:p>
          <a:p>
            <a:pPr marL="0" indent="0" algn="ctr">
              <a:buNone/>
            </a:pPr>
            <a:r>
              <a:rPr lang="en-US" sz="3600" i="1" dirty="0" smtClean="0">
                <a:effectLst>
                  <a:outerShdw blurRad="38100" dist="38100" dir="2700000" algn="tl">
                    <a:srgbClr val="000000">
                      <a:alpha val="43137"/>
                    </a:srgbClr>
                  </a:outerShdw>
                </a:effectLst>
              </a:rPr>
              <a:t>How well does it succeed in forging</a:t>
            </a:r>
          </a:p>
          <a:p>
            <a:pPr marL="0" indent="0" algn="ctr">
              <a:buNone/>
            </a:pPr>
            <a:r>
              <a:rPr lang="en-US" sz="3600" i="1" dirty="0" smtClean="0">
                <a:effectLst>
                  <a:outerShdw blurRad="38100" dist="38100" dir="2700000" algn="tl">
                    <a:srgbClr val="000000">
                      <a:alpha val="43137"/>
                    </a:srgbClr>
                  </a:outerShdw>
                </a:effectLst>
              </a:rPr>
              <a:t> character in boys and young men?</a:t>
            </a:r>
          </a:p>
        </p:txBody>
      </p:sp>
      <p:sp>
        <p:nvSpPr>
          <p:cNvPr id="5" name="TextBox 4"/>
          <p:cNvSpPr txBox="1"/>
          <p:nvPr/>
        </p:nvSpPr>
        <p:spPr>
          <a:xfrm>
            <a:off x="0" y="0"/>
            <a:ext cx="0" cy="0"/>
          </a:xfrm>
          <a:prstGeom prst="rect">
            <a:avLst/>
          </a:prstGeom>
          <a:solidFill>
            <a:schemeClr val="lt2"/>
          </a:solidFill>
        </p:spPr>
        <p:txBody>
          <a:bodyPr vert="horz" rtlCol="0">
            <a:spAutoFit/>
          </a:bodyPr>
          <a:lstStyle/>
          <a:p>
            <a:endParaRPr lang="en-US"/>
          </a:p>
        </p:txBody>
      </p:sp>
    </p:spTree>
    <p:custDataLst>
      <p:tags r:id="rId1"/>
    </p:custDataLst>
    <p:extLst>
      <p:ext uri="{BB962C8B-B14F-4D97-AF65-F5344CB8AC3E}">
        <p14:creationId xmlns:p14="http://schemas.microsoft.com/office/powerpoint/2010/main" val="2294063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0">
              <a:schemeClr val="accent1">
                <a:lumMod val="89000"/>
              </a:schemeClr>
            </a:gs>
            <a:gs pos="8000">
              <a:schemeClr val="accent1">
                <a:lumMod val="75000"/>
              </a:schemeClr>
            </a:gs>
            <a:gs pos="92000">
              <a:srgbClr val="102384"/>
            </a:gs>
          </a:gsLst>
          <a:path path="rect">
            <a:fillToRect l="50000" t="50000" r="50000" b="50000"/>
          </a:path>
        </a:gra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27215" y="0"/>
            <a:ext cx="9144000"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700" dirty="0" smtClean="0">
                <a:effectLst>
                  <a:outerShdw blurRad="38100" dist="38100" dir="2700000" algn="tl">
                    <a:srgbClr val="000000">
                      <a:alpha val="43137"/>
                    </a:srgbClr>
                  </a:outerShdw>
                </a:effectLst>
              </a:rPr>
              <a:t>  </a:t>
            </a:r>
            <a:endParaRPr lang="en-US" sz="4000" dirty="0" smtClean="0">
              <a:effectLst>
                <a:outerShdw blurRad="38100" dist="38100" dir="2700000" algn="tl">
                  <a:srgbClr val="000000">
                    <a:alpha val="43137"/>
                  </a:srgbClr>
                </a:outerShdw>
              </a:effectLst>
            </a:endParaRPr>
          </a:p>
          <a:p>
            <a:pPr marL="0" indent="0" algn="ctr">
              <a:spcBef>
                <a:spcPts val="600"/>
              </a:spcBef>
              <a:buFont typeface="Arial" panose="020B0604020202020204" pitchFamily="34" charset="0"/>
              <a:buNone/>
            </a:pPr>
            <a:r>
              <a:rPr lang="en-US" sz="1100" dirty="0" smtClean="0"/>
              <a:t> </a:t>
            </a:r>
          </a:p>
          <a:p>
            <a:pPr marL="0" indent="0" algn="ctr">
              <a:spcBef>
                <a:spcPts val="600"/>
              </a:spcBef>
              <a:buNone/>
            </a:pPr>
            <a:r>
              <a:rPr lang="en-US" sz="3600" dirty="0" smtClean="0">
                <a:effectLst>
                  <a:outerShdw blurRad="38100" dist="38100" dir="2700000" algn="tl">
                    <a:srgbClr val="000000">
                      <a:alpha val="43137"/>
                    </a:srgbClr>
                  </a:outerShdw>
                </a:effectLst>
              </a:rPr>
              <a:t>Scouting is </a:t>
            </a:r>
            <a:r>
              <a:rPr lang="en-US" sz="3600" dirty="0">
                <a:effectLst>
                  <a:outerShdw blurRad="38100" dist="38100" dir="2700000" algn="tl">
                    <a:srgbClr val="000000">
                      <a:alpha val="43137"/>
                    </a:srgbClr>
                  </a:outerShdw>
                </a:effectLst>
              </a:rPr>
              <a:t>a </a:t>
            </a:r>
            <a:endParaRPr lang="en-US" sz="3600" dirty="0" smtClean="0">
              <a:effectLst>
                <a:outerShdw blurRad="38100" dist="38100" dir="2700000" algn="tl">
                  <a:srgbClr val="000000">
                    <a:alpha val="43137"/>
                  </a:srgbClr>
                </a:outerShdw>
              </a:effectLst>
            </a:endParaRPr>
          </a:p>
          <a:p>
            <a:pPr marL="0" indent="0" algn="ctr">
              <a:spcBef>
                <a:spcPts val="600"/>
              </a:spcBef>
              <a:buNone/>
            </a:pPr>
            <a:r>
              <a:rPr lang="en-US" sz="3600" dirty="0" smtClean="0">
                <a:effectLst>
                  <a:outerShdw blurRad="38100" dist="38100" dir="2700000" algn="tl">
                    <a:srgbClr val="000000">
                      <a:alpha val="43137"/>
                    </a:srgbClr>
                  </a:outerShdw>
                </a:effectLst>
              </a:rPr>
              <a:t>powerful </a:t>
            </a:r>
            <a:r>
              <a:rPr lang="en-US" sz="3600" dirty="0">
                <a:effectLst>
                  <a:outerShdw blurRad="38100" dist="38100" dir="2700000" algn="tl">
                    <a:srgbClr val="000000">
                      <a:alpha val="43137"/>
                    </a:srgbClr>
                  </a:outerShdw>
                </a:effectLst>
              </a:rPr>
              <a:t>and effective </a:t>
            </a:r>
            <a:r>
              <a:rPr lang="en-US" sz="3600" dirty="0" smtClean="0">
                <a:effectLst>
                  <a:outerShdw blurRad="38100" dist="38100" dir="2700000" algn="tl">
                    <a:srgbClr val="000000">
                      <a:alpha val="43137"/>
                    </a:srgbClr>
                  </a:outerShdw>
                </a:effectLst>
              </a:rPr>
              <a:t>tool</a:t>
            </a:r>
            <a:endParaRPr lang="en-US" sz="3600" dirty="0">
              <a:effectLst>
                <a:outerShdw blurRad="38100" dist="38100" dir="2700000" algn="tl">
                  <a:srgbClr val="000000">
                    <a:alpha val="43137"/>
                  </a:srgbClr>
                </a:outerShdw>
              </a:effectLst>
            </a:endParaRPr>
          </a:p>
          <a:p>
            <a:pPr marL="0" indent="0" algn="ctr">
              <a:spcBef>
                <a:spcPts val="600"/>
              </a:spcBef>
              <a:buNone/>
            </a:pPr>
            <a:r>
              <a:rPr lang="en-US" sz="3600" dirty="0">
                <a:effectLst>
                  <a:outerShdw blurRad="38100" dist="38100" dir="2700000" algn="tl">
                    <a:srgbClr val="000000">
                      <a:alpha val="43137"/>
                    </a:srgbClr>
                  </a:outerShdw>
                </a:effectLst>
              </a:rPr>
              <a:t>for creating change in the lives of boys.</a:t>
            </a:r>
          </a:p>
          <a:p>
            <a:pPr marL="0" indent="0" algn="ctr">
              <a:spcBef>
                <a:spcPts val="600"/>
              </a:spcBef>
              <a:buFont typeface="Arial" panose="020B0604020202020204" pitchFamily="34" charset="0"/>
              <a:buNone/>
            </a:pPr>
            <a:r>
              <a:rPr lang="en-US" sz="1800" dirty="0" smtClean="0">
                <a:effectLst>
                  <a:outerShdw blurRad="38100" dist="38100" dir="2700000" algn="tl">
                    <a:srgbClr val="000000">
                      <a:alpha val="43137"/>
                    </a:srgbClr>
                  </a:outerShdw>
                </a:effectLst>
              </a:rPr>
              <a:t> </a:t>
            </a:r>
          </a:p>
          <a:p>
            <a:pPr marL="0" indent="0" algn="ctr">
              <a:spcBef>
                <a:spcPts val="600"/>
              </a:spcBef>
              <a:buFont typeface="Arial" panose="020B0604020202020204" pitchFamily="34" charset="0"/>
              <a:buNone/>
            </a:pPr>
            <a:r>
              <a:rPr lang="en-US" sz="3600" i="1" dirty="0" smtClean="0">
                <a:effectLst>
                  <a:outerShdw blurRad="38100" dist="38100" dir="2700000" algn="tl">
                    <a:srgbClr val="000000">
                      <a:alpha val="43137"/>
                    </a:srgbClr>
                  </a:outerShdw>
                </a:effectLst>
              </a:rPr>
              <a:t>The degree that our boys experience </a:t>
            </a:r>
          </a:p>
          <a:p>
            <a:pPr marL="0" indent="0" algn="ctr">
              <a:spcBef>
                <a:spcPts val="600"/>
              </a:spcBef>
              <a:buFont typeface="Arial" panose="020B0604020202020204" pitchFamily="34" charset="0"/>
              <a:buNone/>
            </a:pPr>
            <a:r>
              <a:rPr lang="en-US" sz="3600" i="1" dirty="0" smtClean="0">
                <a:effectLst>
                  <a:outerShdw blurRad="38100" dist="38100" dir="2700000" algn="tl">
                    <a:srgbClr val="000000">
                      <a:alpha val="43137"/>
                    </a:srgbClr>
                  </a:outerShdw>
                </a:effectLst>
              </a:rPr>
              <a:t>the power and effectiveness </a:t>
            </a:r>
          </a:p>
          <a:p>
            <a:pPr marL="0" indent="0" algn="ctr">
              <a:spcBef>
                <a:spcPts val="600"/>
              </a:spcBef>
              <a:buFont typeface="Arial" panose="020B0604020202020204" pitchFamily="34" charset="0"/>
              <a:buNone/>
            </a:pPr>
            <a:r>
              <a:rPr lang="en-US" sz="3600" i="1" dirty="0">
                <a:effectLst>
                  <a:outerShdw blurRad="38100" dist="38100" dir="2700000" algn="tl">
                    <a:srgbClr val="000000">
                      <a:alpha val="43137"/>
                    </a:srgbClr>
                  </a:outerShdw>
                </a:effectLst>
              </a:rPr>
              <a:t>t</a:t>
            </a:r>
            <a:r>
              <a:rPr lang="en-US" sz="3600" i="1" dirty="0" smtClean="0">
                <a:effectLst>
                  <a:outerShdw blurRad="38100" dist="38100" dir="2700000" algn="tl">
                    <a:srgbClr val="000000">
                      <a:alpha val="43137"/>
                    </a:srgbClr>
                  </a:outerShdw>
                </a:effectLst>
              </a:rPr>
              <a:t>hat Scouting promises,</a:t>
            </a:r>
          </a:p>
          <a:p>
            <a:pPr marL="0" indent="0" algn="ctr">
              <a:spcBef>
                <a:spcPts val="600"/>
              </a:spcBef>
              <a:buNone/>
            </a:pPr>
            <a:r>
              <a:rPr lang="en-US" sz="3600" i="1" dirty="0" smtClean="0">
                <a:effectLst>
                  <a:outerShdw blurRad="38100" dist="38100" dir="2700000" algn="tl">
                    <a:srgbClr val="000000">
                      <a:alpha val="43137"/>
                    </a:srgbClr>
                  </a:outerShdw>
                </a:effectLst>
              </a:rPr>
              <a:t>is therefore up to us— </a:t>
            </a:r>
          </a:p>
          <a:p>
            <a:pPr marL="0" indent="0" algn="ctr">
              <a:spcBef>
                <a:spcPts val="600"/>
              </a:spcBef>
              <a:buNone/>
            </a:pPr>
            <a:r>
              <a:rPr lang="en-US" sz="3600" i="1" dirty="0" smtClean="0">
                <a:effectLst>
                  <a:outerShdw blurRad="38100" dist="38100" dir="2700000" algn="tl">
                    <a:srgbClr val="000000">
                      <a:alpha val="43137"/>
                    </a:srgbClr>
                  </a:outerShdw>
                </a:effectLst>
              </a:rPr>
              <a:t>their </a:t>
            </a:r>
            <a:r>
              <a:rPr lang="en-US" sz="3600" i="1" dirty="0">
                <a:effectLst>
                  <a:outerShdw blurRad="38100" dist="38100" dir="2700000" algn="tl">
                    <a:srgbClr val="000000">
                      <a:alpha val="43137"/>
                    </a:srgbClr>
                  </a:outerShdw>
                </a:effectLst>
              </a:rPr>
              <a:t>leaders.  </a:t>
            </a:r>
          </a:p>
        </p:txBody>
      </p:sp>
      <p:sp>
        <p:nvSpPr>
          <p:cNvPr id="2" name="TextBox 1"/>
          <p:cNvSpPr txBox="1"/>
          <p:nvPr/>
        </p:nvSpPr>
        <p:spPr>
          <a:xfrm>
            <a:off x="0" y="0"/>
            <a:ext cx="0" cy="369332"/>
          </a:xfrm>
          <a:prstGeom prst="rect">
            <a:avLst/>
          </a:prstGeom>
          <a:solidFill>
            <a:schemeClr val="lt2"/>
          </a:solidFill>
        </p:spPr>
        <p:txBody>
          <a:bodyPr vert="horz" rtlCol="0">
            <a:spAutoFit/>
          </a:bodyPr>
          <a:lstStyle/>
          <a:p>
            <a:endParaRPr lang="en-US"/>
          </a:p>
        </p:txBody>
      </p:sp>
    </p:spTree>
    <p:custDataLst>
      <p:tags r:id="rId1"/>
    </p:custDataLst>
    <p:extLst>
      <p:ext uri="{BB962C8B-B14F-4D97-AF65-F5344CB8AC3E}">
        <p14:creationId xmlns:p14="http://schemas.microsoft.com/office/powerpoint/2010/main" val="3920525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25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125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125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1250"/>
                                        <p:tgtEl>
                                          <p:spTgt spid="4">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250"/>
                                        <p:tgtEl>
                                          <p:spTgt spid="4">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1250"/>
                                        <p:tgtEl>
                                          <p:spTgt spid="4">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1250"/>
                                        <p:tgtEl>
                                          <p:spTgt spid="4">
                                            <p:txEl>
                                              <p:pRg st="9" end="9"/>
                                            </p:txEl>
                                          </p:spTgt>
                                        </p:tgtEl>
                                      </p:cBhvr>
                                    </p:animEffect>
                                  </p:childTnLst>
                                </p:cTn>
                              </p:par>
                              <p:par>
                                <p:cTn id="28" presetID="10" presetClass="entr" presetSubtype="0" fill="hold" nodeType="withEffect">
                                  <p:stCondLst>
                                    <p:cond delay="200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fade">
                                      <p:cBhvr>
                                        <p:cTn id="30" dur="125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82762"/>
          </a:xfrm>
        </p:spPr>
        <p:txBody>
          <a:bodyPr>
            <a:normAutofit/>
          </a:bodyPr>
          <a:lstStyle/>
          <a:p>
            <a:r>
              <a:rPr lang="en-US" i="1" dirty="0" smtClean="0">
                <a:solidFill>
                  <a:srgbClr val="FFFF00"/>
                </a:solidFill>
                <a:effectLst>
                  <a:outerShdw blurRad="38100" dist="38100" dir="2700000" algn="tl">
                    <a:srgbClr val="000000">
                      <a:alpha val="43137"/>
                    </a:srgbClr>
                  </a:outerShdw>
                </a:effectLst>
              </a:rPr>
              <a:t>Two Questions</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sz="32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32820"/>
            <a:ext cx="8229600" cy="5344180"/>
          </a:xfrm>
        </p:spPr>
        <p:txBody>
          <a:bodyPr>
            <a:normAutofit/>
          </a:bodyPr>
          <a:lstStyle/>
          <a:p>
            <a:pPr marL="0" indent="0" algn="ctr">
              <a:spcBef>
                <a:spcPts val="0"/>
              </a:spcBef>
              <a:buNone/>
              <a:defRPr/>
            </a:pPr>
            <a:r>
              <a:rPr lang="en-US" i="1" dirty="0" smtClean="0">
                <a:solidFill>
                  <a:srgbClr val="FFFF00"/>
                </a:solidFill>
                <a:effectLst>
                  <a:outerShdw blurRad="38100" dist="38100" dir="2700000" algn="tl">
                    <a:srgbClr val="000000">
                      <a:alpha val="43137"/>
                    </a:srgbClr>
                  </a:outerShdw>
                </a:effectLst>
              </a:rPr>
              <a:t>Ponder</a:t>
            </a:r>
          </a:p>
          <a:p>
            <a:pPr marL="0" indent="0" algn="ctr">
              <a:spcBef>
                <a:spcPts val="0"/>
              </a:spcBef>
              <a:buNone/>
              <a:defRPr/>
            </a:pPr>
            <a:r>
              <a:rPr lang="en-US" sz="3600" dirty="0" smtClean="0">
                <a:effectLst>
                  <a:outerShdw blurRad="38100" dist="38100" dir="2700000" algn="tl">
                    <a:srgbClr val="000000">
                      <a:alpha val="43137"/>
                    </a:srgbClr>
                  </a:outerShdw>
                </a:effectLst>
              </a:rPr>
              <a:t>What can I personally do</a:t>
            </a:r>
          </a:p>
          <a:p>
            <a:pPr marL="0" indent="0" algn="ctr">
              <a:spcBef>
                <a:spcPts val="0"/>
              </a:spcBef>
              <a:buNone/>
              <a:defRPr/>
            </a:pPr>
            <a:r>
              <a:rPr lang="en-US" sz="3600" dirty="0">
                <a:effectLst>
                  <a:outerShdw blurRad="38100" dist="38100" dir="2700000" algn="tl">
                    <a:srgbClr val="000000">
                      <a:alpha val="43137"/>
                    </a:srgbClr>
                  </a:outerShdw>
                </a:effectLst>
              </a:rPr>
              <a:t>t</a:t>
            </a:r>
            <a:r>
              <a:rPr lang="en-US" sz="3600" dirty="0" smtClean="0">
                <a:effectLst>
                  <a:outerShdw blurRad="38100" dist="38100" dir="2700000" algn="tl">
                    <a:srgbClr val="000000">
                      <a:alpha val="43137"/>
                    </a:srgbClr>
                  </a:outerShdw>
                </a:effectLst>
              </a:rPr>
              <a:t>o better support </a:t>
            </a:r>
          </a:p>
          <a:p>
            <a:pPr marL="0" indent="0" algn="ctr">
              <a:spcBef>
                <a:spcPts val="0"/>
              </a:spcBef>
              <a:buNone/>
              <a:defRPr/>
            </a:pPr>
            <a:r>
              <a:rPr lang="en-US" sz="3600" dirty="0" smtClean="0">
                <a:effectLst>
                  <a:outerShdw blurRad="38100" dist="38100" dir="2700000" algn="tl">
                    <a:srgbClr val="000000">
                      <a:alpha val="43137"/>
                    </a:srgbClr>
                  </a:outerShdw>
                </a:effectLst>
              </a:rPr>
              <a:t>the Scouting program?</a:t>
            </a:r>
            <a:endParaRPr lang="en-US" sz="3600" dirty="0">
              <a:effectLst>
                <a:outerShdw blurRad="38100" dist="38100" dir="2700000" algn="tl">
                  <a:srgbClr val="000000">
                    <a:alpha val="43137"/>
                  </a:srgbClr>
                </a:outerShdw>
              </a:effectLst>
            </a:endParaRPr>
          </a:p>
          <a:p>
            <a:pPr marL="0" indent="0">
              <a:spcBef>
                <a:spcPts val="400"/>
              </a:spcBef>
              <a:buNone/>
            </a:pPr>
            <a:r>
              <a:rPr lang="en-US" sz="900" dirty="0">
                <a:effectLst>
                  <a:outerShdw blurRad="38100" dist="38100" dir="2700000" algn="tl">
                    <a:srgbClr val="000000">
                      <a:alpha val="43137"/>
                    </a:srgbClr>
                  </a:outerShdw>
                </a:effectLst>
              </a:rPr>
              <a:t> </a:t>
            </a:r>
            <a:r>
              <a:rPr lang="en-US" sz="900" dirty="0" smtClean="0">
                <a:effectLst>
                  <a:outerShdw blurRad="38100" dist="38100" dir="2700000" algn="tl">
                    <a:srgbClr val="000000">
                      <a:alpha val="43137"/>
                    </a:srgbClr>
                  </a:outerShdw>
                </a:effectLst>
              </a:rPr>
              <a:t> </a:t>
            </a:r>
            <a:endParaRPr lang="en-US" sz="800" dirty="0">
              <a:effectLst>
                <a:outerShdw blurRad="38100" dist="38100" dir="2700000" algn="tl">
                  <a:srgbClr val="000000">
                    <a:alpha val="43137"/>
                  </a:srgbClr>
                </a:outerShdw>
              </a:effectLst>
            </a:endParaRPr>
          </a:p>
          <a:p>
            <a:pPr marL="0" indent="0" algn="ctr">
              <a:spcBef>
                <a:spcPts val="0"/>
              </a:spcBef>
              <a:buNone/>
            </a:pPr>
            <a:r>
              <a:rPr lang="en-US" i="1" dirty="0" smtClean="0">
                <a:solidFill>
                  <a:srgbClr val="FFFF00"/>
                </a:solidFill>
                <a:effectLst>
                  <a:outerShdw blurRad="38100" dist="38100" dir="2700000" algn="tl">
                    <a:srgbClr val="000000">
                      <a:alpha val="43137"/>
                    </a:srgbClr>
                  </a:outerShdw>
                </a:effectLst>
              </a:rPr>
              <a:t>Discuss</a:t>
            </a:r>
          </a:p>
          <a:p>
            <a:pPr marL="0" indent="0" algn="ctr">
              <a:spcBef>
                <a:spcPts val="0"/>
              </a:spcBef>
              <a:buNone/>
            </a:pPr>
            <a:r>
              <a:rPr lang="en-US" sz="3600" dirty="0" smtClean="0">
                <a:effectLst>
                  <a:outerShdw blurRad="38100" dist="38100" dir="2700000" algn="tl">
                    <a:srgbClr val="000000">
                      <a:alpha val="43137"/>
                    </a:srgbClr>
                  </a:outerShdw>
                </a:effectLst>
              </a:rPr>
              <a:t>What </a:t>
            </a:r>
            <a:r>
              <a:rPr lang="en-US" sz="3600" dirty="0">
                <a:effectLst>
                  <a:outerShdw blurRad="38100" dist="38100" dir="2700000" algn="tl">
                    <a:srgbClr val="000000">
                      <a:alpha val="43137"/>
                    </a:srgbClr>
                  </a:outerShdw>
                </a:effectLst>
              </a:rPr>
              <a:t>steps can we </a:t>
            </a:r>
            <a:r>
              <a:rPr lang="en-US" sz="3600" dirty="0" smtClean="0">
                <a:effectLst>
                  <a:outerShdw blurRad="38100" dist="38100" dir="2700000" algn="tl">
                    <a:srgbClr val="000000">
                      <a:alpha val="43137"/>
                    </a:srgbClr>
                  </a:outerShdw>
                </a:effectLst>
              </a:rPr>
              <a:t>take</a:t>
            </a:r>
            <a:endParaRPr lang="en-US" sz="3600" dirty="0">
              <a:effectLst>
                <a:outerShdw blurRad="38100" dist="38100" dir="2700000" algn="tl">
                  <a:srgbClr val="000000">
                    <a:alpha val="43137"/>
                  </a:srgbClr>
                </a:outerShdw>
              </a:effectLst>
            </a:endParaRPr>
          </a:p>
          <a:p>
            <a:pPr marL="0" indent="0" algn="ctr">
              <a:spcBef>
                <a:spcPts val="0"/>
              </a:spcBef>
              <a:buNone/>
            </a:pPr>
            <a:r>
              <a:rPr lang="en-US" sz="3600" dirty="0">
                <a:effectLst>
                  <a:outerShdw blurRad="38100" dist="38100" dir="2700000" algn="tl">
                    <a:srgbClr val="000000">
                      <a:alpha val="43137"/>
                    </a:srgbClr>
                  </a:outerShdw>
                </a:effectLst>
              </a:rPr>
              <a:t>to make </a:t>
            </a:r>
            <a:r>
              <a:rPr lang="en-US" sz="3600" dirty="0" smtClean="0">
                <a:effectLst>
                  <a:outerShdw blurRad="38100" dist="38100" dir="2700000" algn="tl">
                    <a:srgbClr val="000000">
                      <a:alpha val="43137"/>
                    </a:srgbClr>
                  </a:outerShdw>
                </a:effectLst>
              </a:rPr>
              <a:t>our </a:t>
            </a:r>
            <a:r>
              <a:rPr lang="en-US" sz="3600" dirty="0">
                <a:effectLst>
                  <a:outerShdw blurRad="38100" dist="38100" dir="2700000" algn="tl">
                    <a:srgbClr val="000000">
                      <a:alpha val="43137"/>
                    </a:srgbClr>
                  </a:outerShdw>
                </a:effectLst>
              </a:rPr>
              <a:t>Scouting program </a:t>
            </a:r>
          </a:p>
          <a:p>
            <a:pPr marL="0" indent="0" algn="ctr">
              <a:spcBef>
                <a:spcPts val="0"/>
              </a:spcBef>
              <a:buNone/>
            </a:pPr>
            <a:r>
              <a:rPr lang="en-US" sz="3600" dirty="0">
                <a:effectLst>
                  <a:outerShdw blurRad="38100" dist="38100" dir="2700000" algn="tl">
                    <a:srgbClr val="000000">
                      <a:alpha val="43137"/>
                    </a:srgbClr>
                  </a:outerShdw>
                </a:effectLst>
              </a:rPr>
              <a:t>t</a:t>
            </a:r>
            <a:r>
              <a:rPr lang="en-US" sz="3600" dirty="0" smtClean="0">
                <a:effectLst>
                  <a:outerShdw blurRad="38100" dist="38100" dir="2700000" algn="tl">
                    <a:srgbClr val="000000">
                      <a:alpha val="43137"/>
                    </a:srgbClr>
                  </a:outerShdw>
                </a:effectLst>
              </a:rPr>
              <a:t>ouch the life of every boy?</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0" y="0"/>
            <a:ext cx="0" cy="0"/>
          </a:xfrm>
          <a:prstGeom prst="rect">
            <a:avLst/>
          </a:prstGeom>
          <a:solidFill>
            <a:schemeClr val="lt2"/>
          </a:solidFill>
        </p:spPr>
        <p:txBody>
          <a:bodyPr vert="horz" rtlCol="0">
            <a:spAutoFit/>
          </a:bodyPr>
          <a:lstStyle/>
          <a:p>
            <a:endParaRPr lang="en-US"/>
          </a:p>
        </p:txBody>
      </p:sp>
    </p:spTree>
    <p:custDataLst>
      <p:tags r:id="rId1"/>
    </p:custDataLst>
    <p:extLst>
      <p:ext uri="{BB962C8B-B14F-4D97-AF65-F5344CB8AC3E}">
        <p14:creationId xmlns:p14="http://schemas.microsoft.com/office/powerpoint/2010/main" val="364402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1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250"/>
                                        <p:tgtEl>
                                          <p:spTgt spid="3">
                                            <p:txEl>
                                              <p:pRg st="1" end="1"/>
                                            </p:txEl>
                                          </p:spTgt>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250"/>
                                        <p:tgtEl>
                                          <p:spTgt spid="3">
                                            <p:txEl>
                                              <p:pRg st="6" end="6"/>
                                            </p:txEl>
                                          </p:spTgt>
                                        </p:tgtEl>
                                      </p:cBhvr>
                                    </p:animEffect>
                                  </p:childTnLst>
                                </p:cTn>
                              </p:par>
                              <p:par>
                                <p:cTn id="33" presetID="10" presetClass="entr" presetSubtype="0" fill="hold" grpId="0" nodeType="withEffect">
                                  <p:stCondLst>
                                    <p:cond delay="75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6858000"/>
          </a:xfrm>
        </p:spPr>
        <p:txBody>
          <a:bodyPr>
            <a:normAutofit/>
          </a:bodyPr>
          <a:lstStyle/>
          <a:p>
            <a:r>
              <a:rPr lang="en-US" sz="6600" dirty="0" smtClean="0">
                <a:solidFill>
                  <a:srgbClr val="FFFF00"/>
                </a:solidFill>
                <a:ea typeface="SimHei" panose="02010609060101010101" pitchFamily="49" charset="-122"/>
                <a:cs typeface="Adobe Hebrew" pitchFamily="18" charset="-79"/>
              </a:rPr>
              <a:t>Scouting—</a:t>
            </a:r>
            <a:br>
              <a:rPr lang="en-US" sz="6600" dirty="0" smtClean="0">
                <a:solidFill>
                  <a:srgbClr val="FFFF00"/>
                </a:solidFill>
                <a:ea typeface="SimHei" panose="02010609060101010101" pitchFamily="49" charset="-122"/>
                <a:cs typeface="Adobe Hebrew" pitchFamily="18" charset="-79"/>
              </a:rPr>
            </a:br>
            <a:r>
              <a:rPr lang="en-US" sz="6600" dirty="0" smtClean="0">
                <a:solidFill>
                  <a:srgbClr val="FFFF00"/>
                </a:solidFill>
                <a:ea typeface="SimHei" panose="02010609060101010101" pitchFamily="49" charset="-122"/>
                <a:cs typeface="Adobe Hebrew" pitchFamily="18" charset="-79"/>
              </a:rPr>
              <a:t>A Powerful Tool</a:t>
            </a:r>
            <a:endParaRPr lang="en-US" sz="6600" dirty="0">
              <a:ea typeface="SimHei" panose="02010609060101010101" pitchFamily="49" charset="-122"/>
              <a:cs typeface="Adobe Hebrew" pitchFamily="18" charset="-79"/>
            </a:endParaRPr>
          </a:p>
        </p:txBody>
      </p:sp>
      <p:sp>
        <p:nvSpPr>
          <p:cNvPr id="3" name="Subtitle 2"/>
          <p:cNvSpPr>
            <a:spLocks noGrp="1"/>
          </p:cNvSpPr>
          <p:nvPr>
            <p:ph type="subTitle" idx="1"/>
          </p:nvPr>
        </p:nvSpPr>
        <p:spPr>
          <a:xfrm>
            <a:off x="0" y="4317961"/>
            <a:ext cx="9144000" cy="2286000"/>
          </a:xfrm>
        </p:spPr>
        <p:txBody>
          <a:bodyPr>
            <a:noAutofit/>
          </a:bodyPr>
          <a:lstStyle/>
          <a:p>
            <a:pPr>
              <a:spcBef>
                <a:spcPts val="0"/>
              </a:spcBef>
            </a:pPr>
            <a:r>
              <a:rPr lang="en-US" sz="2400" i="1" dirty="0">
                <a:solidFill>
                  <a:schemeClr val="tx1">
                    <a:lumMod val="85000"/>
                  </a:schemeClr>
                </a:solidFill>
              </a:rPr>
              <a:t>A Presentation </a:t>
            </a:r>
            <a:r>
              <a:rPr lang="en-US" sz="2400" i="1" dirty="0" smtClean="0">
                <a:solidFill>
                  <a:schemeClr val="tx1">
                    <a:lumMod val="85000"/>
                  </a:schemeClr>
                </a:solidFill>
              </a:rPr>
              <a:t>for </a:t>
            </a:r>
            <a:r>
              <a:rPr lang="en-US" sz="2400" i="1" dirty="0">
                <a:solidFill>
                  <a:schemeClr val="tx1">
                    <a:lumMod val="85000"/>
                  </a:schemeClr>
                </a:solidFill>
              </a:rPr>
              <a:t>Leaders of </a:t>
            </a:r>
            <a:r>
              <a:rPr lang="en-US" sz="2400" i="1" dirty="0" smtClean="0">
                <a:solidFill>
                  <a:schemeClr val="tx1">
                    <a:lumMod val="85000"/>
                  </a:schemeClr>
                </a:solidFill>
              </a:rPr>
              <a:t>Scouting</a:t>
            </a:r>
            <a:endParaRPr lang="en-US" sz="2400" i="1" dirty="0">
              <a:solidFill>
                <a:schemeClr val="tx1">
                  <a:lumMod val="85000"/>
                </a:schemeClr>
              </a:solidFill>
            </a:endParaRPr>
          </a:p>
          <a:p>
            <a:pPr>
              <a:spcBef>
                <a:spcPts val="0"/>
              </a:spcBef>
            </a:pPr>
            <a:endParaRPr lang="en-US" sz="2400" i="1" dirty="0" smtClean="0">
              <a:solidFill>
                <a:schemeClr val="tx1">
                  <a:lumMod val="85000"/>
                </a:schemeClr>
              </a:solidFill>
            </a:endParaRPr>
          </a:p>
          <a:p>
            <a:pPr>
              <a:spcBef>
                <a:spcPts val="0"/>
              </a:spcBef>
            </a:pPr>
            <a:r>
              <a:rPr lang="en-US" sz="1200" i="1" dirty="0" smtClean="0">
                <a:solidFill>
                  <a:schemeClr val="tx1">
                    <a:lumMod val="85000"/>
                  </a:schemeClr>
                </a:solidFill>
              </a:rPr>
              <a:t> </a:t>
            </a:r>
          </a:p>
          <a:p>
            <a:pPr>
              <a:spcBef>
                <a:spcPts val="0"/>
              </a:spcBef>
            </a:pPr>
            <a:endParaRPr lang="en-US" sz="600" i="1" dirty="0" smtClean="0">
              <a:solidFill>
                <a:schemeClr val="tx1">
                  <a:lumMod val="85000"/>
                </a:schemeClr>
              </a:solidFill>
            </a:endParaRPr>
          </a:p>
          <a:p>
            <a:pPr lvl="0"/>
            <a:r>
              <a:rPr lang="en-US" sz="1800" i="1" dirty="0" smtClean="0">
                <a:solidFill>
                  <a:prstClr val="white">
                    <a:lumMod val="85000"/>
                  </a:prstClr>
                </a:solidFill>
              </a:rPr>
              <a:t>Prepared by the</a:t>
            </a:r>
          </a:p>
          <a:p>
            <a:pPr lvl="0"/>
            <a:r>
              <a:rPr lang="en-US" sz="1800" i="1" dirty="0" smtClean="0">
                <a:solidFill>
                  <a:prstClr val="white">
                    <a:lumMod val="85000"/>
                  </a:prstClr>
                </a:solidFill>
              </a:rPr>
              <a:t>Grand Teton council</a:t>
            </a:r>
          </a:p>
          <a:p>
            <a:endParaRPr lang="en-US" sz="2000" i="1" dirty="0" smtClean="0">
              <a:solidFill>
                <a:schemeClr val="tx1">
                  <a:lumMod val="65000"/>
                </a:schemeClr>
              </a:solidFill>
            </a:endParaRPr>
          </a:p>
        </p:txBody>
      </p:sp>
      <p:sp>
        <p:nvSpPr>
          <p:cNvPr id="6" name="TextBox 5"/>
          <p:cNvSpPr txBox="1"/>
          <p:nvPr/>
        </p:nvSpPr>
        <p:spPr>
          <a:xfrm>
            <a:off x="7924800" y="6462450"/>
            <a:ext cx="841897" cy="415498"/>
          </a:xfrm>
          <a:prstGeom prst="rect">
            <a:avLst/>
          </a:prstGeom>
          <a:noFill/>
        </p:spPr>
        <p:txBody>
          <a:bodyPr wrap="none" rtlCol="0">
            <a:spAutoFit/>
          </a:bodyPr>
          <a:lstStyle/>
          <a:p>
            <a:r>
              <a:rPr lang="en-US" sz="1050" dirty="0">
                <a:solidFill>
                  <a:schemeClr val="bg1"/>
                </a:solidFill>
              </a:rPr>
              <a:t>Leaders </a:t>
            </a:r>
            <a:r>
              <a:rPr lang="en-US" sz="1050" dirty="0" smtClean="0">
                <a:solidFill>
                  <a:schemeClr val="bg1"/>
                </a:solidFill>
              </a:rPr>
              <a:t> 2.2</a:t>
            </a:r>
          </a:p>
          <a:p>
            <a:endParaRPr lang="en-US" sz="1050" dirty="0">
              <a:solidFill>
                <a:schemeClr val="bg1"/>
              </a:solidFill>
            </a:endParaRPr>
          </a:p>
        </p:txBody>
      </p:sp>
    </p:spTree>
    <p:extLst>
      <p:ext uri="{BB962C8B-B14F-4D97-AF65-F5344CB8AC3E}">
        <p14:creationId xmlns:p14="http://schemas.microsoft.com/office/powerpoint/2010/main" val="1236095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D0D8B-65F6-4B9A-8D4D-B5B75EDEE5D3}" type="slidenum">
              <a:rPr lang="en-US" smtClean="0">
                <a:solidFill>
                  <a:prstClr val="black">
                    <a:tint val="75000"/>
                  </a:prstClr>
                </a:solidFill>
              </a:rPr>
              <a:pPr/>
              <a:t>33</a:t>
            </a:fld>
            <a:endParaRPr lang="en-US">
              <a:solidFill>
                <a:prstClr val="black">
                  <a:tint val="75000"/>
                </a:prstClr>
              </a:solidFill>
            </a:endParaRPr>
          </a:p>
        </p:txBody>
      </p:sp>
      <p:sp>
        <p:nvSpPr>
          <p:cNvPr id="6" name="TextBox 5"/>
          <p:cNvSpPr txBox="1"/>
          <p:nvPr/>
        </p:nvSpPr>
        <p:spPr>
          <a:xfrm>
            <a:off x="1295399" y="385971"/>
            <a:ext cx="6629400" cy="707886"/>
          </a:xfrm>
          <a:prstGeom prst="rect">
            <a:avLst/>
          </a:prstGeom>
          <a:noFill/>
        </p:spPr>
        <p:txBody>
          <a:bodyPr wrap="square" rtlCol="0">
            <a:spAutoFit/>
          </a:bodyPr>
          <a:lstStyle/>
          <a:p>
            <a:pPr algn="ctr"/>
            <a:r>
              <a:rPr lang="en-US" sz="4000" dirty="0">
                <a:solidFill>
                  <a:prstClr val="white"/>
                </a:solidFill>
              </a:rPr>
              <a:t>Richard M. Lerner PhD</a:t>
            </a:r>
          </a:p>
        </p:txBody>
      </p:sp>
      <p:sp>
        <p:nvSpPr>
          <p:cNvPr id="3" name="TextBox 2"/>
          <p:cNvSpPr txBox="1"/>
          <p:nvPr/>
        </p:nvSpPr>
        <p:spPr>
          <a:xfrm>
            <a:off x="0" y="0"/>
            <a:ext cx="0" cy="369332"/>
          </a:xfrm>
          <a:prstGeom prst="rect">
            <a:avLst/>
          </a:prstGeom>
          <a:solidFill>
            <a:schemeClr val="lt2"/>
          </a:solidFill>
        </p:spPr>
        <p:txBody>
          <a:bodyPr vert="horz" rtlCol="0">
            <a:spAutoFit/>
          </a:bodyPr>
          <a:lstStyle/>
          <a:p>
            <a:endParaRPr lang="en-US">
              <a:solidFill>
                <a:prstClr val="white"/>
              </a:solidFill>
            </a:endParaRPr>
          </a:p>
        </p:txBody>
      </p:sp>
      <p:sp>
        <p:nvSpPr>
          <p:cNvPr id="8" name="TextBox 7"/>
          <p:cNvSpPr txBox="1"/>
          <p:nvPr/>
        </p:nvSpPr>
        <p:spPr>
          <a:xfrm>
            <a:off x="2" y="5599093"/>
            <a:ext cx="9143998" cy="954107"/>
          </a:xfrm>
          <a:prstGeom prst="rect">
            <a:avLst/>
          </a:prstGeom>
          <a:noFill/>
        </p:spPr>
        <p:txBody>
          <a:bodyPr wrap="square" rtlCol="0">
            <a:spAutoFit/>
          </a:bodyPr>
          <a:lstStyle/>
          <a:p>
            <a:pPr algn="ctr"/>
            <a:r>
              <a:rPr lang="en-US" sz="2800" i="1" dirty="0">
                <a:solidFill>
                  <a:prstClr val="white"/>
                </a:solidFill>
              </a:rPr>
              <a:t>World Expert on Character Development </a:t>
            </a:r>
          </a:p>
          <a:p>
            <a:pPr algn="ctr"/>
            <a:r>
              <a:rPr lang="en-US" sz="2800" i="1" dirty="0">
                <a:solidFill>
                  <a:prstClr val="white"/>
                </a:solidFill>
              </a:rPr>
              <a:t>in Youth and Adolescents</a:t>
            </a:r>
          </a:p>
        </p:txBody>
      </p:sp>
      <p:sp>
        <p:nvSpPr>
          <p:cNvPr id="9" name="TextBox 8"/>
          <p:cNvSpPr txBox="1"/>
          <p:nvPr/>
        </p:nvSpPr>
        <p:spPr>
          <a:xfrm>
            <a:off x="0" y="0"/>
            <a:ext cx="0" cy="369332"/>
          </a:xfrm>
          <a:prstGeom prst="rect">
            <a:avLst/>
          </a:prstGeom>
          <a:solidFill>
            <a:schemeClr val="lt2"/>
          </a:solidFill>
        </p:spPr>
        <p:txBody>
          <a:bodyPr vert="horz" rtlCol="0">
            <a:spAutoFit/>
          </a:bodyPr>
          <a:lstStyle/>
          <a:p>
            <a:endParaRPr lang="en-US">
              <a:solidFill>
                <a:prstClr val="white"/>
              </a:solidFill>
            </a:endParaRPr>
          </a:p>
        </p:txBody>
      </p:sp>
      <p:sp>
        <p:nvSpPr>
          <p:cNvPr id="10" name="TextBox 9"/>
          <p:cNvSpPr txBox="1"/>
          <p:nvPr/>
        </p:nvSpPr>
        <p:spPr>
          <a:xfrm>
            <a:off x="0" y="981011"/>
            <a:ext cx="9067800" cy="892552"/>
          </a:xfrm>
          <a:prstGeom prst="rect">
            <a:avLst/>
          </a:prstGeom>
          <a:noFill/>
        </p:spPr>
        <p:txBody>
          <a:bodyPr wrap="square" rtlCol="0">
            <a:spAutoFit/>
          </a:bodyPr>
          <a:lstStyle/>
          <a:p>
            <a:pPr algn="ctr"/>
            <a:r>
              <a:rPr lang="en-US" sz="2600" i="1" dirty="0">
                <a:solidFill>
                  <a:prstClr val="white"/>
                </a:solidFill>
              </a:rPr>
              <a:t>Director of Institute for Applied Research in Youth Development</a:t>
            </a:r>
          </a:p>
          <a:p>
            <a:pPr algn="ctr"/>
            <a:r>
              <a:rPr lang="en-US" sz="2600" i="1" dirty="0">
                <a:solidFill>
                  <a:prstClr val="white"/>
                </a:solidFill>
              </a:rPr>
              <a:t>Tufts University, Boston MA</a:t>
            </a:r>
            <a:endParaRPr lang="en-US" sz="2600" dirty="0">
              <a:solidFill>
                <a:prstClr val="white"/>
              </a:solidFill>
            </a:endParaRPr>
          </a:p>
        </p:txBody>
      </p:sp>
      <p:sp>
        <p:nvSpPr>
          <p:cNvPr id="11" name="TextBox 10"/>
          <p:cNvSpPr txBox="1"/>
          <p:nvPr/>
        </p:nvSpPr>
        <p:spPr>
          <a:xfrm>
            <a:off x="1" y="2971800"/>
            <a:ext cx="3429000" cy="1384995"/>
          </a:xfrm>
          <a:prstGeom prst="rect">
            <a:avLst/>
          </a:prstGeom>
          <a:noFill/>
        </p:spPr>
        <p:txBody>
          <a:bodyPr wrap="square" rtlCol="0">
            <a:spAutoFit/>
          </a:bodyPr>
          <a:lstStyle/>
          <a:p>
            <a:pPr algn="ctr"/>
            <a:r>
              <a:rPr lang="en-US" sz="2800" i="1" dirty="0">
                <a:solidFill>
                  <a:prstClr val="white"/>
                </a:solidFill>
              </a:rPr>
              <a:t>PhD 1971 in </a:t>
            </a:r>
          </a:p>
          <a:p>
            <a:pPr algn="ctr"/>
            <a:r>
              <a:rPr lang="en-US" sz="2800" i="1" dirty="0">
                <a:solidFill>
                  <a:prstClr val="white"/>
                </a:solidFill>
              </a:rPr>
              <a:t>Developmental </a:t>
            </a:r>
          </a:p>
          <a:p>
            <a:pPr algn="ctr"/>
            <a:r>
              <a:rPr lang="en-US" sz="2800" i="1" dirty="0">
                <a:solidFill>
                  <a:prstClr val="white"/>
                </a:solidFill>
              </a:rPr>
              <a:t>Psychology</a:t>
            </a:r>
          </a:p>
        </p:txBody>
      </p:sp>
      <p:sp>
        <p:nvSpPr>
          <p:cNvPr id="12" name="TextBox 11"/>
          <p:cNvSpPr txBox="1"/>
          <p:nvPr/>
        </p:nvSpPr>
        <p:spPr>
          <a:xfrm>
            <a:off x="5638800" y="2971799"/>
            <a:ext cx="3429000" cy="1231106"/>
          </a:xfrm>
          <a:prstGeom prst="rect">
            <a:avLst/>
          </a:prstGeom>
          <a:noFill/>
        </p:spPr>
        <p:txBody>
          <a:bodyPr wrap="square" rtlCol="0">
            <a:spAutoFit/>
          </a:bodyPr>
          <a:lstStyle/>
          <a:p>
            <a:pPr algn="ctr"/>
            <a:r>
              <a:rPr lang="en-US" sz="2800" i="1" dirty="0">
                <a:solidFill>
                  <a:prstClr val="white"/>
                </a:solidFill>
              </a:rPr>
              <a:t>650 Articles </a:t>
            </a:r>
          </a:p>
          <a:p>
            <a:pPr algn="ctr"/>
            <a:r>
              <a:rPr lang="en-US" sz="2800" i="1" dirty="0">
                <a:solidFill>
                  <a:prstClr val="white"/>
                </a:solidFill>
              </a:rPr>
              <a:t>75 Books</a:t>
            </a:r>
          </a:p>
          <a:p>
            <a:endParaRPr lang="en-US" dirty="0">
              <a:solidFill>
                <a:prstClr val="white"/>
              </a:solidFill>
            </a:endParaRPr>
          </a:p>
        </p:txBody>
      </p:sp>
    </p:spTree>
    <p:custDataLst>
      <p:tags r:id="rId1"/>
    </p:custDataLst>
    <p:extLst>
      <p:ext uri="{BB962C8B-B14F-4D97-AF65-F5344CB8AC3E}">
        <p14:creationId xmlns:p14="http://schemas.microsoft.com/office/powerpoint/2010/main" val="1880531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0" nodeType="withEffect">
                                  <p:stCondLst>
                                    <p:cond delay="325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800" dirty="0" smtClean="0">
                <a:solidFill>
                  <a:srgbClr val="FFFF00"/>
                </a:solidFill>
              </a:rPr>
              <a:t>Positive Youth Development</a:t>
            </a:r>
            <a:endParaRPr lang="en-US" sz="4800" dirty="0">
              <a:solidFill>
                <a:srgbClr val="FFFF00"/>
              </a:solidFill>
            </a:endParaRPr>
          </a:p>
        </p:txBody>
      </p:sp>
      <p:sp>
        <p:nvSpPr>
          <p:cNvPr id="3" name="Content Placeholder 2"/>
          <p:cNvSpPr>
            <a:spLocks noGrp="1"/>
          </p:cNvSpPr>
          <p:nvPr>
            <p:ph idx="1"/>
          </p:nvPr>
        </p:nvSpPr>
        <p:spPr>
          <a:xfrm>
            <a:off x="609600" y="1295400"/>
            <a:ext cx="8001000" cy="5562600"/>
          </a:xfrm>
        </p:spPr>
        <p:txBody>
          <a:bodyPr>
            <a:normAutofit/>
          </a:bodyPr>
          <a:lstStyle/>
          <a:p>
            <a:pPr marL="0" indent="0" algn="ctr">
              <a:buNone/>
            </a:pPr>
            <a:r>
              <a:rPr lang="en-US" sz="2400" i="1" dirty="0"/>
              <a:t>“PYD” is the quality </a:t>
            </a:r>
            <a:r>
              <a:rPr lang="en-US" sz="2400" i="1" dirty="0" smtClean="0"/>
              <a:t>found in </a:t>
            </a:r>
            <a:r>
              <a:rPr lang="en-US" sz="2400" i="1" dirty="0"/>
              <a:t>Youth Development </a:t>
            </a:r>
            <a:r>
              <a:rPr lang="en-US" sz="2400" i="1" dirty="0" smtClean="0"/>
              <a:t>programs </a:t>
            </a:r>
          </a:p>
          <a:p>
            <a:pPr marL="0" indent="0" algn="ctr">
              <a:buNone/>
            </a:pPr>
            <a:r>
              <a:rPr lang="en-US" sz="2400" i="1" dirty="0" smtClean="0"/>
              <a:t>that successfully promote positive outcomes in youth.  </a:t>
            </a:r>
            <a:endParaRPr lang="en-US" sz="1200" i="1" dirty="0" smtClean="0"/>
          </a:p>
          <a:p>
            <a:pPr marL="0" indent="0" algn="ctr">
              <a:buNone/>
            </a:pPr>
            <a:endParaRPr lang="en-US" sz="1200" i="1" dirty="0" smtClean="0"/>
          </a:p>
          <a:p>
            <a:pPr marL="0" lvl="0" indent="0">
              <a:buNone/>
            </a:pPr>
            <a:r>
              <a:rPr lang="en-US" sz="2200" dirty="0">
                <a:latin typeface="19"/>
              </a:rPr>
              <a:t> </a:t>
            </a:r>
            <a:r>
              <a:rPr lang="en-US" sz="2200" dirty="0" smtClean="0">
                <a:latin typeface="19"/>
              </a:rPr>
              <a:t>        They </a:t>
            </a:r>
            <a:r>
              <a:rPr lang="en-US" sz="2200" dirty="0">
                <a:latin typeface="19"/>
              </a:rPr>
              <a:t>Foster </a:t>
            </a:r>
            <a:r>
              <a:rPr lang="en-US" sz="2200" dirty="0">
                <a:solidFill>
                  <a:prstClr val="white"/>
                </a:solidFill>
                <a:latin typeface="19"/>
              </a:rPr>
              <a:t>		</a:t>
            </a:r>
            <a:r>
              <a:rPr lang="en-US" sz="2200" dirty="0" smtClean="0">
                <a:latin typeface="19"/>
              </a:rPr>
              <a:t>         They </a:t>
            </a:r>
            <a:r>
              <a:rPr lang="en-US" sz="2200" dirty="0">
                <a:latin typeface="19"/>
              </a:rPr>
              <a:t>Promote</a:t>
            </a:r>
          </a:p>
          <a:p>
            <a:pPr marL="400050" lvl="1" indent="0">
              <a:buNone/>
            </a:pPr>
            <a:r>
              <a:rPr lang="en-US" sz="1900" dirty="0">
                <a:solidFill>
                  <a:prstClr val="white"/>
                </a:solidFill>
                <a:latin typeface="19"/>
              </a:rPr>
              <a:t>	</a:t>
            </a:r>
            <a:r>
              <a:rPr lang="en-US" sz="1900" dirty="0" smtClean="0">
                <a:solidFill>
                  <a:srgbClr val="FFFF00"/>
                </a:solidFill>
                <a:latin typeface="19"/>
              </a:rPr>
              <a:t>Self Determination</a:t>
            </a:r>
            <a:r>
              <a:rPr lang="en-US" sz="1900" dirty="0">
                <a:solidFill>
                  <a:prstClr val="white"/>
                </a:solidFill>
                <a:latin typeface="19"/>
              </a:rPr>
              <a:t>		</a:t>
            </a:r>
            <a:r>
              <a:rPr lang="en-US" sz="1900" dirty="0" smtClean="0">
                <a:solidFill>
                  <a:srgbClr val="FFFF00"/>
                </a:solidFill>
                <a:latin typeface="19"/>
              </a:rPr>
              <a:t>Moral Competence</a:t>
            </a:r>
            <a:endParaRPr lang="en-US" sz="1900" dirty="0">
              <a:solidFill>
                <a:srgbClr val="FFFF00"/>
              </a:solidFill>
              <a:latin typeface="19"/>
            </a:endParaRPr>
          </a:p>
          <a:p>
            <a:pPr marL="400050" lvl="1" indent="0">
              <a:buNone/>
            </a:pPr>
            <a:r>
              <a:rPr lang="en-US" sz="1900" dirty="0">
                <a:solidFill>
                  <a:prstClr val="white"/>
                </a:solidFill>
                <a:latin typeface="19"/>
              </a:rPr>
              <a:t>	</a:t>
            </a:r>
            <a:r>
              <a:rPr lang="en-US" sz="1900" dirty="0" smtClean="0">
                <a:solidFill>
                  <a:prstClr val="white"/>
                </a:solidFill>
                <a:latin typeface="19"/>
              </a:rPr>
              <a:t>Resilience	</a:t>
            </a:r>
            <a:r>
              <a:rPr lang="en-US" sz="1900" dirty="0">
                <a:solidFill>
                  <a:prstClr val="white"/>
                </a:solidFill>
                <a:latin typeface="19"/>
              </a:rPr>
              <a:t>		</a:t>
            </a:r>
            <a:r>
              <a:rPr lang="en-US" sz="1900" dirty="0" smtClean="0">
                <a:solidFill>
                  <a:prstClr val="white"/>
                </a:solidFill>
                <a:latin typeface="19"/>
              </a:rPr>
              <a:t>Social </a:t>
            </a:r>
            <a:r>
              <a:rPr lang="en-US" sz="1900" dirty="0">
                <a:solidFill>
                  <a:prstClr val="white"/>
                </a:solidFill>
                <a:latin typeface="19"/>
              </a:rPr>
              <a:t>Competence</a:t>
            </a:r>
          </a:p>
          <a:p>
            <a:pPr marL="400050" lvl="1" indent="0">
              <a:buNone/>
            </a:pPr>
            <a:r>
              <a:rPr lang="en-US" sz="1900" dirty="0">
                <a:solidFill>
                  <a:prstClr val="white"/>
                </a:solidFill>
                <a:latin typeface="19"/>
              </a:rPr>
              <a:t>	Belief in the </a:t>
            </a:r>
            <a:r>
              <a:rPr lang="en-US" sz="1900" dirty="0" smtClean="0">
                <a:solidFill>
                  <a:prstClr val="white"/>
                </a:solidFill>
                <a:latin typeface="19"/>
              </a:rPr>
              <a:t>Future</a:t>
            </a:r>
            <a:r>
              <a:rPr lang="en-US" sz="1900" dirty="0">
                <a:solidFill>
                  <a:prstClr val="white"/>
                </a:solidFill>
                <a:latin typeface="19"/>
              </a:rPr>
              <a:t>	</a:t>
            </a:r>
            <a:r>
              <a:rPr lang="en-US" sz="1900" dirty="0" smtClean="0">
                <a:solidFill>
                  <a:prstClr val="white"/>
                </a:solidFill>
                <a:latin typeface="19"/>
              </a:rPr>
              <a:t>	Emotional </a:t>
            </a:r>
            <a:r>
              <a:rPr lang="en-US" sz="1900" dirty="0">
                <a:solidFill>
                  <a:prstClr val="white"/>
                </a:solidFill>
                <a:latin typeface="19"/>
              </a:rPr>
              <a:t>Competence</a:t>
            </a:r>
          </a:p>
          <a:p>
            <a:pPr marL="400050" lvl="1" indent="0">
              <a:buNone/>
            </a:pPr>
            <a:r>
              <a:rPr lang="en-US" sz="1900" dirty="0">
                <a:solidFill>
                  <a:prstClr val="white"/>
                </a:solidFill>
                <a:latin typeface="19"/>
              </a:rPr>
              <a:t>	Spirituality			</a:t>
            </a:r>
            <a:r>
              <a:rPr lang="en-US" sz="1900" dirty="0" smtClean="0">
                <a:solidFill>
                  <a:prstClr val="white"/>
                </a:solidFill>
                <a:latin typeface="19"/>
              </a:rPr>
              <a:t>Bonding</a:t>
            </a:r>
            <a:endParaRPr lang="en-US" sz="1900" dirty="0">
              <a:solidFill>
                <a:prstClr val="white"/>
              </a:solidFill>
              <a:latin typeface="19"/>
            </a:endParaRPr>
          </a:p>
          <a:p>
            <a:pPr marL="400050" lvl="1" indent="0">
              <a:buNone/>
            </a:pPr>
            <a:r>
              <a:rPr lang="en-US" sz="1900" dirty="0" smtClean="0">
                <a:solidFill>
                  <a:prstClr val="white"/>
                </a:solidFill>
                <a:latin typeface="19"/>
              </a:rPr>
              <a:t>	Clear </a:t>
            </a:r>
            <a:r>
              <a:rPr lang="en-US" sz="1900" dirty="0">
                <a:solidFill>
                  <a:prstClr val="white"/>
                </a:solidFill>
                <a:latin typeface="19"/>
              </a:rPr>
              <a:t>and </a:t>
            </a:r>
            <a:r>
              <a:rPr lang="en-US" sz="1900" dirty="0" smtClean="0">
                <a:solidFill>
                  <a:prstClr val="white"/>
                </a:solidFill>
                <a:latin typeface="19"/>
              </a:rPr>
              <a:t>Positive </a:t>
            </a:r>
            <a:r>
              <a:rPr lang="en-US" sz="1900" dirty="0">
                <a:solidFill>
                  <a:prstClr val="white"/>
                </a:solidFill>
                <a:latin typeface="19"/>
              </a:rPr>
              <a:t>I</a:t>
            </a:r>
            <a:r>
              <a:rPr lang="en-US" sz="1900" dirty="0" smtClean="0">
                <a:solidFill>
                  <a:prstClr val="white"/>
                </a:solidFill>
                <a:latin typeface="19"/>
              </a:rPr>
              <a:t>dentity</a:t>
            </a:r>
            <a:r>
              <a:rPr lang="en-US" sz="1900" dirty="0">
                <a:solidFill>
                  <a:prstClr val="white"/>
                </a:solidFill>
                <a:latin typeface="19"/>
              </a:rPr>
              <a:t>	</a:t>
            </a:r>
          </a:p>
          <a:p>
            <a:pPr marL="400050" lvl="1" indent="0">
              <a:buNone/>
            </a:pPr>
            <a:r>
              <a:rPr lang="en-US" sz="1900" dirty="0">
                <a:solidFill>
                  <a:prstClr val="white"/>
                </a:solidFill>
                <a:latin typeface="19"/>
              </a:rPr>
              <a:t>		</a:t>
            </a:r>
            <a:r>
              <a:rPr lang="en-US" sz="1900" dirty="0" smtClean="0">
                <a:solidFill>
                  <a:prstClr val="white"/>
                </a:solidFill>
                <a:latin typeface="19"/>
              </a:rPr>
              <a:t>	</a:t>
            </a:r>
            <a:r>
              <a:rPr lang="en-US" sz="1900" dirty="0">
                <a:solidFill>
                  <a:prstClr val="white"/>
                </a:solidFill>
                <a:latin typeface="19"/>
              </a:rPr>
              <a:t>				</a:t>
            </a:r>
            <a:endParaRPr lang="en-US" sz="1900" dirty="0" smtClean="0">
              <a:solidFill>
                <a:prstClr val="white"/>
              </a:solidFill>
              <a:latin typeface="19"/>
            </a:endParaRPr>
          </a:p>
          <a:p>
            <a:pPr marL="400050" lvl="1" indent="0">
              <a:buNone/>
            </a:pPr>
            <a:r>
              <a:rPr lang="en-US" sz="2200" dirty="0" smtClean="0">
                <a:latin typeface="19"/>
              </a:rPr>
              <a:t>    They </a:t>
            </a:r>
            <a:r>
              <a:rPr lang="en-US" sz="2200" dirty="0">
                <a:latin typeface="19"/>
              </a:rPr>
              <a:t>Provide</a:t>
            </a:r>
          </a:p>
          <a:p>
            <a:pPr marL="400050" lvl="1" indent="0">
              <a:buNone/>
            </a:pPr>
            <a:r>
              <a:rPr lang="en-US" sz="1900" dirty="0">
                <a:solidFill>
                  <a:prstClr val="white"/>
                </a:solidFill>
                <a:latin typeface="19"/>
              </a:rPr>
              <a:t>	</a:t>
            </a:r>
            <a:r>
              <a:rPr lang="en-US" sz="1900" dirty="0">
                <a:solidFill>
                  <a:srgbClr val="FFFF00"/>
                </a:solidFill>
                <a:latin typeface="19"/>
              </a:rPr>
              <a:t>Recognition for </a:t>
            </a:r>
            <a:r>
              <a:rPr lang="en-US" sz="1900" dirty="0" smtClean="0">
                <a:solidFill>
                  <a:srgbClr val="FFFF00"/>
                </a:solidFill>
                <a:latin typeface="19"/>
              </a:rPr>
              <a:t>Positive </a:t>
            </a:r>
            <a:r>
              <a:rPr lang="en-US" sz="1900" dirty="0">
                <a:solidFill>
                  <a:srgbClr val="FFFF00"/>
                </a:solidFill>
                <a:latin typeface="19"/>
              </a:rPr>
              <a:t>B</a:t>
            </a:r>
            <a:r>
              <a:rPr lang="en-US" sz="1900" dirty="0" smtClean="0">
                <a:solidFill>
                  <a:srgbClr val="FFFF00"/>
                </a:solidFill>
                <a:latin typeface="19"/>
              </a:rPr>
              <a:t>ehavior</a:t>
            </a:r>
            <a:endParaRPr lang="en-US" sz="1900" dirty="0">
              <a:solidFill>
                <a:srgbClr val="FFFF00"/>
              </a:solidFill>
              <a:latin typeface="19"/>
            </a:endParaRPr>
          </a:p>
          <a:p>
            <a:pPr marL="400050" lvl="1" indent="0">
              <a:buNone/>
            </a:pPr>
            <a:r>
              <a:rPr lang="en-US" sz="1900" dirty="0">
                <a:solidFill>
                  <a:prstClr val="white"/>
                </a:solidFill>
                <a:latin typeface="19"/>
              </a:rPr>
              <a:t>	Opportunities for </a:t>
            </a:r>
            <a:r>
              <a:rPr lang="en-US" sz="1900" dirty="0" smtClean="0">
                <a:solidFill>
                  <a:prstClr val="white"/>
                </a:solidFill>
                <a:latin typeface="19"/>
              </a:rPr>
              <a:t>Prosocial Involvement</a:t>
            </a:r>
            <a:endParaRPr lang="en-US" sz="1900" dirty="0">
              <a:solidFill>
                <a:prstClr val="white"/>
              </a:solidFill>
              <a:latin typeface="19"/>
            </a:endParaRPr>
          </a:p>
          <a:p>
            <a:pPr marL="0" indent="0" algn="ctr">
              <a:buNone/>
            </a:pPr>
            <a:endParaRPr lang="en-US" sz="1800" dirty="0">
              <a:solidFill>
                <a:srgbClr val="FFFF00"/>
              </a:solidFill>
            </a:endParaRPr>
          </a:p>
          <a:p>
            <a:pPr marL="0" indent="0" algn="ctr">
              <a:buNone/>
            </a:pPr>
            <a:endParaRPr lang="en-US" sz="100" i="1" dirty="0"/>
          </a:p>
          <a:p>
            <a:pPr marL="0" indent="0" algn="ctr">
              <a:buNone/>
            </a:pPr>
            <a:r>
              <a:rPr lang="en-US" sz="100" i="1" dirty="0" smtClean="0"/>
              <a:t> </a:t>
            </a:r>
          </a:p>
        </p:txBody>
      </p:sp>
      <p:sp>
        <p:nvSpPr>
          <p:cNvPr id="7" name="TextBox 6"/>
          <p:cNvSpPr txBox="1"/>
          <p:nvPr/>
        </p:nvSpPr>
        <p:spPr>
          <a:xfrm>
            <a:off x="0" y="0"/>
            <a:ext cx="0" cy="369332"/>
          </a:xfrm>
          <a:prstGeom prst="rect">
            <a:avLst/>
          </a:prstGeom>
          <a:solidFill>
            <a:schemeClr val="lt2"/>
          </a:solidFill>
        </p:spPr>
        <p:txBody>
          <a:bodyPr vert="horz" rtlCol="0">
            <a:spAutoFit/>
          </a:bodyPr>
          <a:lstStyle/>
          <a:p>
            <a:endParaRPr lang="en-US">
              <a:solidFill>
                <a:prstClr val="white"/>
              </a:solidFill>
            </a:endParaRPr>
          </a:p>
        </p:txBody>
      </p:sp>
      <p:sp>
        <p:nvSpPr>
          <p:cNvPr id="8" name="TextBox 4"/>
          <p:cNvSpPr txBox="1"/>
          <p:nvPr/>
        </p:nvSpPr>
        <p:spPr>
          <a:xfrm>
            <a:off x="6629402" y="6310698"/>
            <a:ext cx="1899879"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prstClr val="white"/>
                </a:solidFill>
              </a:rPr>
              <a:t>Annals AAPSS 591 Jan 2004</a:t>
            </a:r>
            <a:endParaRPr lang="en-US" sz="1200" dirty="0">
              <a:solidFill>
                <a:prstClr val="white"/>
              </a:solidFill>
            </a:endParaRPr>
          </a:p>
        </p:txBody>
      </p:sp>
    </p:spTree>
    <p:extLst>
      <p:ext uri="{BB962C8B-B14F-4D97-AF65-F5344CB8AC3E}">
        <p14:creationId xmlns:p14="http://schemas.microsoft.com/office/powerpoint/2010/main" val="4275977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500"/>
                                        <p:tgtEl>
                                          <p:spTgt spid="3">
                                            <p:txEl>
                                              <p:pRg st="0" end="0"/>
                                            </p:txEl>
                                          </p:spTgt>
                                        </p:tgtEl>
                                      </p:cBhvr>
                                    </p:animEffect>
                                    <p:anim calcmode="lin" valueType="num">
                                      <p:cBhvr>
                                        <p:cTn id="13"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5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500"/>
                                        <p:tgtEl>
                                          <p:spTgt spid="3">
                                            <p:txEl>
                                              <p:pRg st="1" end="1"/>
                                            </p:txEl>
                                          </p:spTgt>
                                        </p:tgtEl>
                                      </p:cBhvr>
                                    </p:animEffect>
                                    <p:anim calcmode="lin" valueType="num">
                                      <p:cBhvr>
                                        <p:cTn id="18"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anim calcmode="lin" valueType="num">
                                      <p:cBhvr>
                                        <p:cTn id="23"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0"/>
                                        <p:tgtEl>
                                          <p:spTgt spid="3">
                                            <p:txEl>
                                              <p:pRg st="4" end="4"/>
                                            </p:txEl>
                                          </p:spTgt>
                                        </p:tgtEl>
                                      </p:cBhvr>
                                    </p:animEffect>
                                    <p:anim calcmode="lin" valueType="num">
                                      <p:cBhvr>
                                        <p:cTn id="28"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500"/>
                                        <p:tgtEl>
                                          <p:spTgt spid="3">
                                            <p:txEl>
                                              <p:pRg st="5" end="5"/>
                                            </p:txEl>
                                          </p:spTgt>
                                        </p:tgtEl>
                                      </p:cBhvr>
                                    </p:animEffect>
                                    <p:anim calcmode="lin" valueType="num">
                                      <p:cBhvr>
                                        <p:cTn id="33"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5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500"/>
                                        <p:tgtEl>
                                          <p:spTgt spid="3">
                                            <p:txEl>
                                              <p:pRg st="6" end="6"/>
                                            </p:txEl>
                                          </p:spTgt>
                                        </p:tgtEl>
                                      </p:cBhvr>
                                    </p:animEffect>
                                    <p:anim calcmode="lin" valueType="num">
                                      <p:cBhvr>
                                        <p:cTn id="38"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5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500"/>
                                        <p:tgtEl>
                                          <p:spTgt spid="3">
                                            <p:txEl>
                                              <p:pRg st="7" end="7"/>
                                            </p:txEl>
                                          </p:spTgt>
                                        </p:tgtEl>
                                      </p:cBhvr>
                                    </p:animEffect>
                                    <p:anim calcmode="lin" valueType="num">
                                      <p:cBhvr>
                                        <p:cTn id="43" dur="1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5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500"/>
                                        <p:tgtEl>
                                          <p:spTgt spid="3">
                                            <p:txEl>
                                              <p:pRg st="8" end="8"/>
                                            </p:txEl>
                                          </p:spTgt>
                                        </p:tgtEl>
                                      </p:cBhvr>
                                    </p:animEffect>
                                    <p:anim calcmode="lin" valueType="num">
                                      <p:cBhvr>
                                        <p:cTn id="48" dur="1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5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500"/>
                                        <p:tgtEl>
                                          <p:spTgt spid="3">
                                            <p:txEl>
                                              <p:pRg st="10" end="10"/>
                                            </p:txEl>
                                          </p:spTgt>
                                        </p:tgtEl>
                                      </p:cBhvr>
                                    </p:animEffect>
                                    <p:anim calcmode="lin" valueType="num">
                                      <p:cBhvr>
                                        <p:cTn id="53" dur="1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500" fill="hold"/>
                                        <p:tgtEl>
                                          <p:spTgt spid="3">
                                            <p:txEl>
                                              <p:pRg st="10" end="10"/>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1500"/>
                                        <p:tgtEl>
                                          <p:spTgt spid="3">
                                            <p:txEl>
                                              <p:pRg st="11" end="11"/>
                                            </p:txEl>
                                          </p:spTgt>
                                        </p:tgtEl>
                                      </p:cBhvr>
                                    </p:animEffect>
                                    <p:anim calcmode="lin" valueType="num">
                                      <p:cBhvr>
                                        <p:cTn id="58" dur="1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9" dur="1500" fill="hold"/>
                                        <p:tgtEl>
                                          <p:spTgt spid="3">
                                            <p:txEl>
                                              <p:pRg st="11" end="11"/>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1500"/>
                                        <p:tgtEl>
                                          <p:spTgt spid="3">
                                            <p:txEl>
                                              <p:pRg st="12" end="12"/>
                                            </p:txEl>
                                          </p:spTgt>
                                        </p:tgtEl>
                                      </p:cBhvr>
                                    </p:animEffect>
                                    <p:anim calcmode="lin" valueType="num">
                                      <p:cBhvr>
                                        <p:cTn id="63" dur="1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4" dur="1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65" fill="hold">
                            <p:stCondLst>
                              <p:cond delay="1500"/>
                            </p:stCondLst>
                            <p:childTnLst>
                              <p:par>
                                <p:cTn id="66" presetID="47"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500"/>
                                        <p:tgtEl>
                                          <p:spTgt spid="8"/>
                                        </p:tgtEl>
                                      </p:cBhvr>
                                    </p:animEffect>
                                    <p:anim calcmode="lin" valueType="num">
                                      <p:cBhvr>
                                        <p:cTn id="69" dur="1500" fill="hold"/>
                                        <p:tgtEl>
                                          <p:spTgt spid="8"/>
                                        </p:tgtEl>
                                        <p:attrNameLst>
                                          <p:attrName>ppt_x</p:attrName>
                                        </p:attrNameLst>
                                      </p:cBhvr>
                                      <p:tavLst>
                                        <p:tav tm="0">
                                          <p:val>
                                            <p:strVal val="#ppt_x"/>
                                          </p:val>
                                        </p:tav>
                                        <p:tav tm="100000">
                                          <p:val>
                                            <p:strVal val="#ppt_x"/>
                                          </p:val>
                                        </p:tav>
                                      </p:tavLst>
                                    </p:anim>
                                    <p:anim calcmode="lin" valueType="num">
                                      <p:cBhvr>
                                        <p:cTn id="70" dur="1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3" name="TextBox 2"/>
          <p:cNvSpPr txBox="1"/>
          <p:nvPr/>
        </p:nvSpPr>
        <p:spPr>
          <a:xfrm>
            <a:off x="152400" y="1510130"/>
            <a:ext cx="8915400" cy="467820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prstClr val="white"/>
                </a:solidFill>
              </a:rPr>
              <a:t>1,800 Cub Scouts aged </a:t>
            </a:r>
            <a:r>
              <a:rPr lang="en-US" sz="2400" dirty="0">
                <a:solidFill>
                  <a:prstClr val="white"/>
                </a:solidFill>
              </a:rPr>
              <a:t>6-12 </a:t>
            </a:r>
            <a:endParaRPr lang="en-US" sz="2400" dirty="0" smtClean="0">
              <a:solidFill>
                <a:prstClr val="white"/>
              </a:solidFill>
            </a:endParaRPr>
          </a:p>
          <a:p>
            <a:pPr marL="342900" indent="-342900">
              <a:buFont typeface="Arial" panose="020B0604020202020204" pitchFamily="34" charset="0"/>
              <a:buChar char="•"/>
            </a:pPr>
            <a:r>
              <a:rPr lang="en-US" sz="2400" dirty="0" smtClean="0">
                <a:solidFill>
                  <a:prstClr val="white"/>
                </a:solidFill>
              </a:rPr>
              <a:t>400 carefully matched non-Scouts from Philadelphia area</a:t>
            </a:r>
          </a:p>
          <a:p>
            <a:pPr marL="342900" indent="-342900">
              <a:buFont typeface="Arial" panose="020B0604020202020204" pitchFamily="34" charset="0"/>
              <a:buChar char="•"/>
            </a:pPr>
            <a:r>
              <a:rPr lang="en-US" sz="2400" dirty="0" smtClean="0">
                <a:solidFill>
                  <a:prstClr val="white"/>
                </a:solidFill>
              </a:rPr>
              <a:t>Duration 2½ years, starting in 2012</a:t>
            </a:r>
          </a:p>
          <a:p>
            <a:pPr marL="171450" indent="-171450">
              <a:buFont typeface="Arial" panose="020B0604020202020204" pitchFamily="34" charset="0"/>
              <a:buChar char="•"/>
            </a:pPr>
            <a:endParaRPr lang="en-US" sz="500" dirty="0" smtClean="0">
              <a:solidFill>
                <a:prstClr val="white"/>
              </a:solidFill>
            </a:endParaRPr>
          </a:p>
          <a:p>
            <a:pPr marL="342900" indent="-342900">
              <a:buFont typeface="Arial" panose="020B0604020202020204" pitchFamily="34" charset="0"/>
              <a:buChar char="•"/>
            </a:pPr>
            <a:r>
              <a:rPr lang="en-US" sz="2400" dirty="0" smtClean="0">
                <a:solidFill>
                  <a:prstClr val="white"/>
                </a:solidFill>
              </a:rPr>
              <a:t>Development was measured in </a:t>
            </a:r>
            <a:r>
              <a:rPr lang="en-US" sz="2400" dirty="0">
                <a:solidFill>
                  <a:prstClr val="white"/>
                </a:solidFill>
              </a:rPr>
              <a:t>9</a:t>
            </a:r>
            <a:r>
              <a:rPr lang="en-US" sz="2400" dirty="0" smtClean="0">
                <a:solidFill>
                  <a:prstClr val="white"/>
                </a:solidFill>
              </a:rPr>
              <a:t> </a:t>
            </a:r>
            <a:r>
              <a:rPr lang="en-US" sz="2400" dirty="0">
                <a:solidFill>
                  <a:prstClr val="white"/>
                </a:solidFill>
              </a:rPr>
              <a:t>key areas 	</a:t>
            </a:r>
            <a:endParaRPr lang="en-US" sz="2400" dirty="0" smtClean="0">
              <a:solidFill>
                <a:prstClr val="white"/>
              </a:solidFill>
            </a:endParaRPr>
          </a:p>
          <a:p>
            <a:r>
              <a:rPr lang="en-US" sz="2400" dirty="0" smtClean="0">
                <a:solidFill>
                  <a:prstClr val="white"/>
                </a:solidFill>
              </a:rPr>
              <a:t>	</a:t>
            </a:r>
            <a:r>
              <a:rPr lang="en-US" sz="2400" dirty="0" smtClean="0">
                <a:solidFill>
                  <a:srgbClr val="FFFF00"/>
                </a:solidFill>
              </a:rPr>
              <a:t>Hopefulness			Cheerfulness</a:t>
            </a:r>
            <a:endParaRPr lang="en-US" sz="2400" dirty="0">
              <a:solidFill>
                <a:srgbClr val="FFFF00"/>
              </a:solidFill>
            </a:endParaRPr>
          </a:p>
          <a:p>
            <a:r>
              <a:rPr lang="en-US" sz="2400" dirty="0">
                <a:solidFill>
                  <a:srgbClr val="FFFF00"/>
                </a:solidFill>
              </a:rPr>
              <a:t>	</a:t>
            </a:r>
            <a:r>
              <a:rPr lang="en-US" sz="2400" dirty="0" smtClean="0">
                <a:solidFill>
                  <a:srgbClr val="FFFF00"/>
                </a:solidFill>
              </a:rPr>
              <a:t>Helpfulness			Kindness</a:t>
            </a:r>
            <a:endParaRPr lang="en-US" sz="2400" dirty="0">
              <a:solidFill>
                <a:srgbClr val="FFFF00"/>
              </a:solidFill>
            </a:endParaRPr>
          </a:p>
          <a:p>
            <a:r>
              <a:rPr lang="en-US" sz="2400" dirty="0">
                <a:solidFill>
                  <a:srgbClr val="FFFF00"/>
                </a:solidFill>
              </a:rPr>
              <a:t>	</a:t>
            </a:r>
            <a:r>
              <a:rPr lang="en-US" sz="2400" dirty="0" smtClean="0">
                <a:solidFill>
                  <a:srgbClr val="FFFF00"/>
                </a:solidFill>
              </a:rPr>
              <a:t>Obedience			Hopeful Future Expectations</a:t>
            </a:r>
          </a:p>
          <a:p>
            <a:r>
              <a:rPr lang="en-US" sz="2400" dirty="0" smtClean="0">
                <a:solidFill>
                  <a:srgbClr val="FFFF00"/>
                </a:solidFill>
              </a:rPr>
              <a:t>	Thriftiness			Religious Reverence</a:t>
            </a:r>
            <a:endParaRPr lang="en-US" sz="2400" dirty="0">
              <a:solidFill>
                <a:srgbClr val="FFFF00"/>
              </a:solidFill>
            </a:endParaRPr>
          </a:p>
          <a:p>
            <a:r>
              <a:rPr lang="en-US" sz="2400" dirty="0">
                <a:solidFill>
                  <a:srgbClr val="FFFF00"/>
                </a:solidFill>
              </a:rPr>
              <a:t>	</a:t>
            </a:r>
            <a:r>
              <a:rPr lang="en-US" sz="2400" dirty="0" smtClean="0">
                <a:solidFill>
                  <a:srgbClr val="FFFF00"/>
                </a:solidFill>
              </a:rPr>
              <a:t>Trustworthiness </a:t>
            </a:r>
            <a:r>
              <a:rPr lang="en-US" sz="2400" dirty="0">
                <a:solidFill>
                  <a:prstClr val="white"/>
                </a:solidFill>
              </a:rPr>
              <a:t>		</a:t>
            </a:r>
            <a:endParaRPr lang="en-US" sz="500" dirty="0">
              <a:solidFill>
                <a:prstClr val="white"/>
              </a:solidFill>
            </a:endParaRPr>
          </a:p>
          <a:p>
            <a:pPr marL="342900" indent="-342900">
              <a:buFont typeface="Arial" panose="020B0604020202020204" pitchFamily="34" charset="0"/>
              <a:buChar char="•"/>
            </a:pPr>
            <a:r>
              <a:rPr lang="en-US" sz="2400" dirty="0" smtClean="0">
                <a:solidFill>
                  <a:prstClr val="white"/>
                </a:solidFill>
              </a:rPr>
              <a:t>In the beginning, there were </a:t>
            </a:r>
            <a:r>
              <a:rPr lang="en-US" sz="2400" b="1" dirty="0" smtClean="0">
                <a:solidFill>
                  <a:srgbClr val="FFFF00"/>
                </a:solidFill>
              </a:rPr>
              <a:t>no significant differences</a:t>
            </a:r>
            <a:r>
              <a:rPr lang="en-US" sz="2400" dirty="0" smtClean="0">
                <a:solidFill>
                  <a:prstClr val="white"/>
                </a:solidFill>
              </a:rPr>
              <a:t> between the two groups.  </a:t>
            </a:r>
          </a:p>
          <a:p>
            <a:pPr marL="171450" indent="-171450">
              <a:buFont typeface="Arial" panose="020B0604020202020204" pitchFamily="34" charset="0"/>
              <a:buChar char="•"/>
            </a:pPr>
            <a:endParaRPr lang="en-US" sz="500" dirty="0" smtClean="0">
              <a:solidFill>
                <a:prstClr val="white"/>
              </a:solidFill>
            </a:endParaRPr>
          </a:p>
          <a:p>
            <a:pPr marL="342900" indent="-342900">
              <a:buFont typeface="Arial" panose="020B0604020202020204" pitchFamily="34" charset="0"/>
              <a:buChar char="•"/>
            </a:pPr>
            <a:r>
              <a:rPr lang="en-US" sz="2400" dirty="0" smtClean="0">
                <a:solidFill>
                  <a:prstClr val="white"/>
                </a:solidFill>
              </a:rPr>
              <a:t>By the end however, the differences were </a:t>
            </a:r>
            <a:r>
              <a:rPr lang="en-US" sz="2400" b="1" dirty="0" smtClean="0">
                <a:solidFill>
                  <a:srgbClr val="FFFF00"/>
                </a:solidFill>
              </a:rPr>
              <a:t>striking</a:t>
            </a:r>
            <a:r>
              <a:rPr lang="en-US" sz="2400" dirty="0" smtClean="0">
                <a:solidFill>
                  <a:srgbClr val="FFFF00"/>
                </a:solidFill>
              </a:rPr>
              <a:t>.</a:t>
            </a:r>
          </a:p>
        </p:txBody>
      </p:sp>
      <p:sp>
        <p:nvSpPr>
          <p:cNvPr id="4" name="TextBox 3"/>
          <p:cNvSpPr txBox="1"/>
          <p:nvPr/>
        </p:nvSpPr>
        <p:spPr>
          <a:xfrm>
            <a:off x="76200" y="216694"/>
            <a:ext cx="8915400" cy="1261884"/>
          </a:xfrm>
          <a:prstGeom prst="rect">
            <a:avLst/>
          </a:prstGeom>
          <a:noFill/>
        </p:spPr>
        <p:txBody>
          <a:bodyPr wrap="square" rtlCol="0">
            <a:spAutoFit/>
          </a:bodyPr>
          <a:lstStyle/>
          <a:p>
            <a:pPr algn="ctr"/>
            <a:r>
              <a:rPr lang="en-US" sz="4400" dirty="0" smtClean="0">
                <a:solidFill>
                  <a:srgbClr val="FFFF00"/>
                </a:solidFill>
              </a:rPr>
              <a:t>The Tufts CAMP Study</a:t>
            </a:r>
          </a:p>
          <a:p>
            <a:pPr algn="ctr"/>
            <a:r>
              <a:rPr lang="en-US" sz="3200" dirty="0" smtClean="0">
                <a:solidFill>
                  <a:srgbClr val="FFFF00"/>
                </a:solidFill>
              </a:rPr>
              <a:t>Study Design</a:t>
            </a:r>
            <a:endParaRPr lang="en-US" sz="3200" dirty="0">
              <a:solidFill>
                <a:prstClr val="white"/>
              </a:solidFill>
            </a:endParaRPr>
          </a:p>
        </p:txBody>
      </p:sp>
      <p:sp>
        <p:nvSpPr>
          <p:cNvPr id="5" name="TextBox 4"/>
          <p:cNvSpPr txBox="1"/>
          <p:nvPr/>
        </p:nvSpPr>
        <p:spPr>
          <a:xfrm>
            <a:off x="3886200" y="6248401"/>
            <a:ext cx="4953000" cy="276999"/>
          </a:xfrm>
          <a:prstGeom prst="rect">
            <a:avLst/>
          </a:prstGeom>
          <a:noFill/>
        </p:spPr>
        <p:txBody>
          <a:bodyPr wrap="square" rtlCol="0">
            <a:spAutoFit/>
          </a:bodyPr>
          <a:lstStyle/>
          <a:p>
            <a:pPr algn="r"/>
            <a:r>
              <a:rPr lang="en-US" sz="1200" dirty="0">
                <a:solidFill>
                  <a:prstClr val="white"/>
                </a:solidFill>
              </a:rPr>
              <a:t>Funded by the John Templeton Foundation</a:t>
            </a:r>
          </a:p>
        </p:txBody>
      </p:sp>
    </p:spTree>
    <p:custDataLst>
      <p:tags r:id="rId1"/>
    </p:custDataLst>
    <p:extLst>
      <p:ext uri="{BB962C8B-B14F-4D97-AF65-F5344CB8AC3E}">
        <p14:creationId xmlns:p14="http://schemas.microsoft.com/office/powerpoint/2010/main" val="2173970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1" y="304800"/>
            <a:ext cx="8848825" cy="2247900"/>
          </a:xfrm>
        </p:spPr>
        <p:txBody>
          <a:bodyPr>
            <a:noAutofit/>
          </a:bodyPr>
          <a:lstStyle/>
          <a:p>
            <a:pPr eaLnBrk="0" fontAlgn="base" hangingPunct="0">
              <a:spcAft>
                <a:spcPct val="0"/>
              </a:spcAft>
            </a:pPr>
            <a:r>
              <a:rPr lang="en-US" sz="7200" b="1" dirty="0">
                <a:solidFill>
                  <a:srgbClr val="C00000"/>
                </a:solidFill>
                <a:latin typeface="Arial Rounded MT Bold" panose="020F0704030504030204" pitchFamily="34" charset="0"/>
              </a:rPr>
              <a:t>Myth </a:t>
            </a:r>
            <a:r>
              <a:rPr lang="en-US" sz="7200" b="1" dirty="0" smtClean="0">
                <a:solidFill>
                  <a:srgbClr val="C00000"/>
                </a:solidFill>
                <a:latin typeface="Arial Rounded MT Bold" panose="020F0704030504030204" pitchFamily="34" charset="0"/>
              </a:rPr>
              <a:t>#1</a:t>
            </a:r>
            <a:endParaRPr lang="en-US" sz="4800" b="1" i="1" baseline="-25000" dirty="0">
              <a:solidFill>
                <a:srgbClr val="FFFF00"/>
              </a:solidFill>
              <a:latin typeface="Arial Rounded MT Bold" panose="020F0704030504030204" pitchFamily="34" charset="0"/>
            </a:endParaRPr>
          </a:p>
        </p:txBody>
      </p:sp>
      <p:sp>
        <p:nvSpPr>
          <p:cNvPr id="3" name="TextBox 2"/>
          <p:cNvSpPr txBox="1"/>
          <p:nvPr/>
        </p:nvSpPr>
        <p:spPr>
          <a:xfrm>
            <a:off x="-13636" y="3581401"/>
            <a:ext cx="9144000" cy="1015663"/>
          </a:xfrm>
          <a:prstGeom prst="rect">
            <a:avLst/>
          </a:prstGeom>
          <a:noFill/>
        </p:spPr>
        <p:txBody>
          <a:bodyPr wrap="square" rtlCol="0">
            <a:spAutoFit/>
          </a:bodyPr>
          <a:lstStyle/>
          <a:p>
            <a:pPr algn="ctr"/>
            <a:r>
              <a:rPr lang="en-US" sz="6000" i="1" dirty="0">
                <a:solidFill>
                  <a:srgbClr val="FFFF00"/>
                </a:solidFill>
                <a:latin typeface="Arial Rounded MT Bold" panose="020F0704030504030204" pitchFamily="34" charset="0"/>
                <a:ea typeface="+mj-ea"/>
                <a:cs typeface="+mj-cs"/>
              </a:rPr>
              <a:t>Scouting is broken.</a:t>
            </a:r>
            <a:endParaRPr lang="en-US" i="1" dirty="0">
              <a:latin typeface="Arial Rounded MT Bold" panose="020F0704030504030204" pitchFamily="34" charset="0"/>
            </a:endParaRPr>
          </a:p>
        </p:txBody>
      </p:sp>
    </p:spTree>
    <p:custDataLst>
      <p:tags r:id="rId1"/>
    </p:custDataLst>
    <p:extLst>
      <p:ext uri="{BB962C8B-B14F-4D97-AF65-F5344CB8AC3E}">
        <p14:creationId xmlns:p14="http://schemas.microsoft.com/office/powerpoint/2010/main" val="150978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FFFF00"/>
                </a:solidFill>
              </a:rPr>
              <a:t>Tufts Results: Personal Character Attributes</a:t>
            </a:r>
            <a:r>
              <a:rPr lang="en-US" dirty="0" smtClean="0"/>
              <a:t/>
            </a:r>
            <a:br>
              <a:rPr lang="en-US" dirty="0" smtClean="0"/>
            </a:br>
            <a:r>
              <a:rPr lang="en-US" sz="2200" i="1" dirty="0" smtClean="0"/>
              <a:t>Changes over 2½ years in Tufts CAMP Study</a:t>
            </a:r>
            <a:endParaRPr lang="en-US" sz="3100" i="1" dirty="0"/>
          </a:p>
        </p:txBody>
      </p:sp>
      <p:sp>
        <p:nvSpPr>
          <p:cNvPr id="3" name="Content Placeholder 2"/>
          <p:cNvSpPr>
            <a:spLocks noGrp="1"/>
          </p:cNvSpPr>
          <p:nvPr>
            <p:ph idx="1"/>
          </p:nvPr>
        </p:nvSpPr>
        <p:spPr>
          <a:xfrm>
            <a:off x="533400" y="1066800"/>
            <a:ext cx="8458200" cy="4724400"/>
          </a:xfrm>
        </p:spPr>
        <p:txBody>
          <a:bodyPr>
            <a:noAutofit/>
          </a:bodyPr>
          <a:lstStyle/>
          <a:p>
            <a:pPr marL="0" indent="0">
              <a:lnSpc>
                <a:spcPct val="150000"/>
              </a:lnSpc>
              <a:buNone/>
            </a:pPr>
            <a:r>
              <a:rPr lang="en-US" sz="2800" u="sng" dirty="0" smtClean="0"/>
              <a:t>Attribute	</a:t>
            </a:r>
            <a:r>
              <a:rPr lang="en-US" sz="2800" u="sng" dirty="0"/>
              <a:t>	 </a:t>
            </a:r>
            <a:r>
              <a:rPr lang="en-US" sz="2800" u="sng" dirty="0" smtClean="0"/>
              <a:t>                 Scouts	     Non-scouts</a:t>
            </a:r>
          </a:p>
          <a:p>
            <a:pPr marL="0" indent="0">
              <a:lnSpc>
                <a:spcPct val="150000"/>
              </a:lnSpc>
              <a:spcBef>
                <a:spcPts val="0"/>
              </a:spcBef>
              <a:buNone/>
            </a:pPr>
            <a:r>
              <a:rPr lang="en-US" sz="2600" dirty="0">
                <a:solidFill>
                  <a:srgbClr val="FFFF00"/>
                </a:solidFill>
              </a:rPr>
              <a:t>Cheerfulness	</a:t>
            </a:r>
            <a:r>
              <a:rPr lang="en-US" sz="2600" dirty="0" smtClean="0">
                <a:solidFill>
                  <a:srgbClr val="FFFF00"/>
                </a:solidFill>
              </a:rPr>
              <a:t>	</a:t>
            </a:r>
          </a:p>
          <a:p>
            <a:pPr marL="0" indent="0">
              <a:lnSpc>
                <a:spcPct val="150000"/>
              </a:lnSpc>
              <a:spcBef>
                <a:spcPts val="0"/>
              </a:spcBef>
              <a:buNone/>
            </a:pPr>
            <a:r>
              <a:rPr lang="en-US" sz="2600" dirty="0" smtClean="0">
                <a:solidFill>
                  <a:srgbClr val="FFFF00"/>
                </a:solidFill>
              </a:rPr>
              <a:t>Helpfulness			</a:t>
            </a:r>
          </a:p>
          <a:p>
            <a:pPr marL="0" indent="0">
              <a:lnSpc>
                <a:spcPct val="150000"/>
              </a:lnSpc>
              <a:spcBef>
                <a:spcPts val="0"/>
              </a:spcBef>
              <a:buNone/>
            </a:pPr>
            <a:r>
              <a:rPr lang="en-US" sz="2600" dirty="0" smtClean="0">
                <a:solidFill>
                  <a:srgbClr val="FFFF00"/>
                </a:solidFill>
              </a:rPr>
              <a:t>Obedience</a:t>
            </a:r>
            <a:r>
              <a:rPr lang="en-US" sz="2600" dirty="0" smtClean="0"/>
              <a:t>			  			</a:t>
            </a:r>
            <a:endParaRPr lang="en-US" sz="2600" dirty="0" smtClean="0">
              <a:solidFill>
                <a:srgbClr val="FFFF00"/>
              </a:solidFill>
            </a:endParaRPr>
          </a:p>
          <a:p>
            <a:pPr marL="0" indent="0">
              <a:lnSpc>
                <a:spcPct val="150000"/>
              </a:lnSpc>
              <a:spcBef>
                <a:spcPts val="0"/>
              </a:spcBef>
              <a:buNone/>
            </a:pPr>
            <a:r>
              <a:rPr lang="en-US" sz="2600" dirty="0">
                <a:solidFill>
                  <a:srgbClr val="FFFF00"/>
                </a:solidFill>
              </a:rPr>
              <a:t>Kindness</a:t>
            </a:r>
            <a:r>
              <a:rPr lang="en-US" sz="2600" dirty="0" smtClean="0"/>
              <a:t>		 					 </a:t>
            </a:r>
            <a:endParaRPr lang="en-US" sz="2600" dirty="0"/>
          </a:p>
          <a:p>
            <a:pPr marL="0" indent="0">
              <a:lnSpc>
                <a:spcPct val="150000"/>
              </a:lnSpc>
              <a:spcBef>
                <a:spcPts val="0"/>
              </a:spcBef>
              <a:buNone/>
            </a:pPr>
            <a:r>
              <a:rPr lang="en-US" sz="2600" dirty="0" smtClean="0">
                <a:solidFill>
                  <a:srgbClr val="FFFF00"/>
                </a:solidFill>
              </a:rPr>
              <a:t>Hopeful Future Expectations</a:t>
            </a:r>
            <a:r>
              <a:rPr lang="en-US" sz="2600" dirty="0" smtClean="0"/>
              <a:t>	</a:t>
            </a:r>
            <a:r>
              <a:rPr lang="en-US" sz="2600" dirty="0" smtClean="0">
                <a:solidFill>
                  <a:srgbClr val="FFFF00"/>
                </a:solidFill>
              </a:rPr>
              <a:t>	</a:t>
            </a:r>
            <a:r>
              <a:rPr lang="en-US" sz="2600" dirty="0" smtClean="0"/>
              <a:t>		</a:t>
            </a:r>
            <a:endParaRPr lang="en-US" sz="2600" dirty="0" smtClean="0">
              <a:solidFill>
                <a:srgbClr val="FFFF00"/>
              </a:solidFill>
            </a:endParaRPr>
          </a:p>
          <a:p>
            <a:pPr marL="0" indent="0">
              <a:lnSpc>
                <a:spcPct val="150000"/>
              </a:lnSpc>
              <a:spcBef>
                <a:spcPts val="0"/>
              </a:spcBef>
              <a:buNone/>
            </a:pPr>
            <a:r>
              <a:rPr lang="en-US" sz="2600" dirty="0" smtClean="0">
                <a:solidFill>
                  <a:srgbClr val="FFFF00"/>
                </a:solidFill>
              </a:rPr>
              <a:t>Trustworthiness</a:t>
            </a:r>
            <a:r>
              <a:rPr lang="en-US" sz="2400" dirty="0" smtClean="0"/>
              <a:t>				</a:t>
            </a:r>
            <a:endParaRPr lang="en-US" sz="2400" dirty="0">
              <a:solidFill>
                <a:srgbClr val="FFFF00"/>
              </a:solidFill>
            </a:endParaRPr>
          </a:p>
        </p:txBody>
      </p:sp>
      <p:grpSp>
        <p:nvGrpSpPr>
          <p:cNvPr id="92" name="Group 91"/>
          <p:cNvGrpSpPr/>
          <p:nvPr/>
        </p:nvGrpSpPr>
        <p:grpSpPr>
          <a:xfrm>
            <a:off x="5105400" y="2424987"/>
            <a:ext cx="2432762" cy="528081"/>
            <a:chOff x="5339281" y="3069880"/>
            <a:chExt cx="2154725" cy="539436"/>
          </a:xfrm>
        </p:grpSpPr>
        <p:sp>
          <p:nvSpPr>
            <p:cNvPr id="7" name="Up Arrow 6"/>
            <p:cNvSpPr/>
            <p:nvPr/>
          </p:nvSpPr>
          <p:spPr>
            <a:xfrm rot="10800000">
              <a:off x="7113006" y="3069880"/>
              <a:ext cx="3810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Up Arrow 16"/>
            <p:cNvSpPr/>
            <p:nvPr/>
          </p:nvSpPr>
          <p:spPr>
            <a:xfrm>
              <a:off x="5339281" y="3075916"/>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1" name="Group 90"/>
          <p:cNvGrpSpPr/>
          <p:nvPr/>
        </p:nvGrpSpPr>
        <p:grpSpPr>
          <a:xfrm>
            <a:off x="5105400" y="1828800"/>
            <a:ext cx="2617705" cy="523070"/>
            <a:chOff x="5328719" y="2453490"/>
            <a:chExt cx="2318531" cy="534317"/>
          </a:xfrm>
        </p:grpSpPr>
        <p:sp>
          <p:nvSpPr>
            <p:cNvPr id="12" name="Up Arrow 11"/>
            <p:cNvSpPr/>
            <p:nvPr/>
          </p:nvSpPr>
          <p:spPr>
            <a:xfrm>
              <a:off x="5328719" y="2453490"/>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Up Arrow 27"/>
            <p:cNvSpPr/>
            <p:nvPr/>
          </p:nvSpPr>
          <p:spPr>
            <a:xfrm rot="10800000">
              <a:off x="6918762" y="2454407"/>
              <a:ext cx="3810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Up Arrow 28"/>
            <p:cNvSpPr/>
            <p:nvPr/>
          </p:nvSpPr>
          <p:spPr>
            <a:xfrm rot="10800000">
              <a:off x="7266250" y="2453490"/>
              <a:ext cx="3810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6" name="Group 95"/>
          <p:cNvGrpSpPr/>
          <p:nvPr/>
        </p:nvGrpSpPr>
        <p:grpSpPr>
          <a:xfrm>
            <a:off x="4893953" y="4255017"/>
            <a:ext cx="2726047" cy="522172"/>
            <a:chOff x="4950813" y="4935648"/>
            <a:chExt cx="2414491" cy="533400"/>
          </a:xfrm>
        </p:grpSpPr>
        <p:sp>
          <p:nvSpPr>
            <p:cNvPr id="14" name="Up Arrow 13"/>
            <p:cNvSpPr/>
            <p:nvPr/>
          </p:nvSpPr>
          <p:spPr>
            <a:xfrm>
              <a:off x="4950813" y="49356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Up Arrow 19"/>
            <p:cNvSpPr/>
            <p:nvPr/>
          </p:nvSpPr>
          <p:spPr>
            <a:xfrm>
              <a:off x="5318529" y="49356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Up Arrow 25"/>
            <p:cNvSpPr/>
            <p:nvPr/>
          </p:nvSpPr>
          <p:spPr>
            <a:xfrm rot="5400000">
              <a:off x="6908104" y="4935648"/>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5" name="Group 94"/>
          <p:cNvGrpSpPr/>
          <p:nvPr/>
        </p:nvGrpSpPr>
        <p:grpSpPr>
          <a:xfrm>
            <a:off x="4893953" y="3642860"/>
            <a:ext cx="2726047" cy="522172"/>
            <a:chOff x="4911110" y="4326048"/>
            <a:chExt cx="2414491" cy="533400"/>
          </a:xfrm>
        </p:grpSpPr>
        <p:sp>
          <p:nvSpPr>
            <p:cNvPr id="21" name="Up Arrow 20"/>
            <p:cNvSpPr/>
            <p:nvPr/>
          </p:nvSpPr>
          <p:spPr>
            <a:xfrm>
              <a:off x="5278826" y="43260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Up Arrow 21"/>
            <p:cNvSpPr/>
            <p:nvPr/>
          </p:nvSpPr>
          <p:spPr>
            <a:xfrm>
              <a:off x="4911110" y="43260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Up Arrow 24"/>
            <p:cNvSpPr/>
            <p:nvPr/>
          </p:nvSpPr>
          <p:spPr>
            <a:xfrm rot="5400000">
              <a:off x="6868401" y="4319076"/>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3" name="Group 92"/>
          <p:cNvGrpSpPr/>
          <p:nvPr/>
        </p:nvGrpSpPr>
        <p:grpSpPr>
          <a:xfrm>
            <a:off x="4671042" y="3043173"/>
            <a:ext cx="2948958" cy="522172"/>
            <a:chOff x="4953000" y="3716448"/>
            <a:chExt cx="2611925" cy="533400"/>
          </a:xfrm>
        </p:grpSpPr>
        <p:sp>
          <p:nvSpPr>
            <p:cNvPr id="6" name="Up Arrow 5"/>
            <p:cNvSpPr/>
            <p:nvPr/>
          </p:nvSpPr>
          <p:spPr>
            <a:xfrm>
              <a:off x="5715000" y="37164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Up Arrow 7"/>
            <p:cNvSpPr/>
            <p:nvPr/>
          </p:nvSpPr>
          <p:spPr>
            <a:xfrm rot="5400000">
              <a:off x="7107725" y="3716448"/>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Up Arrow 8"/>
            <p:cNvSpPr/>
            <p:nvPr/>
          </p:nvSpPr>
          <p:spPr>
            <a:xfrm>
              <a:off x="5334000" y="37164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Up Arrow 9"/>
            <p:cNvSpPr/>
            <p:nvPr/>
          </p:nvSpPr>
          <p:spPr>
            <a:xfrm>
              <a:off x="4953000" y="37164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10"/>
          <p:cNvGrpSpPr/>
          <p:nvPr/>
        </p:nvGrpSpPr>
        <p:grpSpPr>
          <a:xfrm>
            <a:off x="4894612" y="4850463"/>
            <a:ext cx="2725388" cy="522172"/>
            <a:chOff x="5074818" y="5562600"/>
            <a:chExt cx="2413907" cy="533400"/>
          </a:xfrm>
        </p:grpSpPr>
        <p:grpSp>
          <p:nvGrpSpPr>
            <p:cNvPr id="94" name="Group 93"/>
            <p:cNvGrpSpPr/>
            <p:nvPr/>
          </p:nvGrpSpPr>
          <p:grpSpPr>
            <a:xfrm>
              <a:off x="5074818" y="5562600"/>
              <a:ext cx="748132" cy="533400"/>
              <a:chOff x="5046759" y="5562600"/>
              <a:chExt cx="748132" cy="533400"/>
            </a:xfrm>
          </p:grpSpPr>
          <p:sp>
            <p:nvSpPr>
              <p:cNvPr id="23" name="Up Arrow 22"/>
              <p:cNvSpPr/>
              <p:nvPr/>
            </p:nvSpPr>
            <p:spPr>
              <a:xfrm>
                <a:off x="5046759" y="5562600"/>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Up Arrow 29"/>
              <p:cNvSpPr/>
              <p:nvPr/>
            </p:nvSpPr>
            <p:spPr>
              <a:xfrm>
                <a:off x="5413891" y="5562600"/>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Up Arrow 40"/>
            <p:cNvSpPr/>
            <p:nvPr/>
          </p:nvSpPr>
          <p:spPr>
            <a:xfrm rot="5400000">
              <a:off x="7031525" y="5562600"/>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TextBox 5"/>
          <p:cNvSpPr txBox="1"/>
          <p:nvPr/>
        </p:nvSpPr>
        <p:spPr>
          <a:xfrm>
            <a:off x="6705600" y="6504801"/>
            <a:ext cx="25146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prstClr val="white">
                    <a:lumMod val="75000"/>
                  </a:prstClr>
                </a:solidFill>
              </a:rPr>
              <a:t>J Youth </a:t>
            </a:r>
            <a:r>
              <a:rPr lang="en-US" sz="1200" dirty="0" err="1" smtClean="0">
                <a:solidFill>
                  <a:prstClr val="white">
                    <a:lumMod val="75000"/>
                  </a:prstClr>
                </a:solidFill>
              </a:rPr>
              <a:t>Adol</a:t>
            </a:r>
            <a:r>
              <a:rPr lang="en-US" sz="1200" dirty="0" smtClean="0">
                <a:solidFill>
                  <a:prstClr val="white">
                    <a:lumMod val="75000"/>
                  </a:prstClr>
                </a:solidFill>
              </a:rPr>
              <a:t> (2015) 44:2359-2372</a:t>
            </a:r>
            <a:endParaRPr lang="en-US" sz="1200" dirty="0">
              <a:solidFill>
                <a:prstClr val="white">
                  <a:lumMod val="75000"/>
                </a:prstClr>
              </a:solidFill>
            </a:endParaRPr>
          </a:p>
        </p:txBody>
      </p:sp>
      <p:sp>
        <p:nvSpPr>
          <p:cNvPr id="16" name="TextBox 15"/>
          <p:cNvSpPr txBox="1"/>
          <p:nvPr/>
        </p:nvSpPr>
        <p:spPr>
          <a:xfrm>
            <a:off x="8458200" y="5791200"/>
            <a:ext cx="237566" cy="369332"/>
          </a:xfrm>
          <a:prstGeom prst="rect">
            <a:avLst/>
          </a:prstGeom>
          <a:noFill/>
        </p:spPr>
        <p:txBody>
          <a:bodyPr wrap="none" rtlCol="0">
            <a:spAutoFit/>
          </a:bodyPr>
          <a:lstStyle/>
          <a:p>
            <a:r>
              <a:rPr lang="en-US" dirty="0" smtClean="0">
                <a:solidFill>
                  <a:prstClr val="white"/>
                </a:solidFill>
              </a:rPr>
              <a:t> </a:t>
            </a:r>
            <a:endParaRPr lang="en-US" dirty="0">
              <a:solidFill>
                <a:prstClr val="white"/>
              </a:solidFill>
            </a:endParaRPr>
          </a:p>
        </p:txBody>
      </p:sp>
      <p:sp>
        <p:nvSpPr>
          <p:cNvPr id="15" name="TextBox 14"/>
          <p:cNvSpPr txBox="1"/>
          <p:nvPr/>
        </p:nvSpPr>
        <p:spPr>
          <a:xfrm>
            <a:off x="213167" y="5808583"/>
            <a:ext cx="5213351" cy="892552"/>
          </a:xfrm>
          <a:prstGeom prst="rect">
            <a:avLst/>
          </a:prstGeom>
          <a:noFill/>
        </p:spPr>
        <p:txBody>
          <a:bodyPr wrap="square" rtlCol="0">
            <a:spAutoFit/>
          </a:bodyPr>
          <a:lstStyle/>
          <a:p>
            <a:r>
              <a:rPr lang="en-US" sz="2600" dirty="0" smtClean="0">
                <a:solidFill>
                  <a:srgbClr val="FFFF00"/>
                </a:solidFill>
              </a:rPr>
              <a:t>Academic Success</a:t>
            </a:r>
            <a:r>
              <a:rPr lang="en-US" sz="2600" dirty="0">
                <a:solidFill>
                  <a:srgbClr val="FFFF00"/>
                </a:solidFill>
              </a:rPr>
              <a:t>	</a:t>
            </a:r>
            <a:r>
              <a:rPr lang="en-US" sz="2600" dirty="0" smtClean="0">
                <a:solidFill>
                  <a:srgbClr val="FFFF00"/>
                </a:solidFill>
              </a:rPr>
              <a:t>    Thriftiness</a:t>
            </a:r>
            <a:r>
              <a:rPr lang="en-US" sz="2400" dirty="0" smtClean="0">
                <a:solidFill>
                  <a:srgbClr val="FFFF00"/>
                </a:solidFill>
              </a:rPr>
              <a:t>					    </a:t>
            </a:r>
          </a:p>
        </p:txBody>
      </p:sp>
      <p:sp>
        <p:nvSpPr>
          <p:cNvPr id="19" name="TextBox 18"/>
          <p:cNvSpPr txBox="1"/>
          <p:nvPr/>
        </p:nvSpPr>
        <p:spPr>
          <a:xfrm>
            <a:off x="5089967" y="5813048"/>
            <a:ext cx="4267200" cy="892552"/>
          </a:xfrm>
          <a:prstGeom prst="rect">
            <a:avLst/>
          </a:prstGeom>
          <a:noFill/>
        </p:spPr>
        <p:txBody>
          <a:bodyPr wrap="square" rtlCol="0">
            <a:spAutoFit/>
          </a:bodyPr>
          <a:lstStyle/>
          <a:p>
            <a:r>
              <a:rPr lang="en-US" sz="2600" dirty="0" smtClean="0">
                <a:solidFill>
                  <a:srgbClr val="FFFF00"/>
                </a:solidFill>
              </a:rPr>
              <a:t>  Intentional Self </a:t>
            </a:r>
            <a:r>
              <a:rPr lang="en-US" sz="2600" dirty="0">
                <a:solidFill>
                  <a:srgbClr val="FFFF00"/>
                </a:solidFill>
              </a:rPr>
              <a:t>Regulation</a:t>
            </a:r>
          </a:p>
          <a:p>
            <a:endParaRPr lang="en-US" sz="2600" dirty="0">
              <a:solidFill>
                <a:srgbClr val="FFFF00"/>
              </a:solidFill>
            </a:endParaRPr>
          </a:p>
        </p:txBody>
      </p:sp>
    </p:spTree>
    <p:custDataLst>
      <p:tags r:id="rId1"/>
    </p:custDataLst>
    <p:extLst>
      <p:ext uri="{BB962C8B-B14F-4D97-AF65-F5344CB8AC3E}">
        <p14:creationId xmlns:p14="http://schemas.microsoft.com/office/powerpoint/2010/main" val="460737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5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750"/>
                                        <p:tgtEl>
                                          <p:spTgt spid="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500"/>
                                        <p:tgtEl>
                                          <p:spTgt spid="9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750"/>
                                        <p:tgtEl>
                                          <p:spTgt spid="3">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750"/>
                                        <p:tgtEl>
                                          <p:spTgt spid="3">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500"/>
                                        <p:tgtEl>
                                          <p:spTgt spid="9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750"/>
                                        <p:tgtEl>
                                          <p:spTgt spid="3">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fade">
                                      <p:cBhvr>
                                        <p:cTn id="53" dur="500"/>
                                        <p:tgtEl>
                                          <p:spTgt spid="9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750"/>
                                        <p:tgtEl>
                                          <p:spTgt spid="3">
                                            <p:txEl>
                                              <p:pRg st="6" end="6"/>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1750"/>
                                        <p:tgtEl>
                                          <p:spTgt spid="15"/>
                                        </p:tgtEl>
                                      </p:cBhvr>
                                    </p:animEffect>
                                  </p:childTnLst>
                                </p:cTn>
                              </p:par>
                              <p:par>
                                <p:cTn id="67" presetID="22" presetClass="entr" presetSubtype="8" fill="hold" grpId="0" nodeType="withEffect">
                                  <p:stCondLst>
                                    <p:cond delay="175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1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1" grpId="0"/>
      <p:bldP spid="15"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595" y="76200"/>
            <a:ext cx="4114800" cy="1447800"/>
          </a:xfrm>
        </p:spPr>
        <p:txBody>
          <a:bodyPr>
            <a:normAutofit/>
          </a:bodyPr>
          <a:lstStyle/>
          <a:p>
            <a:r>
              <a:rPr lang="en-US" sz="4000" b="1" dirty="0">
                <a:solidFill>
                  <a:schemeClr val="accent6">
                    <a:lumMod val="75000"/>
                  </a:schemeClr>
                </a:solidFill>
                <a:latin typeface="Arial Black" panose="020B0A04020102020204" pitchFamily="34" charset="0"/>
              </a:rPr>
              <a:t>Prosocial </a:t>
            </a:r>
            <a:r>
              <a:rPr lang="en-US" sz="4000" b="1" dirty="0" smtClean="0">
                <a:solidFill>
                  <a:schemeClr val="accent6">
                    <a:lumMod val="75000"/>
                  </a:schemeClr>
                </a:solidFill>
                <a:latin typeface="Arial Black" panose="020B0A04020102020204" pitchFamily="34" charset="0"/>
              </a:rPr>
              <a:t>Priorities</a:t>
            </a:r>
            <a:endParaRPr lang="en-US" sz="4000" b="1" dirty="0">
              <a:solidFill>
                <a:schemeClr val="accent6">
                  <a:lumMod val="75000"/>
                </a:schemeClr>
              </a:solidFill>
              <a:latin typeface="Arial Black" panose="020B0A04020102020204" pitchFamily="34" charset="0"/>
            </a:endParaRPr>
          </a:p>
        </p:txBody>
      </p:sp>
      <p:sp>
        <p:nvSpPr>
          <p:cNvPr id="6" name="Title 1"/>
          <p:cNvSpPr txBox="1">
            <a:spLocks/>
          </p:cNvSpPr>
          <p:nvPr/>
        </p:nvSpPr>
        <p:spPr>
          <a:xfrm>
            <a:off x="4150895" y="838201"/>
            <a:ext cx="4343400" cy="9675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en-US" sz="3200" b="1" dirty="0">
              <a:solidFill>
                <a:srgbClr val="FF0000"/>
              </a:solidFill>
              <a:latin typeface="Arial Black" panose="020B0A04020102020204" pitchFamily="34" charset="0"/>
            </a:endParaRPr>
          </a:p>
        </p:txBody>
      </p:sp>
      <p:sp>
        <p:nvSpPr>
          <p:cNvPr id="7" name="Title 1"/>
          <p:cNvSpPr txBox="1">
            <a:spLocks/>
          </p:cNvSpPr>
          <p:nvPr/>
        </p:nvSpPr>
        <p:spPr>
          <a:xfrm>
            <a:off x="226595" y="1371601"/>
            <a:ext cx="4114800" cy="9675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79646">
                    <a:lumMod val="60000"/>
                    <a:lumOff val="40000"/>
                  </a:srgbClr>
                </a:solidFill>
                <a:latin typeface="Arial Black" panose="020B0A04020102020204" pitchFamily="34" charset="0"/>
              </a:rPr>
              <a:t>Doing the right </a:t>
            </a:r>
            <a:r>
              <a:rPr lang="en-US" sz="2400" b="1" dirty="0" smtClean="0">
                <a:solidFill>
                  <a:srgbClr val="F79646">
                    <a:lumMod val="60000"/>
                    <a:lumOff val="40000"/>
                  </a:srgbClr>
                </a:solidFill>
                <a:latin typeface="Arial Black" panose="020B0A04020102020204" pitchFamily="34" charset="0"/>
              </a:rPr>
              <a:t>thing</a:t>
            </a:r>
          </a:p>
          <a:p>
            <a:r>
              <a:rPr lang="en-US" sz="2400" b="1" dirty="0">
                <a:solidFill>
                  <a:srgbClr val="F79646">
                    <a:lumMod val="60000"/>
                    <a:lumOff val="40000"/>
                  </a:srgbClr>
                </a:solidFill>
                <a:latin typeface="Arial Black" panose="020B0A04020102020204" pitchFamily="34" charset="0"/>
              </a:rPr>
              <a:t>Helping </a:t>
            </a:r>
            <a:r>
              <a:rPr lang="en-US" sz="2400" b="1" dirty="0" smtClean="0">
                <a:solidFill>
                  <a:srgbClr val="F79646">
                    <a:lumMod val="60000"/>
                    <a:lumOff val="40000"/>
                  </a:srgbClr>
                </a:solidFill>
                <a:latin typeface="Arial Black" panose="020B0A04020102020204" pitchFamily="34" charset="0"/>
              </a:rPr>
              <a:t>others</a:t>
            </a:r>
            <a:endParaRPr lang="en-US" sz="3200" b="1" dirty="0">
              <a:solidFill>
                <a:srgbClr val="FFFF00"/>
              </a:solidFill>
              <a:latin typeface="Arial Black" panose="020B0A04020102020204" pitchFamily="34" charset="0"/>
            </a:endParaRPr>
          </a:p>
        </p:txBody>
      </p:sp>
      <p:sp>
        <p:nvSpPr>
          <p:cNvPr id="8" name="Title 1"/>
          <p:cNvSpPr txBox="1">
            <a:spLocks/>
          </p:cNvSpPr>
          <p:nvPr/>
        </p:nvSpPr>
        <p:spPr>
          <a:xfrm>
            <a:off x="4531895" y="1219201"/>
            <a:ext cx="4291816" cy="1649810"/>
          </a:xfrm>
          <a:prstGeom prst="rect">
            <a:avLst/>
          </a:prstGeom>
          <a:noFill/>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2400" b="1" dirty="0">
                <a:solidFill>
                  <a:srgbClr val="F79646">
                    <a:lumMod val="60000"/>
                    <a:lumOff val="40000"/>
                  </a:srgbClr>
                </a:solidFill>
                <a:latin typeface="Arial Black" panose="020B0A04020102020204" pitchFamily="34" charset="0"/>
              </a:rPr>
              <a:t>Being </a:t>
            </a:r>
            <a:r>
              <a:rPr lang="en-US" sz="2400" b="1" dirty="0" smtClean="0">
                <a:solidFill>
                  <a:srgbClr val="F79646">
                    <a:lumMod val="60000"/>
                    <a:lumOff val="40000"/>
                  </a:srgbClr>
                </a:solidFill>
                <a:latin typeface="Arial Black" panose="020B0A04020102020204" pitchFamily="34" charset="0"/>
              </a:rPr>
              <a:t>smart</a:t>
            </a:r>
          </a:p>
          <a:p>
            <a:pPr>
              <a:lnSpc>
                <a:spcPct val="110000"/>
              </a:lnSpc>
            </a:pPr>
            <a:r>
              <a:rPr lang="en-US" sz="2400" b="1" dirty="0" smtClean="0">
                <a:solidFill>
                  <a:srgbClr val="F79646">
                    <a:lumMod val="60000"/>
                    <a:lumOff val="40000"/>
                  </a:srgbClr>
                </a:solidFill>
                <a:latin typeface="Arial Black" panose="020B0A04020102020204" pitchFamily="34" charset="0"/>
              </a:rPr>
              <a:t>Being the best</a:t>
            </a:r>
          </a:p>
          <a:p>
            <a:pPr>
              <a:lnSpc>
                <a:spcPct val="110000"/>
              </a:lnSpc>
            </a:pPr>
            <a:r>
              <a:rPr lang="en-US" sz="2400" b="1" dirty="0" smtClean="0">
                <a:solidFill>
                  <a:srgbClr val="F79646">
                    <a:lumMod val="60000"/>
                    <a:lumOff val="40000"/>
                  </a:srgbClr>
                </a:solidFill>
                <a:latin typeface="Arial Black" panose="020B0A04020102020204" pitchFamily="34" charset="0"/>
              </a:rPr>
              <a:t>Playing sports</a:t>
            </a:r>
          </a:p>
        </p:txBody>
      </p:sp>
      <p:sp>
        <p:nvSpPr>
          <p:cNvPr id="3" name="Rectangle 2"/>
          <p:cNvSpPr/>
          <p:nvPr/>
        </p:nvSpPr>
        <p:spPr>
          <a:xfrm>
            <a:off x="2093495" y="3505201"/>
            <a:ext cx="4876800" cy="2677656"/>
          </a:xfrm>
          <a:prstGeom prst="rect">
            <a:avLst/>
          </a:prstGeom>
        </p:spPr>
        <p:txBody>
          <a:bodyPr wrap="square">
            <a:spAutoFit/>
          </a:bodyPr>
          <a:lstStyle/>
          <a:p>
            <a:pPr algn="ctr">
              <a:buClr>
                <a:srgbClr val="8064A2">
                  <a:lumMod val="75000"/>
                </a:srgbClr>
              </a:buClr>
              <a:buSzPct val="80000"/>
            </a:pPr>
            <a:r>
              <a:rPr lang="en-US" sz="2800" dirty="0">
                <a:solidFill>
                  <a:srgbClr val="FFFF00"/>
                </a:solidFill>
                <a:latin typeface="Arial Black" panose="020B0A04020102020204" pitchFamily="34" charset="0"/>
                <a:ea typeface="Microsoft YaHei" pitchFamily="34" charset="-122"/>
              </a:rPr>
              <a:t>Scouts </a:t>
            </a:r>
            <a:r>
              <a:rPr lang="en-US" sz="2800" dirty="0" smtClean="0">
                <a:solidFill>
                  <a:srgbClr val="FFFF00"/>
                </a:solidFill>
                <a:latin typeface="Arial Black" panose="020B0A04020102020204" pitchFamily="34" charset="0"/>
                <a:ea typeface="Microsoft YaHei" pitchFamily="34" charset="-122"/>
              </a:rPr>
              <a:t>were </a:t>
            </a:r>
          </a:p>
          <a:p>
            <a:pPr algn="ctr">
              <a:buClr>
                <a:srgbClr val="8064A2">
                  <a:lumMod val="75000"/>
                </a:srgbClr>
              </a:buClr>
              <a:buSzPct val="80000"/>
            </a:pPr>
            <a:r>
              <a:rPr lang="en-US" sz="2800" dirty="0" smtClean="0">
                <a:solidFill>
                  <a:srgbClr val="FFFF00"/>
                </a:solidFill>
                <a:latin typeface="Arial Black" panose="020B0A04020102020204" pitchFamily="34" charset="0"/>
                <a:ea typeface="Microsoft YaHei" pitchFamily="34" charset="-122"/>
              </a:rPr>
              <a:t>significantly more </a:t>
            </a:r>
            <a:r>
              <a:rPr lang="en-US" sz="2800" dirty="0">
                <a:solidFill>
                  <a:srgbClr val="FFFF00"/>
                </a:solidFill>
                <a:latin typeface="Arial Black" panose="020B0A04020102020204" pitchFamily="34" charset="0"/>
                <a:ea typeface="Microsoft YaHei" pitchFamily="34" charset="-122"/>
              </a:rPr>
              <a:t>likely </a:t>
            </a:r>
            <a:endParaRPr lang="en-US" sz="2800" dirty="0" smtClean="0">
              <a:solidFill>
                <a:srgbClr val="FFFF00"/>
              </a:solidFill>
              <a:latin typeface="Arial Black" panose="020B0A04020102020204" pitchFamily="34" charset="0"/>
              <a:ea typeface="Microsoft YaHei" pitchFamily="34" charset="-122"/>
            </a:endParaRPr>
          </a:p>
          <a:p>
            <a:pPr algn="ctr">
              <a:buClr>
                <a:srgbClr val="8064A2">
                  <a:lumMod val="75000"/>
                </a:srgbClr>
              </a:buClr>
              <a:buSzPct val="80000"/>
            </a:pPr>
            <a:r>
              <a:rPr lang="en-US" sz="2800" dirty="0" smtClean="0">
                <a:solidFill>
                  <a:srgbClr val="FFFF00"/>
                </a:solidFill>
                <a:latin typeface="Arial Black" panose="020B0A04020102020204" pitchFamily="34" charset="0"/>
                <a:ea typeface="Microsoft YaHei" pitchFamily="34" charset="-122"/>
              </a:rPr>
              <a:t>than non-Scouts </a:t>
            </a:r>
          </a:p>
          <a:p>
            <a:pPr algn="ctr">
              <a:buClr>
                <a:srgbClr val="8064A2">
                  <a:lumMod val="75000"/>
                </a:srgbClr>
              </a:buClr>
              <a:buSzPct val="80000"/>
            </a:pPr>
            <a:r>
              <a:rPr lang="en-US" sz="2800" dirty="0" smtClean="0">
                <a:solidFill>
                  <a:srgbClr val="FFFF00"/>
                </a:solidFill>
                <a:latin typeface="Arial Black" panose="020B0A04020102020204" pitchFamily="34" charset="0"/>
                <a:ea typeface="Microsoft YaHei" pitchFamily="34" charset="-122"/>
              </a:rPr>
              <a:t>to </a:t>
            </a:r>
            <a:r>
              <a:rPr lang="en-US" sz="2800" dirty="0">
                <a:solidFill>
                  <a:srgbClr val="FFFF00"/>
                </a:solidFill>
                <a:latin typeface="Arial Black" panose="020B0A04020102020204" pitchFamily="34" charset="0"/>
                <a:ea typeface="Microsoft YaHei" pitchFamily="34" charset="-122"/>
              </a:rPr>
              <a:t>embrace </a:t>
            </a:r>
            <a:endParaRPr lang="en-US" sz="2800" dirty="0" smtClean="0">
              <a:solidFill>
                <a:srgbClr val="FFFF00"/>
              </a:solidFill>
              <a:latin typeface="Arial Black" panose="020B0A04020102020204" pitchFamily="34" charset="0"/>
              <a:ea typeface="Microsoft YaHei" pitchFamily="34" charset="-122"/>
            </a:endParaRPr>
          </a:p>
          <a:p>
            <a:pPr algn="ctr">
              <a:buClr>
                <a:srgbClr val="8064A2">
                  <a:lumMod val="75000"/>
                </a:srgbClr>
              </a:buClr>
              <a:buSzPct val="80000"/>
            </a:pPr>
            <a:r>
              <a:rPr lang="en-US" sz="2800" b="1" dirty="0" smtClean="0">
                <a:solidFill>
                  <a:srgbClr val="FFFF00"/>
                </a:solidFill>
                <a:latin typeface="Arial Black" panose="020B0A04020102020204" pitchFamily="34" charset="0"/>
                <a:ea typeface="Microsoft YaHei" pitchFamily="34" charset="-122"/>
              </a:rPr>
              <a:t>Prosocial </a:t>
            </a:r>
          </a:p>
          <a:p>
            <a:pPr algn="ctr">
              <a:buClr>
                <a:srgbClr val="8064A2">
                  <a:lumMod val="75000"/>
                </a:srgbClr>
              </a:buClr>
              <a:buSzPct val="80000"/>
            </a:pPr>
            <a:r>
              <a:rPr lang="en-US" sz="2800" b="1" dirty="0">
                <a:solidFill>
                  <a:srgbClr val="FFFF00"/>
                </a:solidFill>
                <a:latin typeface="Arial Black" panose="020B0A04020102020204" pitchFamily="34" charset="0"/>
                <a:ea typeface="Microsoft YaHei" pitchFamily="34" charset="-122"/>
              </a:rPr>
              <a:t>V</a:t>
            </a:r>
            <a:r>
              <a:rPr lang="en-US" sz="2800" b="1" dirty="0" smtClean="0">
                <a:solidFill>
                  <a:srgbClr val="FFFF00"/>
                </a:solidFill>
                <a:latin typeface="Arial Black" panose="020B0A04020102020204" pitchFamily="34" charset="0"/>
                <a:ea typeface="Microsoft YaHei" pitchFamily="34" charset="-122"/>
              </a:rPr>
              <a:t>alues</a:t>
            </a:r>
            <a:endParaRPr lang="en-US" sz="2800" dirty="0">
              <a:solidFill>
                <a:srgbClr val="FFFF00"/>
              </a:solidFill>
              <a:latin typeface="Arial Black" panose="020B0A04020102020204" pitchFamily="34" charset="0"/>
              <a:ea typeface="Microsoft YaHei" pitchFamily="34" charset="-122"/>
            </a:endParaRPr>
          </a:p>
        </p:txBody>
      </p:sp>
      <p:sp>
        <p:nvSpPr>
          <p:cNvPr id="4" name="Rectangle 3"/>
          <p:cNvSpPr/>
          <p:nvPr/>
        </p:nvSpPr>
        <p:spPr>
          <a:xfrm>
            <a:off x="4729066" y="124363"/>
            <a:ext cx="4094647" cy="1323439"/>
          </a:xfrm>
          <a:prstGeom prst="rect">
            <a:avLst/>
          </a:prstGeom>
        </p:spPr>
        <p:txBody>
          <a:bodyPr wrap="none">
            <a:spAutoFit/>
          </a:bodyPr>
          <a:lstStyle/>
          <a:p>
            <a:pPr algn="ctr">
              <a:spcBef>
                <a:spcPct val="0"/>
              </a:spcBef>
            </a:pPr>
            <a:r>
              <a:rPr lang="en-US" sz="4000" b="1" dirty="0" smtClean="0">
                <a:solidFill>
                  <a:srgbClr val="F79646">
                    <a:lumMod val="75000"/>
                  </a:srgbClr>
                </a:solidFill>
                <a:latin typeface="Arial Black" panose="020B0A04020102020204" pitchFamily="34" charset="0"/>
              </a:rPr>
              <a:t>Non-Prosocial</a:t>
            </a:r>
            <a:endParaRPr lang="en-US" sz="4000" b="1" dirty="0">
              <a:solidFill>
                <a:srgbClr val="F79646">
                  <a:lumMod val="75000"/>
                </a:srgbClr>
              </a:solidFill>
              <a:latin typeface="Arial Black" panose="020B0A04020102020204" pitchFamily="34" charset="0"/>
            </a:endParaRPr>
          </a:p>
          <a:p>
            <a:pPr algn="ctr">
              <a:spcBef>
                <a:spcPct val="0"/>
              </a:spcBef>
            </a:pPr>
            <a:r>
              <a:rPr lang="en-US" sz="4000" b="1" dirty="0" smtClean="0">
                <a:solidFill>
                  <a:srgbClr val="F79646">
                    <a:lumMod val="75000"/>
                  </a:srgbClr>
                </a:solidFill>
                <a:latin typeface="Arial Black" panose="020B0A04020102020204" pitchFamily="34" charset="0"/>
              </a:rPr>
              <a:t>Priorities</a:t>
            </a:r>
            <a:endParaRPr lang="en-US" sz="4000" b="1" dirty="0">
              <a:solidFill>
                <a:srgbClr val="F79646">
                  <a:lumMod val="75000"/>
                </a:srgbClr>
              </a:solidFill>
              <a:latin typeface="Arial Black" panose="020B0A04020102020204" pitchFamily="34" charset="0"/>
            </a:endParaRPr>
          </a:p>
        </p:txBody>
      </p:sp>
    </p:spTree>
    <p:extLst>
      <p:ext uri="{BB962C8B-B14F-4D97-AF65-F5344CB8AC3E}">
        <p14:creationId xmlns:p14="http://schemas.microsoft.com/office/powerpoint/2010/main" val="108327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500"/>
                                        <p:tgtEl>
                                          <p:spTgt spid="8">
                                            <p:txEl>
                                              <p:pRg st="1" end="1"/>
                                            </p:txEl>
                                          </p:spTgt>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8" grpId="0" build="p"/>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smtClean="0">
                <a:solidFill>
                  <a:srgbClr val="FFFF00"/>
                </a:solidFill>
              </a:rPr>
              <a:t>Religious Reverence</a:t>
            </a:r>
            <a:br>
              <a:rPr lang="en-US" dirty="0" smtClean="0">
                <a:solidFill>
                  <a:srgbClr val="FFFF00"/>
                </a:solidFill>
              </a:rPr>
            </a:br>
            <a:r>
              <a:rPr lang="en-US" sz="2700" i="1" dirty="0"/>
              <a:t>“I like to read or listen to </a:t>
            </a:r>
            <a:r>
              <a:rPr lang="en-US" sz="2700" i="1" dirty="0" smtClean="0"/>
              <a:t>  stories </a:t>
            </a:r>
            <a:r>
              <a:rPr lang="en-US" sz="2700" i="1" dirty="0"/>
              <a:t>from my </a:t>
            </a:r>
            <a:r>
              <a:rPr lang="en-US" sz="2700" i="1" dirty="0" smtClean="0"/>
              <a:t>religion.  I </a:t>
            </a:r>
            <a:r>
              <a:rPr lang="en-US" sz="2700" i="1" dirty="0"/>
              <a:t>pray</a:t>
            </a:r>
            <a:r>
              <a:rPr lang="en-US" sz="2700" i="1" dirty="0" smtClean="0"/>
              <a:t>.”</a:t>
            </a:r>
            <a:r>
              <a:rPr lang="en-US" dirty="0" smtClean="0"/>
              <a:t/>
            </a:r>
            <a:br>
              <a:rPr lang="en-US" dirty="0" smtClean="0"/>
            </a:br>
            <a:r>
              <a:rPr lang="en-US" sz="2000" i="1" dirty="0" smtClean="0"/>
              <a:t>Change over 2½ Years</a:t>
            </a:r>
            <a:endParaRPr lang="en-US" sz="2000" i="1" dirty="0"/>
          </a:p>
        </p:txBody>
      </p:sp>
      <p:sp>
        <p:nvSpPr>
          <p:cNvPr id="19" name="Content Placeholder 18"/>
          <p:cNvSpPr>
            <a:spLocks noGrp="1"/>
          </p:cNvSpPr>
          <p:nvPr>
            <p:ph idx="1"/>
          </p:nvPr>
        </p:nvSpPr>
        <p:spPr>
          <a:xfrm>
            <a:off x="-152400" y="1905001"/>
            <a:ext cx="8365307" cy="868363"/>
          </a:xfrm>
        </p:spPr>
        <p:txBody>
          <a:bodyPr>
            <a:normAutofit fontScale="55000" lnSpcReduction="20000"/>
          </a:bodyPr>
          <a:lstStyle/>
          <a:p>
            <a:pPr marL="0" indent="0">
              <a:buNone/>
            </a:pPr>
            <a:r>
              <a:rPr lang="en-US" dirty="0" smtClean="0"/>
              <a:t>		                               </a:t>
            </a:r>
            <a:r>
              <a:rPr lang="en-US" sz="5100" dirty="0" smtClean="0"/>
              <a:t>Religious               Non-religious</a:t>
            </a:r>
            <a:r>
              <a:rPr lang="en-US" sz="2900" dirty="0"/>
              <a:t>	</a:t>
            </a:r>
            <a:r>
              <a:rPr lang="en-US" sz="2900" dirty="0" smtClean="0"/>
              <a:t>	                               </a:t>
            </a:r>
            <a:r>
              <a:rPr lang="en-US" sz="5100" dirty="0" smtClean="0"/>
              <a:t>Institutions</a:t>
            </a:r>
            <a:r>
              <a:rPr lang="en-US" sz="2900" dirty="0" smtClean="0"/>
              <a:t>	             </a:t>
            </a:r>
            <a:r>
              <a:rPr lang="en-US" sz="2900" dirty="0"/>
              <a:t> </a:t>
            </a:r>
            <a:r>
              <a:rPr lang="en-US" sz="5100" dirty="0" smtClean="0"/>
              <a:t>Institutions</a:t>
            </a:r>
            <a:endParaRPr lang="en-US" sz="5100" dirty="0"/>
          </a:p>
        </p:txBody>
      </p:sp>
      <p:sp>
        <p:nvSpPr>
          <p:cNvPr id="20" name="TextBox 19"/>
          <p:cNvSpPr txBox="1"/>
          <p:nvPr/>
        </p:nvSpPr>
        <p:spPr>
          <a:xfrm>
            <a:off x="685800" y="3276601"/>
            <a:ext cx="1874019" cy="2015936"/>
          </a:xfrm>
          <a:prstGeom prst="rect">
            <a:avLst/>
          </a:prstGeom>
          <a:noFill/>
        </p:spPr>
        <p:txBody>
          <a:bodyPr wrap="square" rtlCol="0">
            <a:spAutoFit/>
          </a:bodyPr>
          <a:lstStyle/>
          <a:p>
            <a:pPr algn="ctr"/>
            <a:r>
              <a:rPr lang="en-US" sz="2800" dirty="0">
                <a:solidFill>
                  <a:prstClr val="white"/>
                </a:solidFill>
              </a:rPr>
              <a:t>Scouts</a:t>
            </a:r>
          </a:p>
          <a:p>
            <a:pPr algn="ctr"/>
            <a:endParaRPr lang="en-US" sz="3200" dirty="0">
              <a:solidFill>
                <a:prstClr val="white"/>
              </a:solidFill>
            </a:endParaRPr>
          </a:p>
          <a:p>
            <a:pPr algn="ctr"/>
            <a:endParaRPr lang="en-US" sz="2800" dirty="0">
              <a:solidFill>
                <a:prstClr val="white"/>
              </a:solidFill>
            </a:endParaRPr>
          </a:p>
          <a:p>
            <a:pPr algn="ctr"/>
            <a:r>
              <a:rPr lang="en-US" sz="900" dirty="0">
                <a:solidFill>
                  <a:prstClr val="white"/>
                </a:solidFill>
              </a:rPr>
              <a:t>  </a:t>
            </a:r>
            <a:endParaRPr lang="en-US" sz="300" dirty="0">
              <a:solidFill>
                <a:prstClr val="white"/>
              </a:solidFill>
            </a:endParaRPr>
          </a:p>
          <a:p>
            <a:pPr algn="ctr"/>
            <a:r>
              <a:rPr lang="en-US" sz="2800" dirty="0">
                <a:solidFill>
                  <a:prstClr val="white"/>
                </a:solidFill>
              </a:rPr>
              <a:t>Non-scouts</a:t>
            </a:r>
          </a:p>
        </p:txBody>
      </p:sp>
      <p:sp>
        <p:nvSpPr>
          <p:cNvPr id="14" name="Up Arrow 13"/>
          <p:cNvSpPr/>
          <p:nvPr/>
        </p:nvSpPr>
        <p:spPr>
          <a:xfrm rot="10800000">
            <a:off x="6846148" y="4649955"/>
            <a:ext cx="30480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Up Arrow 14"/>
          <p:cNvSpPr/>
          <p:nvPr/>
        </p:nvSpPr>
        <p:spPr>
          <a:xfrm>
            <a:off x="6858000" y="3238500"/>
            <a:ext cx="311501" cy="685800"/>
          </a:xfrm>
          <a:prstGeom prst="upArrow">
            <a:avLst/>
          </a:prstGeom>
          <a:solidFill>
            <a:srgbClr val="07A90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Up Arrow 15"/>
          <p:cNvSpPr/>
          <p:nvPr/>
        </p:nvSpPr>
        <p:spPr>
          <a:xfrm rot="5400000">
            <a:off x="4019941" y="3200819"/>
            <a:ext cx="304800" cy="685800"/>
          </a:xfrm>
          <a:prstGeom prst="upArrow">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0" name="Group 39"/>
          <p:cNvGrpSpPr/>
          <p:nvPr/>
        </p:nvGrpSpPr>
        <p:grpSpPr>
          <a:xfrm>
            <a:off x="2590800" y="2743200"/>
            <a:ext cx="5715000" cy="3035082"/>
            <a:chOff x="2667000" y="2819400"/>
            <a:chExt cx="5715000" cy="3035082"/>
          </a:xfrm>
          <a:effectLst>
            <a:glow rad="101600">
              <a:schemeClr val="accent1">
                <a:satMod val="175000"/>
                <a:alpha val="40000"/>
              </a:schemeClr>
            </a:glow>
            <a:outerShdw blurRad="190500" dir="5400000" algn="t" rotWithShape="0">
              <a:prstClr val="black">
                <a:alpha val="78000"/>
              </a:prstClr>
            </a:outerShdw>
          </a:effectLst>
        </p:grpSpPr>
        <p:cxnSp>
          <p:nvCxnSpPr>
            <p:cNvPr id="25" name="Straight Connector 24"/>
            <p:cNvCxnSpPr>
              <a:stCxn id="34" idx="3"/>
            </p:cNvCxnSpPr>
            <p:nvPr/>
          </p:nvCxnSpPr>
          <p:spPr>
            <a:xfrm flipH="1" flipV="1">
              <a:off x="2667000" y="4324325"/>
              <a:ext cx="5715000" cy="12616"/>
            </a:xfrm>
            <a:prstGeom prst="line">
              <a:avLst/>
            </a:prstGeom>
            <a:ln w="0" cmpd="sng">
              <a:solidFill>
                <a:schemeClr val="accent1">
                  <a:shade val="50000"/>
                </a:schemeClr>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4" idx="0"/>
              <a:endCxn id="34" idx="2"/>
            </p:cNvCxnSpPr>
            <p:nvPr/>
          </p:nvCxnSpPr>
          <p:spPr>
            <a:xfrm>
              <a:off x="5524500" y="2819400"/>
              <a:ext cx="0" cy="3035082"/>
            </a:xfrm>
            <a:prstGeom prst="line">
              <a:avLst/>
            </a:prstGeom>
            <a:ln w="0" cmpd="sng">
              <a:solidFill>
                <a:schemeClr val="accent1">
                  <a:shade val="50000"/>
                </a:schemeClr>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667000" y="2819400"/>
              <a:ext cx="5715000" cy="3035082"/>
            </a:xfrm>
            <a:prstGeom prst="rect">
              <a:avLst/>
            </a:prstGeom>
            <a:noFill/>
            <a:ln w="0" cmpd="sng">
              <a:solidFill>
                <a:schemeClr val="accent1">
                  <a:shade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 name="Group 2"/>
          <p:cNvGrpSpPr/>
          <p:nvPr/>
        </p:nvGrpSpPr>
        <p:grpSpPr>
          <a:xfrm>
            <a:off x="3440319" y="4649956"/>
            <a:ext cx="1464044" cy="685803"/>
            <a:chOff x="3505200" y="4649955"/>
            <a:chExt cx="1464044" cy="685803"/>
          </a:xfrm>
        </p:grpSpPr>
        <p:grpSp>
          <p:nvGrpSpPr>
            <p:cNvPr id="29" name="Group 28"/>
            <p:cNvGrpSpPr/>
            <p:nvPr/>
          </p:nvGrpSpPr>
          <p:grpSpPr>
            <a:xfrm>
              <a:off x="3505200" y="4649955"/>
              <a:ext cx="1149326" cy="685802"/>
              <a:chOff x="3895700" y="4267200"/>
              <a:chExt cx="1238253" cy="685802"/>
            </a:xfrm>
          </p:grpSpPr>
          <p:sp>
            <p:nvSpPr>
              <p:cNvPr id="9" name="Up Arrow 8"/>
              <p:cNvSpPr/>
              <p:nvPr/>
            </p:nvSpPr>
            <p:spPr>
              <a:xfrm rot="10800000">
                <a:off x="3895700" y="4267200"/>
                <a:ext cx="304800"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Up Arrow 9"/>
              <p:cNvSpPr/>
              <p:nvPr/>
            </p:nvSpPr>
            <p:spPr>
              <a:xfrm rot="10800000">
                <a:off x="4219551" y="4267202"/>
                <a:ext cx="304800"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Up Arrow 10"/>
              <p:cNvSpPr/>
              <p:nvPr/>
            </p:nvSpPr>
            <p:spPr>
              <a:xfrm rot="10800000">
                <a:off x="4524352" y="4267200"/>
                <a:ext cx="304800"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Up Arrow 11"/>
              <p:cNvSpPr/>
              <p:nvPr/>
            </p:nvSpPr>
            <p:spPr>
              <a:xfrm rot="10800000">
                <a:off x="4829153" y="4267201"/>
                <a:ext cx="304800"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Up Arrow 17"/>
            <p:cNvSpPr/>
            <p:nvPr/>
          </p:nvSpPr>
          <p:spPr>
            <a:xfrm rot="10800000">
              <a:off x="4664443" y="4649958"/>
              <a:ext cx="30480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38702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build="p"/>
      <p:bldP spid="20" grpId="0"/>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stretch>
            <a:fillRect/>
          </a:stretch>
        </p:blipFill>
        <p:spPr>
          <a:xfrm>
            <a:off x="3429000" y="2362200"/>
            <a:ext cx="2209799" cy="2983229"/>
          </a:xfrm>
          <a:prstGeom prst="rect">
            <a:avLst/>
          </a:prstGeom>
        </p:spPr>
      </p:pic>
      <p:sp>
        <p:nvSpPr>
          <p:cNvPr id="4" name="Slide Number Placeholder 3"/>
          <p:cNvSpPr>
            <a:spLocks noGrp="1"/>
          </p:cNvSpPr>
          <p:nvPr>
            <p:ph type="sldNum" sz="quarter" idx="12"/>
          </p:nvPr>
        </p:nvSpPr>
        <p:spPr/>
        <p:txBody>
          <a:bodyPr/>
          <a:lstStyle/>
          <a:p>
            <a:fld id="{C23D0D8B-65F6-4B9A-8D4D-B5B75EDEE5D3}" type="slidenum">
              <a:rPr lang="en-US" smtClean="0">
                <a:solidFill>
                  <a:prstClr val="black">
                    <a:tint val="75000"/>
                  </a:prstClr>
                </a:solidFill>
                <a:effectLst>
                  <a:outerShdw blurRad="38100" dist="38100" dir="2700000" algn="tl">
                    <a:srgbClr val="000000">
                      <a:alpha val="43137"/>
                    </a:srgbClr>
                  </a:outerShdw>
                </a:effectLst>
              </a:rPr>
              <a:pPr/>
              <a:t>4</a:t>
            </a:fld>
            <a:endParaRPr lang="en-US">
              <a:solidFill>
                <a:prstClr val="black">
                  <a:tint val="75000"/>
                </a:prstClr>
              </a:solidFill>
              <a:effectLst>
                <a:outerShdw blurRad="38100" dist="38100" dir="2700000" algn="tl">
                  <a:srgbClr val="000000">
                    <a:alpha val="43137"/>
                  </a:srgbClr>
                </a:outerShdw>
              </a:effectLst>
            </a:endParaRPr>
          </a:p>
        </p:txBody>
      </p:sp>
      <p:sp>
        <p:nvSpPr>
          <p:cNvPr id="6" name="TextBox 5"/>
          <p:cNvSpPr txBox="1"/>
          <p:nvPr/>
        </p:nvSpPr>
        <p:spPr>
          <a:xfrm>
            <a:off x="1295399" y="385971"/>
            <a:ext cx="6629400" cy="707886"/>
          </a:xfrm>
          <a:prstGeom prst="rect">
            <a:avLst/>
          </a:prstGeom>
          <a:noFill/>
        </p:spPr>
        <p:txBody>
          <a:bodyPr wrap="square" rtlCol="0">
            <a:spAutoFit/>
          </a:bodyPr>
          <a:lstStyle/>
          <a:p>
            <a:pPr algn="ctr"/>
            <a:r>
              <a:rPr lang="en-US" sz="4000" dirty="0">
                <a:solidFill>
                  <a:prstClr val="white"/>
                </a:solidFill>
                <a:effectLst>
                  <a:outerShdw blurRad="38100" dist="38100" dir="2700000" algn="tl">
                    <a:srgbClr val="000000">
                      <a:alpha val="43137"/>
                    </a:srgbClr>
                  </a:outerShdw>
                </a:effectLst>
              </a:rPr>
              <a:t>Richard M. Lerner PhD</a:t>
            </a:r>
          </a:p>
        </p:txBody>
      </p:sp>
      <p:sp>
        <p:nvSpPr>
          <p:cNvPr id="3" name="TextBox 2"/>
          <p:cNvSpPr txBox="1"/>
          <p:nvPr/>
        </p:nvSpPr>
        <p:spPr>
          <a:xfrm>
            <a:off x="0" y="0"/>
            <a:ext cx="0" cy="369332"/>
          </a:xfrm>
          <a:prstGeom prst="rect">
            <a:avLst/>
          </a:prstGeom>
          <a:solidFill>
            <a:schemeClr val="lt2"/>
          </a:solidFill>
        </p:spPr>
        <p:txBody>
          <a:bodyPr vert="horz" rtlCol="0">
            <a:spAutoFit/>
          </a:bodyPr>
          <a:lstStyle/>
          <a:p>
            <a:endParaRPr lang="en-US">
              <a:solidFill>
                <a:prstClr val="white"/>
              </a:solidFill>
              <a:effectLst>
                <a:outerShdw blurRad="38100" dist="38100" dir="2700000" algn="tl">
                  <a:srgbClr val="000000">
                    <a:alpha val="43137"/>
                  </a:srgbClr>
                </a:outerShdw>
              </a:effectLst>
            </a:endParaRPr>
          </a:p>
        </p:txBody>
      </p:sp>
      <p:sp>
        <p:nvSpPr>
          <p:cNvPr id="8" name="TextBox 7"/>
          <p:cNvSpPr txBox="1"/>
          <p:nvPr/>
        </p:nvSpPr>
        <p:spPr>
          <a:xfrm>
            <a:off x="2" y="5599093"/>
            <a:ext cx="9143998" cy="954107"/>
          </a:xfrm>
          <a:prstGeom prst="rect">
            <a:avLst/>
          </a:prstGeom>
          <a:noFill/>
        </p:spPr>
        <p:txBody>
          <a:bodyPr wrap="square" rtlCol="0">
            <a:spAutoFit/>
          </a:bodyPr>
          <a:lstStyle/>
          <a:p>
            <a:pPr algn="ctr"/>
            <a:r>
              <a:rPr lang="en-US" sz="2800" i="1" dirty="0">
                <a:solidFill>
                  <a:prstClr val="white"/>
                </a:solidFill>
                <a:effectLst>
                  <a:outerShdw blurRad="38100" dist="38100" dir="2700000" algn="tl">
                    <a:srgbClr val="000000">
                      <a:alpha val="43137"/>
                    </a:srgbClr>
                  </a:outerShdw>
                </a:effectLst>
              </a:rPr>
              <a:t>World Expert on Character Development </a:t>
            </a:r>
          </a:p>
          <a:p>
            <a:pPr algn="ctr"/>
            <a:r>
              <a:rPr lang="en-US" sz="2800" i="1" dirty="0">
                <a:solidFill>
                  <a:prstClr val="white"/>
                </a:solidFill>
                <a:effectLst>
                  <a:outerShdw blurRad="38100" dist="38100" dir="2700000" algn="tl">
                    <a:srgbClr val="000000">
                      <a:alpha val="43137"/>
                    </a:srgbClr>
                  </a:outerShdw>
                </a:effectLst>
              </a:rPr>
              <a:t>in Youth and Adolescents</a:t>
            </a:r>
          </a:p>
        </p:txBody>
      </p:sp>
      <p:sp>
        <p:nvSpPr>
          <p:cNvPr id="9" name="TextBox 8"/>
          <p:cNvSpPr txBox="1"/>
          <p:nvPr/>
        </p:nvSpPr>
        <p:spPr>
          <a:xfrm>
            <a:off x="0" y="0"/>
            <a:ext cx="0" cy="369332"/>
          </a:xfrm>
          <a:prstGeom prst="rect">
            <a:avLst/>
          </a:prstGeom>
          <a:solidFill>
            <a:schemeClr val="lt2"/>
          </a:solidFill>
        </p:spPr>
        <p:txBody>
          <a:bodyPr vert="horz" rtlCol="0">
            <a:spAutoFit/>
          </a:bodyPr>
          <a:lstStyle/>
          <a:p>
            <a:endParaRPr lang="en-US">
              <a:solidFill>
                <a:prstClr val="white"/>
              </a:solidFill>
              <a:effectLst>
                <a:outerShdw blurRad="38100" dist="38100" dir="2700000" algn="tl">
                  <a:srgbClr val="000000">
                    <a:alpha val="43137"/>
                  </a:srgbClr>
                </a:outerShdw>
              </a:effectLst>
            </a:endParaRPr>
          </a:p>
        </p:txBody>
      </p:sp>
      <p:sp>
        <p:nvSpPr>
          <p:cNvPr id="10" name="TextBox 9"/>
          <p:cNvSpPr txBox="1"/>
          <p:nvPr/>
        </p:nvSpPr>
        <p:spPr>
          <a:xfrm>
            <a:off x="0" y="981011"/>
            <a:ext cx="9067800" cy="892552"/>
          </a:xfrm>
          <a:prstGeom prst="rect">
            <a:avLst/>
          </a:prstGeom>
          <a:noFill/>
        </p:spPr>
        <p:txBody>
          <a:bodyPr wrap="square" rtlCol="0">
            <a:spAutoFit/>
          </a:bodyPr>
          <a:lstStyle/>
          <a:p>
            <a:pPr algn="ctr"/>
            <a:r>
              <a:rPr lang="en-US" sz="2600" i="1" dirty="0">
                <a:solidFill>
                  <a:prstClr val="white"/>
                </a:solidFill>
                <a:effectLst>
                  <a:outerShdw blurRad="38100" dist="38100" dir="2700000" algn="tl">
                    <a:srgbClr val="000000">
                      <a:alpha val="43137"/>
                    </a:srgbClr>
                  </a:outerShdw>
                </a:effectLst>
              </a:rPr>
              <a:t>Director of Institute for Applied Research in Youth Development</a:t>
            </a:r>
          </a:p>
          <a:p>
            <a:pPr algn="ctr"/>
            <a:r>
              <a:rPr lang="en-US" sz="2600" i="1" dirty="0">
                <a:solidFill>
                  <a:prstClr val="white"/>
                </a:solidFill>
                <a:effectLst>
                  <a:outerShdw blurRad="38100" dist="38100" dir="2700000" algn="tl">
                    <a:srgbClr val="000000">
                      <a:alpha val="43137"/>
                    </a:srgbClr>
                  </a:outerShdw>
                </a:effectLst>
              </a:rPr>
              <a:t>Tufts University, Boston MA</a:t>
            </a:r>
            <a:endParaRPr lang="en-US" sz="2600" dirty="0">
              <a:solidFill>
                <a:prstClr val="white"/>
              </a:solidFill>
              <a:effectLst>
                <a:outerShdw blurRad="38100" dist="38100" dir="2700000" algn="tl">
                  <a:srgbClr val="000000">
                    <a:alpha val="43137"/>
                  </a:srgbClr>
                </a:outerShdw>
              </a:effectLst>
            </a:endParaRPr>
          </a:p>
        </p:txBody>
      </p:sp>
      <p:sp>
        <p:nvSpPr>
          <p:cNvPr id="11" name="TextBox 10"/>
          <p:cNvSpPr txBox="1"/>
          <p:nvPr/>
        </p:nvSpPr>
        <p:spPr>
          <a:xfrm>
            <a:off x="1" y="2971800"/>
            <a:ext cx="3429000" cy="1384995"/>
          </a:xfrm>
          <a:prstGeom prst="rect">
            <a:avLst/>
          </a:prstGeom>
          <a:noFill/>
        </p:spPr>
        <p:txBody>
          <a:bodyPr wrap="square" rtlCol="0">
            <a:spAutoFit/>
          </a:bodyPr>
          <a:lstStyle/>
          <a:p>
            <a:pPr algn="ctr"/>
            <a:r>
              <a:rPr lang="en-US" sz="2800" i="1" dirty="0">
                <a:solidFill>
                  <a:prstClr val="white"/>
                </a:solidFill>
                <a:effectLst>
                  <a:outerShdw blurRad="38100" dist="38100" dir="2700000" algn="tl">
                    <a:srgbClr val="000000">
                      <a:alpha val="43137"/>
                    </a:srgbClr>
                  </a:outerShdw>
                </a:effectLst>
              </a:rPr>
              <a:t>PhD 1971 in </a:t>
            </a:r>
          </a:p>
          <a:p>
            <a:pPr algn="ctr"/>
            <a:r>
              <a:rPr lang="en-US" sz="2800" i="1" dirty="0">
                <a:solidFill>
                  <a:prstClr val="white"/>
                </a:solidFill>
                <a:effectLst>
                  <a:outerShdw blurRad="38100" dist="38100" dir="2700000" algn="tl">
                    <a:srgbClr val="000000">
                      <a:alpha val="43137"/>
                    </a:srgbClr>
                  </a:outerShdw>
                </a:effectLst>
              </a:rPr>
              <a:t>Developmental </a:t>
            </a:r>
          </a:p>
          <a:p>
            <a:pPr algn="ctr"/>
            <a:r>
              <a:rPr lang="en-US" sz="2800" i="1" dirty="0">
                <a:solidFill>
                  <a:prstClr val="white"/>
                </a:solidFill>
                <a:effectLst>
                  <a:outerShdw blurRad="38100" dist="38100" dir="2700000" algn="tl">
                    <a:srgbClr val="000000">
                      <a:alpha val="43137"/>
                    </a:srgbClr>
                  </a:outerShdw>
                </a:effectLst>
              </a:rPr>
              <a:t>Psychology</a:t>
            </a:r>
          </a:p>
        </p:txBody>
      </p:sp>
      <p:sp>
        <p:nvSpPr>
          <p:cNvPr id="12" name="TextBox 11"/>
          <p:cNvSpPr txBox="1"/>
          <p:nvPr/>
        </p:nvSpPr>
        <p:spPr>
          <a:xfrm>
            <a:off x="5638800" y="2971799"/>
            <a:ext cx="3429000" cy="1231106"/>
          </a:xfrm>
          <a:prstGeom prst="rect">
            <a:avLst/>
          </a:prstGeom>
          <a:noFill/>
        </p:spPr>
        <p:txBody>
          <a:bodyPr wrap="square" rtlCol="0">
            <a:spAutoFit/>
          </a:bodyPr>
          <a:lstStyle/>
          <a:p>
            <a:pPr algn="ctr"/>
            <a:r>
              <a:rPr lang="en-US" sz="2800" i="1" dirty="0">
                <a:solidFill>
                  <a:prstClr val="white"/>
                </a:solidFill>
                <a:effectLst>
                  <a:outerShdw blurRad="38100" dist="38100" dir="2700000" algn="tl">
                    <a:srgbClr val="000000">
                      <a:alpha val="43137"/>
                    </a:srgbClr>
                  </a:outerShdw>
                </a:effectLst>
              </a:rPr>
              <a:t>650 Articles </a:t>
            </a:r>
          </a:p>
          <a:p>
            <a:pPr algn="ctr"/>
            <a:r>
              <a:rPr lang="en-US" sz="2800" i="1" dirty="0">
                <a:solidFill>
                  <a:prstClr val="white"/>
                </a:solidFill>
                <a:effectLst>
                  <a:outerShdw blurRad="38100" dist="38100" dir="2700000" algn="tl">
                    <a:srgbClr val="000000">
                      <a:alpha val="43137"/>
                    </a:srgbClr>
                  </a:outerShdw>
                </a:effectLst>
              </a:rPr>
              <a:t>75 Books</a:t>
            </a:r>
          </a:p>
          <a:p>
            <a:endParaRPr lang="en-US" dirty="0">
              <a:solidFill>
                <a:prstClr val="white"/>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643720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grpId="0" nodeType="withEffect">
                                  <p:stCondLst>
                                    <p:cond delay="325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03238"/>
            <a:ext cx="8839200" cy="2544762"/>
          </a:xfrm>
        </p:spPr>
        <p:txBody>
          <a:bodyPr>
            <a:noAutofit/>
          </a:bodyPr>
          <a:lstStyle/>
          <a:p>
            <a:pPr eaLnBrk="0" fontAlgn="base" hangingPunct="0">
              <a:spcAft>
                <a:spcPct val="0"/>
              </a:spcAft>
            </a:pPr>
            <a:r>
              <a:rPr lang="en-US" sz="7200" dirty="0">
                <a:solidFill>
                  <a:srgbClr val="C00000"/>
                </a:solidFill>
                <a:latin typeface="Arial Rounded MT Bold" panose="020F0704030504030204" pitchFamily="34" charset="0"/>
              </a:rPr>
              <a:t>Myth #</a:t>
            </a:r>
            <a:r>
              <a:rPr lang="en-US" sz="7200" dirty="0" smtClean="0">
                <a:solidFill>
                  <a:srgbClr val="C00000"/>
                </a:solidFill>
                <a:latin typeface="Arial Rounded MT Bold" panose="020F0704030504030204" pitchFamily="34" charset="0"/>
              </a:rPr>
              <a:t>2</a:t>
            </a:r>
            <a:endParaRPr lang="en-US" sz="5400" baseline="-25000" dirty="0">
              <a:solidFill>
                <a:prstClr val="white"/>
              </a:solidFill>
              <a:latin typeface="Arial Rounded MT Bold" panose="020F0704030504030204" pitchFamily="34" charset="0"/>
            </a:endParaRPr>
          </a:p>
        </p:txBody>
      </p:sp>
      <p:sp>
        <p:nvSpPr>
          <p:cNvPr id="3" name="TextBox 2"/>
          <p:cNvSpPr txBox="1"/>
          <p:nvPr/>
        </p:nvSpPr>
        <p:spPr>
          <a:xfrm>
            <a:off x="4572002" y="4191000"/>
            <a:ext cx="184731" cy="369332"/>
          </a:xfrm>
          <a:prstGeom prst="rect">
            <a:avLst/>
          </a:prstGeom>
          <a:noFill/>
        </p:spPr>
        <p:txBody>
          <a:bodyPr wrap="none" rtlCol="0">
            <a:spAutoFit/>
          </a:bodyPr>
          <a:lstStyle/>
          <a:p>
            <a:endParaRPr lang="en-US" dirty="0"/>
          </a:p>
        </p:txBody>
      </p:sp>
      <p:sp>
        <p:nvSpPr>
          <p:cNvPr id="5" name="TextBox 4"/>
          <p:cNvSpPr txBox="1"/>
          <p:nvPr/>
        </p:nvSpPr>
        <p:spPr>
          <a:xfrm>
            <a:off x="0" y="3124200"/>
            <a:ext cx="9144000" cy="2123658"/>
          </a:xfrm>
          <a:prstGeom prst="rect">
            <a:avLst/>
          </a:prstGeom>
          <a:noFill/>
        </p:spPr>
        <p:txBody>
          <a:bodyPr wrap="square" rtlCol="0">
            <a:spAutoFit/>
          </a:bodyPr>
          <a:lstStyle/>
          <a:p>
            <a:pPr algn="ctr"/>
            <a:r>
              <a:rPr lang="en-US" sz="5400" b="1" i="1" dirty="0" smtClean="0">
                <a:solidFill>
                  <a:srgbClr val="FFFF00"/>
                </a:solidFill>
                <a:latin typeface="Arial Rounded MT Bold" panose="020F0704030504030204" pitchFamily="34" charset="0"/>
                <a:cs typeface="Adobe Hebrew" pitchFamily="18" charset="-79"/>
              </a:rPr>
              <a:t>Scouting doesn’t work.</a:t>
            </a:r>
          </a:p>
          <a:p>
            <a:pPr algn="ctr"/>
            <a:r>
              <a:rPr lang="en-US" sz="2400" b="1" i="1" dirty="0" smtClean="0">
                <a:solidFill>
                  <a:srgbClr val="FFFF00"/>
                </a:solidFill>
                <a:latin typeface="Arial Rounded MT Bold" panose="020F0704030504030204" pitchFamily="34" charset="0"/>
                <a:cs typeface="Adobe Hebrew" pitchFamily="18" charset="-79"/>
              </a:rPr>
              <a:t> </a:t>
            </a:r>
          </a:p>
          <a:p>
            <a:pPr algn="ctr"/>
            <a:r>
              <a:rPr lang="en-US" sz="5400" b="1" i="1" dirty="0" smtClean="0">
                <a:solidFill>
                  <a:srgbClr val="FFFF00"/>
                </a:solidFill>
                <a:latin typeface="Arial Rounded MT Bold" panose="020F0704030504030204" pitchFamily="34" charset="0"/>
                <a:cs typeface="Adobe Hebrew" pitchFamily="18" charset="-79"/>
              </a:rPr>
              <a:t>I’ll do it my own way.</a:t>
            </a:r>
            <a:endParaRPr lang="en-US" sz="5400" b="1" i="1" dirty="0">
              <a:solidFill>
                <a:srgbClr val="FFFF00"/>
              </a:solidFill>
              <a:latin typeface="Arial Rounded MT Bold" panose="020F0704030504030204" pitchFamily="34" charset="0"/>
              <a:cs typeface="Adobe Hebrew" pitchFamily="18" charset="-79"/>
            </a:endParaRPr>
          </a:p>
        </p:txBody>
      </p:sp>
    </p:spTree>
    <p:custDataLst>
      <p:tags r:id="rId1"/>
    </p:custDataLst>
    <p:extLst>
      <p:ext uri="{BB962C8B-B14F-4D97-AF65-F5344CB8AC3E}">
        <p14:creationId xmlns:p14="http://schemas.microsoft.com/office/powerpoint/2010/main" val="293443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95400"/>
          </a:xfrm>
        </p:spPr>
        <p:txBody>
          <a:bodyPr>
            <a:normAutofit/>
          </a:bodyPr>
          <a:lstStyle/>
          <a:p>
            <a:r>
              <a:rPr lang="en-US" i="1" dirty="0" smtClean="0">
                <a:solidFill>
                  <a:srgbClr val="FFFF00"/>
                </a:solidFill>
              </a:rPr>
              <a:t>Characteristics of Programs with PYD</a:t>
            </a:r>
            <a:r>
              <a:rPr lang="en-US" sz="4000" dirty="0" smtClean="0">
                <a:solidFill>
                  <a:srgbClr val="FFFF00"/>
                </a:solidFill>
              </a:rPr>
              <a:t/>
            </a:r>
            <a:br>
              <a:rPr lang="en-US" sz="4000" dirty="0" smtClean="0">
                <a:solidFill>
                  <a:srgbClr val="FFFF00"/>
                </a:solidFill>
              </a:rPr>
            </a:br>
            <a:r>
              <a:rPr lang="en-US" sz="1800" i="1" dirty="0" smtClean="0"/>
              <a:t>Findings </a:t>
            </a:r>
            <a:r>
              <a:rPr lang="en-US" sz="1800" i="1" dirty="0"/>
              <a:t>from </a:t>
            </a:r>
            <a:r>
              <a:rPr lang="en-US" sz="1800" i="1" dirty="0" smtClean="0"/>
              <a:t>Youth Development Literature</a:t>
            </a:r>
            <a:endParaRPr lang="en-US" sz="1800" i="1" dirty="0"/>
          </a:p>
        </p:txBody>
      </p:sp>
      <p:sp>
        <p:nvSpPr>
          <p:cNvPr id="3" name="Content Placeholder 2"/>
          <p:cNvSpPr>
            <a:spLocks noGrp="1"/>
          </p:cNvSpPr>
          <p:nvPr>
            <p:ph idx="1"/>
          </p:nvPr>
        </p:nvSpPr>
        <p:spPr>
          <a:xfrm>
            <a:off x="304800" y="2286000"/>
            <a:ext cx="8229600" cy="4953000"/>
          </a:xfrm>
        </p:spPr>
        <p:txBody>
          <a:bodyPr>
            <a:normAutofit fontScale="92500" lnSpcReduction="10000"/>
          </a:bodyPr>
          <a:lstStyle/>
          <a:p>
            <a:pPr marL="742950" indent="-742950">
              <a:buAutoNum type="arabicPeriod"/>
            </a:pPr>
            <a:r>
              <a:rPr lang="en-US" sz="4400" dirty="0" smtClean="0">
                <a:solidFill>
                  <a:srgbClr val="FFFF00"/>
                </a:solidFill>
              </a:rPr>
              <a:t>Create </a:t>
            </a:r>
            <a:r>
              <a:rPr lang="en-US" sz="4400" dirty="0">
                <a:solidFill>
                  <a:srgbClr val="FFFF00"/>
                </a:solidFill>
              </a:rPr>
              <a:t>a Safe </a:t>
            </a:r>
            <a:r>
              <a:rPr lang="en-US" sz="4400" dirty="0" smtClean="0">
                <a:solidFill>
                  <a:srgbClr val="FFFF00"/>
                </a:solidFill>
              </a:rPr>
              <a:t>Space</a:t>
            </a:r>
            <a:endParaRPr lang="en-US" sz="4400" dirty="0">
              <a:solidFill>
                <a:srgbClr val="FFFF00"/>
              </a:solidFill>
            </a:endParaRPr>
          </a:p>
          <a:p>
            <a:pPr marL="742950" indent="-742950">
              <a:buAutoNum type="arabicPeriod" startAt="2"/>
            </a:pPr>
            <a:r>
              <a:rPr lang="en-US" sz="4400" dirty="0" smtClean="0">
                <a:solidFill>
                  <a:srgbClr val="FFFF00"/>
                </a:solidFill>
                <a:latin typeface="Calibri" panose="020F0502020204030204" pitchFamily="34" charset="0"/>
                <a:cs typeface="Aharoni" panose="02010803020104030203" pitchFamily="2" charset="-79"/>
              </a:rPr>
              <a:t>Start </a:t>
            </a:r>
            <a:r>
              <a:rPr lang="en-US" sz="4400" dirty="0">
                <a:solidFill>
                  <a:srgbClr val="FFFF00"/>
                </a:solidFill>
                <a:latin typeface="Calibri" panose="020F0502020204030204" pitchFamily="34" charset="0"/>
                <a:cs typeface="Aharoni" panose="02010803020104030203" pitchFamily="2" charset="-79"/>
              </a:rPr>
              <a:t>with “The Big Three</a:t>
            </a:r>
            <a:r>
              <a:rPr lang="en-US" sz="4400" dirty="0" smtClean="0">
                <a:solidFill>
                  <a:srgbClr val="FFFF00"/>
                </a:solidFill>
                <a:latin typeface="Calibri" panose="020F0502020204030204" pitchFamily="34" charset="0"/>
                <a:cs typeface="Aharoni" panose="02010803020104030203" pitchFamily="2" charset="-79"/>
              </a:rPr>
              <a:t>”</a:t>
            </a:r>
            <a:endParaRPr lang="en-US" sz="4400" dirty="0">
              <a:solidFill>
                <a:srgbClr val="FFFF00"/>
              </a:solidFill>
              <a:latin typeface="Calibri" panose="020F0502020204030204" pitchFamily="34" charset="0"/>
              <a:cs typeface="Aharoni" panose="02010803020104030203" pitchFamily="2" charset="-79"/>
            </a:endParaRPr>
          </a:p>
          <a:p>
            <a:pPr marL="742950" indent="-742950">
              <a:buAutoNum type="arabicPeriod" startAt="2"/>
            </a:pPr>
            <a:r>
              <a:rPr lang="en-US" sz="4400" dirty="0" smtClean="0">
                <a:solidFill>
                  <a:srgbClr val="FFFF00"/>
                </a:solidFill>
                <a:latin typeface="Calibri" panose="020F0502020204030204" pitchFamily="34" charset="0"/>
                <a:cs typeface="Aharoni" panose="02010803020104030203" pitchFamily="2" charset="-79"/>
              </a:rPr>
              <a:t>Follow a Structured Curriculum</a:t>
            </a:r>
          </a:p>
          <a:p>
            <a:pPr marL="742950" indent="-742950">
              <a:buAutoNum type="arabicPeriod" startAt="2"/>
            </a:pPr>
            <a:r>
              <a:rPr lang="en-US" sz="4800" dirty="0" smtClean="0">
                <a:solidFill>
                  <a:srgbClr val="FFFF00"/>
                </a:solidFill>
              </a:rPr>
              <a:t>Effective </a:t>
            </a:r>
            <a:r>
              <a:rPr lang="en-US" sz="4800" dirty="0">
                <a:solidFill>
                  <a:srgbClr val="FFFF00"/>
                </a:solidFill>
              </a:rPr>
              <a:t>Implementation</a:t>
            </a:r>
          </a:p>
          <a:p>
            <a:pPr marL="0" indent="0" algn="ctr">
              <a:spcBef>
                <a:spcPts val="1200"/>
              </a:spcBef>
              <a:buNone/>
            </a:pPr>
            <a:r>
              <a:rPr lang="en-US" sz="4400" i="1" dirty="0" smtClean="0">
                <a:solidFill>
                  <a:srgbClr val="FFC000"/>
                </a:solidFill>
              </a:rPr>
              <a:t>Fidelity  </a:t>
            </a:r>
            <a:r>
              <a:rPr lang="en-US" sz="4400" i="1" dirty="0">
                <a:solidFill>
                  <a:srgbClr val="FFC000"/>
                </a:solidFill>
              </a:rPr>
              <a:t>Quality  </a:t>
            </a:r>
            <a:r>
              <a:rPr lang="en-US" sz="4400" i="1" dirty="0" smtClean="0">
                <a:solidFill>
                  <a:srgbClr val="FFC000"/>
                </a:solidFill>
              </a:rPr>
              <a:t>Consistency</a:t>
            </a:r>
            <a:endParaRPr lang="en-US" sz="4400" dirty="0"/>
          </a:p>
          <a:p>
            <a:pPr marL="742950" indent="-742950">
              <a:buAutoNum type="arabicPeriod" startAt="2"/>
            </a:pPr>
            <a:endParaRPr lang="en-US" sz="4400" dirty="0">
              <a:solidFill>
                <a:srgbClr val="FFFF00"/>
              </a:solidFill>
              <a:latin typeface="Calibri" panose="020F0502020204030204" pitchFamily="34" charset="0"/>
              <a:cs typeface="Aharoni" panose="02010803020104030203" pitchFamily="2" charset="-79"/>
            </a:endParaRPr>
          </a:p>
          <a:p>
            <a:endParaRPr lang="en-US" sz="2800" dirty="0" smtClean="0"/>
          </a:p>
          <a:p>
            <a:pPr marL="0" indent="0">
              <a:buNone/>
            </a:pPr>
            <a:r>
              <a:rPr lang="en-US" sz="700" dirty="0" smtClean="0"/>
              <a:t> </a:t>
            </a:r>
            <a:endParaRPr lang="en-US" sz="700" dirty="0"/>
          </a:p>
          <a:p>
            <a:endParaRPr lang="en-US" b="1" dirty="0" smtClean="0"/>
          </a:p>
        </p:txBody>
      </p:sp>
      <p:sp>
        <p:nvSpPr>
          <p:cNvPr id="4" name="TextBox 3"/>
          <p:cNvSpPr txBox="1"/>
          <p:nvPr/>
        </p:nvSpPr>
        <p:spPr>
          <a:xfrm>
            <a:off x="6019800" y="6172201"/>
            <a:ext cx="2514600" cy="276999"/>
          </a:xfrm>
          <a:prstGeom prst="rect">
            <a:avLst/>
          </a:prstGeom>
          <a:noFill/>
        </p:spPr>
        <p:txBody>
          <a:bodyPr wrap="square" rtlCol="0">
            <a:spAutoFit/>
          </a:bodyPr>
          <a:lstStyle/>
          <a:p>
            <a:r>
              <a:rPr lang="en-US" sz="1200" dirty="0" smtClean="0"/>
              <a:t>J Youth </a:t>
            </a:r>
            <a:r>
              <a:rPr lang="en-US" sz="1200" dirty="0" err="1" smtClean="0"/>
              <a:t>Adol</a:t>
            </a:r>
            <a:r>
              <a:rPr lang="en-US" sz="1200" dirty="0" smtClean="0"/>
              <a:t> (2015) 44:2359-2372</a:t>
            </a:r>
            <a:endParaRPr lang="en-US" sz="1200" dirty="0"/>
          </a:p>
        </p:txBody>
      </p:sp>
    </p:spTree>
    <p:extLst>
      <p:ext uri="{BB962C8B-B14F-4D97-AF65-F5344CB8AC3E}">
        <p14:creationId xmlns:p14="http://schemas.microsoft.com/office/powerpoint/2010/main" val="4264939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3" name="TextBox 12"/>
          <p:cNvSpPr txBox="1"/>
          <p:nvPr/>
        </p:nvSpPr>
        <p:spPr>
          <a:xfrm>
            <a:off x="197069" y="990282"/>
            <a:ext cx="1174531" cy="2133918"/>
          </a:xfrm>
          <a:prstGeom prst="rect">
            <a:avLst/>
          </a:prstGeom>
          <a:noFill/>
        </p:spPr>
        <p:txBody>
          <a:bodyPr wrap="square" rtlCol="0">
            <a:spAutoFit/>
          </a:bodyPr>
          <a:lstStyle/>
          <a:p>
            <a:pPr eaLnBrk="0" fontAlgn="base" hangingPunct="0">
              <a:spcBef>
                <a:spcPct val="0"/>
              </a:spcBef>
              <a:spcAft>
                <a:spcPct val="0"/>
              </a:spcAft>
            </a:pPr>
            <a:r>
              <a:rPr lang="en-US" sz="19900" b="1" baseline="-25000" dirty="0" smtClean="0">
                <a:solidFill>
                  <a:srgbClr val="FF3300"/>
                </a:solidFill>
                <a:latin typeface="Arial Rounded MT Bold" panose="020F0704030504030204" pitchFamily="34" charset="0"/>
              </a:rPr>
              <a:t>1</a:t>
            </a:r>
            <a:endParaRPr lang="en-US" sz="19900" b="1" baseline="-25000" dirty="0">
              <a:solidFill>
                <a:srgbClr val="FF3300"/>
              </a:solidFill>
              <a:latin typeface="Arial Rounded MT Bold" panose="020F0704030504030204" pitchFamily="34" charset="0"/>
            </a:endParaRPr>
          </a:p>
        </p:txBody>
      </p:sp>
      <p:sp>
        <p:nvSpPr>
          <p:cNvPr id="83973" name="TextBox 5"/>
          <p:cNvSpPr txBox="1">
            <a:spLocks noChangeArrowheads="1"/>
          </p:cNvSpPr>
          <p:nvPr/>
        </p:nvSpPr>
        <p:spPr bwMode="auto">
          <a:xfrm>
            <a:off x="269875" y="76201"/>
            <a:ext cx="8564563" cy="1323439"/>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6000" b="1" baseline="-25000" dirty="0" smtClean="0">
                <a:solidFill>
                  <a:prstClr val="black"/>
                </a:solidFill>
                <a:latin typeface="Arial Rounded MT Bold" panose="020F0704030504030204" pitchFamily="34" charset="0"/>
              </a:rPr>
              <a:t>The </a:t>
            </a:r>
            <a:r>
              <a:rPr lang="en-US" sz="6000" b="1" baseline="-25000" dirty="0" smtClean="0">
                <a:solidFill>
                  <a:srgbClr val="FFFF00"/>
                </a:solidFill>
                <a:latin typeface="Arial Rounded MT Bold" panose="020F0704030504030204" pitchFamily="34" charset="0"/>
              </a:rPr>
              <a:t>“Big Three” </a:t>
            </a:r>
            <a:r>
              <a:rPr lang="en-US" sz="6000" b="1" baseline="-25000" dirty="0" smtClean="0">
                <a:solidFill>
                  <a:prstClr val="black"/>
                </a:solidFill>
                <a:latin typeface="Arial Rounded MT Bold" panose="020F0704030504030204" pitchFamily="34" charset="0"/>
              </a:rPr>
              <a:t>of </a:t>
            </a:r>
          </a:p>
          <a:p>
            <a:pPr algn="ctr" eaLnBrk="0" fontAlgn="base" hangingPunct="0">
              <a:spcBef>
                <a:spcPct val="0"/>
              </a:spcBef>
              <a:spcAft>
                <a:spcPct val="0"/>
              </a:spcAft>
            </a:pPr>
            <a:r>
              <a:rPr lang="en-US" sz="6000" b="1" baseline="-25000" dirty="0" smtClean="0">
                <a:solidFill>
                  <a:prstClr val="black"/>
                </a:solidFill>
                <a:latin typeface="Arial Rounded MT Bold" panose="020F0704030504030204" pitchFamily="34" charset="0"/>
              </a:rPr>
              <a:t>Youth </a:t>
            </a:r>
            <a:r>
              <a:rPr lang="en-US" sz="6000" b="1" baseline="-25000" dirty="0">
                <a:solidFill>
                  <a:prstClr val="black"/>
                </a:solidFill>
                <a:latin typeface="Arial Rounded MT Bold" panose="020F0704030504030204" pitchFamily="34" charset="0"/>
              </a:rPr>
              <a:t>Development </a:t>
            </a:r>
            <a:r>
              <a:rPr lang="en-US" sz="6000" b="1" baseline="-25000" dirty="0" smtClean="0">
                <a:solidFill>
                  <a:prstClr val="black"/>
                </a:solidFill>
                <a:latin typeface="Arial Rounded MT Bold" panose="020F0704030504030204" pitchFamily="34" charset="0"/>
              </a:rPr>
              <a:t>Programs</a:t>
            </a:r>
            <a:endParaRPr lang="en-US" sz="6000" b="1" baseline="-25000" dirty="0">
              <a:solidFill>
                <a:prstClr val="black"/>
              </a:solidFill>
              <a:latin typeface="Arial Rounded MT Bold" panose="020F0704030504030204" pitchFamily="34" charset="0"/>
            </a:endParaRPr>
          </a:p>
        </p:txBody>
      </p:sp>
      <p:sp>
        <p:nvSpPr>
          <p:cNvPr id="7" name="Content Placeholder 1"/>
          <p:cNvSpPr txBox="1">
            <a:spLocks/>
          </p:cNvSpPr>
          <p:nvPr/>
        </p:nvSpPr>
        <p:spPr>
          <a:xfrm>
            <a:off x="838200" y="1775859"/>
            <a:ext cx="8077200" cy="4191000"/>
          </a:xfrm>
          <a:prstGeom prst="rect">
            <a:avLst/>
          </a:prstGeom>
        </p:spPr>
        <p:txBody>
          <a:bodyPr/>
          <a:lstStyle>
            <a:lvl1pPr marL="114300" indent="-114300" algn="l" rtl="0" eaLnBrk="1" fontAlgn="base" hangingPunct="1">
              <a:spcBef>
                <a:spcPct val="20000"/>
              </a:spcBef>
              <a:spcAft>
                <a:spcPct val="0"/>
              </a:spcAft>
              <a:buChar char="•"/>
              <a:defRPr sz="1600">
                <a:solidFill>
                  <a:schemeClr val="tx1"/>
                </a:solidFill>
                <a:latin typeface="+mn-lt"/>
                <a:ea typeface="+mn-ea"/>
                <a:cs typeface="+mn-cs"/>
              </a:defRPr>
            </a:lvl1pPr>
            <a:lvl2pPr marL="571500" indent="-114300" algn="l" rtl="0" eaLnBrk="1" fontAlgn="base" hangingPunct="1">
              <a:spcBef>
                <a:spcPct val="20000"/>
              </a:spcBef>
              <a:spcAft>
                <a:spcPct val="0"/>
              </a:spcAft>
              <a:buChar char="–"/>
              <a:defRPr sz="1400">
                <a:solidFill>
                  <a:schemeClr val="tx1"/>
                </a:solidFill>
                <a:latin typeface="+mn-lt"/>
              </a:defRPr>
            </a:lvl2pPr>
            <a:lvl3pPr marL="1028700" indent="-114300" algn="l" rtl="0" eaLnBrk="1" fontAlgn="base" hangingPunct="1">
              <a:spcBef>
                <a:spcPct val="20000"/>
              </a:spcBef>
              <a:spcAft>
                <a:spcPct val="0"/>
              </a:spcAft>
              <a:buChar char="•"/>
              <a:defRPr sz="1400">
                <a:solidFill>
                  <a:schemeClr val="tx1"/>
                </a:solidFill>
                <a:latin typeface="+mn-lt"/>
              </a:defRPr>
            </a:lvl3pPr>
            <a:lvl4pPr marL="1485900" indent="-114300" algn="l" rtl="0" eaLnBrk="1" fontAlgn="base" hangingPunct="1">
              <a:spcBef>
                <a:spcPct val="20000"/>
              </a:spcBef>
              <a:spcAft>
                <a:spcPct val="0"/>
              </a:spcAft>
              <a:buChar char="–"/>
              <a:defRPr sz="1400">
                <a:solidFill>
                  <a:schemeClr val="tx1"/>
                </a:solidFill>
                <a:latin typeface="+mn-lt"/>
              </a:defRPr>
            </a:lvl4pPr>
            <a:lvl5pPr marL="1943100" indent="-114300" algn="l" rtl="0" eaLnBrk="1" fontAlgn="base" hangingPunct="1">
              <a:spcBef>
                <a:spcPct val="20000"/>
              </a:spcBef>
              <a:spcAft>
                <a:spcPct val="0"/>
              </a:spcAft>
              <a:buChar char="»"/>
              <a:defRPr sz="1400">
                <a:solidFill>
                  <a:schemeClr val="tx1"/>
                </a:solidFill>
                <a:latin typeface="+mn-lt"/>
              </a:defRPr>
            </a:lvl5pPr>
            <a:lvl6pPr marL="2400300" indent="-114300" algn="l" rtl="0" eaLnBrk="1" fontAlgn="base" hangingPunct="1">
              <a:spcBef>
                <a:spcPct val="20000"/>
              </a:spcBef>
              <a:spcAft>
                <a:spcPct val="0"/>
              </a:spcAft>
              <a:buChar char="»"/>
              <a:defRPr sz="1400">
                <a:solidFill>
                  <a:schemeClr val="tx1"/>
                </a:solidFill>
                <a:latin typeface="+mn-lt"/>
              </a:defRPr>
            </a:lvl6pPr>
            <a:lvl7pPr marL="2857500" indent="-114300" algn="l" rtl="0" eaLnBrk="1" fontAlgn="base" hangingPunct="1">
              <a:spcBef>
                <a:spcPct val="20000"/>
              </a:spcBef>
              <a:spcAft>
                <a:spcPct val="0"/>
              </a:spcAft>
              <a:buChar char="»"/>
              <a:defRPr sz="1400">
                <a:solidFill>
                  <a:schemeClr val="tx1"/>
                </a:solidFill>
                <a:latin typeface="+mn-lt"/>
              </a:defRPr>
            </a:lvl7pPr>
            <a:lvl8pPr marL="3314700" indent="-114300" algn="l" rtl="0" eaLnBrk="1" fontAlgn="base" hangingPunct="1">
              <a:spcBef>
                <a:spcPct val="20000"/>
              </a:spcBef>
              <a:spcAft>
                <a:spcPct val="0"/>
              </a:spcAft>
              <a:buChar char="»"/>
              <a:defRPr sz="1400">
                <a:solidFill>
                  <a:schemeClr val="tx1"/>
                </a:solidFill>
                <a:latin typeface="+mn-lt"/>
              </a:defRPr>
            </a:lvl8pPr>
            <a:lvl9pPr marL="3771900" indent="-114300" algn="l" rtl="0" eaLnBrk="1" fontAlgn="base" hangingPunct="1">
              <a:spcBef>
                <a:spcPct val="20000"/>
              </a:spcBef>
              <a:spcAft>
                <a:spcPct val="0"/>
              </a:spcAft>
              <a:buChar char="»"/>
              <a:defRPr sz="1400">
                <a:solidFill>
                  <a:schemeClr val="tx1"/>
                </a:solidFill>
                <a:latin typeface="+mn-lt"/>
              </a:defRPr>
            </a:lvl9pPr>
          </a:lstStyle>
          <a:p>
            <a:pPr marL="0" indent="0">
              <a:buFontTx/>
              <a:buNone/>
            </a:pPr>
            <a:endParaRPr lang="en-US" b="1" baseline="-25000" dirty="0" smtClean="0">
              <a:solidFill>
                <a:prstClr val="black"/>
              </a:solidFill>
              <a:latin typeface="Arial Rounded MT Bold" panose="020F0704030504030204" pitchFamily="34" charset="0"/>
            </a:endParaRPr>
          </a:p>
          <a:p>
            <a:endParaRPr lang="en-US" baseline="-25000" dirty="0">
              <a:solidFill>
                <a:prstClr val="black"/>
              </a:solidFill>
              <a:latin typeface="Arial Rounded MT Bold" panose="020F0704030504030204" pitchFamily="34" charset="0"/>
            </a:endParaRPr>
          </a:p>
        </p:txBody>
      </p:sp>
      <p:sp>
        <p:nvSpPr>
          <p:cNvPr id="6" name="Rectangle 5"/>
          <p:cNvSpPr/>
          <p:nvPr/>
        </p:nvSpPr>
        <p:spPr>
          <a:xfrm>
            <a:off x="1143000" y="5100856"/>
            <a:ext cx="4572000" cy="995144"/>
          </a:xfrm>
          <a:prstGeom prst="rect">
            <a:avLst/>
          </a:prstGeom>
        </p:spPr>
        <p:txBody>
          <a:bodyPr>
            <a:spAutoFit/>
          </a:bodyPr>
          <a:lstStyle/>
          <a:p>
            <a:pPr lvl="1" eaLnBrk="0" fontAlgn="base" hangingPunct="0">
              <a:spcBef>
                <a:spcPct val="0"/>
              </a:spcBef>
              <a:spcAft>
                <a:spcPct val="0"/>
              </a:spcAft>
            </a:pPr>
            <a:r>
              <a:rPr lang="en-US" sz="4400" b="1" baseline="-25000" dirty="0" smtClean="0">
                <a:solidFill>
                  <a:prstClr val="black"/>
                </a:solidFill>
                <a:latin typeface="Arial Rounded MT Bold" panose="020F0704030504030204" pitchFamily="34" charset="0"/>
              </a:rPr>
              <a:t>Opportunities </a:t>
            </a:r>
            <a:r>
              <a:rPr lang="en-US" sz="4400" b="1" baseline="-25000" dirty="0">
                <a:solidFill>
                  <a:prstClr val="black"/>
                </a:solidFill>
                <a:latin typeface="Arial Rounded MT Bold" panose="020F0704030504030204" pitchFamily="34" charset="0"/>
              </a:rPr>
              <a:t>for youth </a:t>
            </a:r>
            <a:r>
              <a:rPr lang="en-US" sz="4400" b="1" baseline="-25000" dirty="0" smtClean="0">
                <a:solidFill>
                  <a:prstClr val="black"/>
                </a:solidFill>
                <a:latin typeface="Arial Rounded MT Bold" panose="020F0704030504030204" pitchFamily="34" charset="0"/>
              </a:rPr>
              <a:t>leadership </a:t>
            </a:r>
            <a:endParaRPr lang="en-US" sz="3600" b="1" baseline="-25000" dirty="0">
              <a:solidFill>
                <a:prstClr val="black"/>
              </a:solidFill>
              <a:latin typeface="Arial Rounded MT Bold" panose="020F0704030504030204" pitchFamily="34" charset="0"/>
            </a:endParaRPr>
          </a:p>
        </p:txBody>
      </p:sp>
      <p:sp>
        <p:nvSpPr>
          <p:cNvPr id="8" name="Rectangle 7"/>
          <p:cNvSpPr/>
          <p:nvPr/>
        </p:nvSpPr>
        <p:spPr>
          <a:xfrm>
            <a:off x="1066800" y="1752600"/>
            <a:ext cx="4572000" cy="1446550"/>
          </a:xfrm>
          <a:prstGeom prst="rect">
            <a:avLst/>
          </a:prstGeom>
        </p:spPr>
        <p:txBody>
          <a:bodyPr>
            <a:spAutoFit/>
          </a:bodyPr>
          <a:lstStyle/>
          <a:p>
            <a:pPr lvl="1" eaLnBrk="0" fontAlgn="base" hangingPunct="0">
              <a:spcBef>
                <a:spcPct val="0"/>
              </a:spcBef>
              <a:spcAft>
                <a:spcPct val="0"/>
              </a:spcAft>
            </a:pPr>
            <a:r>
              <a:rPr lang="en-US" sz="4400" b="1" baseline="-25000" dirty="0">
                <a:solidFill>
                  <a:prstClr val="black"/>
                </a:solidFill>
                <a:latin typeface="Arial Rounded MT Bold" panose="020F0704030504030204" pitchFamily="34" charset="0"/>
              </a:rPr>
              <a:t>Positive and sustained adult-youth relationships</a:t>
            </a:r>
          </a:p>
        </p:txBody>
      </p:sp>
      <p:sp>
        <p:nvSpPr>
          <p:cNvPr id="9" name="Rectangle 8"/>
          <p:cNvSpPr/>
          <p:nvPr/>
        </p:nvSpPr>
        <p:spPr>
          <a:xfrm>
            <a:off x="1115586" y="3653056"/>
            <a:ext cx="5209015" cy="995144"/>
          </a:xfrm>
          <a:prstGeom prst="rect">
            <a:avLst/>
          </a:prstGeom>
        </p:spPr>
        <p:txBody>
          <a:bodyPr wrap="square">
            <a:spAutoFit/>
          </a:bodyPr>
          <a:lstStyle/>
          <a:p>
            <a:pPr lvl="1" eaLnBrk="0" fontAlgn="base" hangingPunct="0">
              <a:spcBef>
                <a:spcPct val="0"/>
              </a:spcBef>
              <a:spcAft>
                <a:spcPct val="0"/>
              </a:spcAft>
            </a:pPr>
            <a:r>
              <a:rPr lang="en-US" sz="4400" b="1" baseline="-25000" dirty="0">
                <a:solidFill>
                  <a:prstClr val="black"/>
                </a:solidFill>
                <a:latin typeface="Arial Rounded MT Bold" panose="020F0704030504030204" pitchFamily="34" charset="0"/>
              </a:rPr>
              <a:t>Life-skill building </a:t>
            </a:r>
            <a:r>
              <a:rPr lang="en-US" sz="4400" b="1" baseline="-25000" dirty="0" smtClean="0">
                <a:solidFill>
                  <a:prstClr val="black"/>
                </a:solidFill>
                <a:latin typeface="Arial Rounded MT Bold" panose="020F0704030504030204" pitchFamily="34" charset="0"/>
              </a:rPr>
              <a:t>    curriculum   </a:t>
            </a:r>
            <a:endParaRPr lang="en-US" sz="4400" b="1" baseline="-25000" dirty="0">
              <a:solidFill>
                <a:prstClr val="black"/>
              </a:solidFill>
              <a:latin typeface="Arial Rounded MT Bold" panose="020F0704030504030204" pitchFamily="34" charset="0"/>
            </a:endParaRPr>
          </a:p>
        </p:txBody>
      </p:sp>
      <p:pic>
        <p:nvPicPr>
          <p:cNvPr id="15" name="Picture 2" descr="http://www.jpm-j.com/GreenCheckSymb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3239476"/>
            <a:ext cx="1637324" cy="1637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jpm-j.com/GreenCheckSymb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1791676"/>
            <a:ext cx="1637324" cy="163732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jpm-j.com/GreenCheckSymb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629" y="4687276"/>
            <a:ext cx="1637324" cy="163732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28602" y="2438400"/>
            <a:ext cx="1177159" cy="2133918"/>
          </a:xfrm>
          <a:prstGeom prst="rect">
            <a:avLst/>
          </a:prstGeom>
          <a:noFill/>
        </p:spPr>
        <p:txBody>
          <a:bodyPr wrap="square" rtlCol="0">
            <a:spAutoFit/>
          </a:bodyPr>
          <a:lstStyle/>
          <a:p>
            <a:pPr eaLnBrk="0" fontAlgn="base" hangingPunct="0">
              <a:spcBef>
                <a:spcPct val="0"/>
              </a:spcBef>
              <a:spcAft>
                <a:spcPct val="0"/>
              </a:spcAft>
            </a:pPr>
            <a:r>
              <a:rPr lang="en-US" sz="19900" b="1" baseline="-25000" dirty="0">
                <a:solidFill>
                  <a:srgbClr val="00B0F0"/>
                </a:solidFill>
                <a:latin typeface="Arial Rounded MT Bold" panose="020F0704030504030204" pitchFamily="34" charset="0"/>
              </a:rPr>
              <a:t>2</a:t>
            </a:r>
          </a:p>
        </p:txBody>
      </p:sp>
      <p:sp>
        <p:nvSpPr>
          <p:cNvPr id="21" name="TextBox 20"/>
          <p:cNvSpPr txBox="1"/>
          <p:nvPr/>
        </p:nvSpPr>
        <p:spPr>
          <a:xfrm>
            <a:off x="228601" y="3886200"/>
            <a:ext cx="1174531" cy="2133918"/>
          </a:xfrm>
          <a:prstGeom prst="rect">
            <a:avLst/>
          </a:prstGeom>
          <a:noFill/>
        </p:spPr>
        <p:txBody>
          <a:bodyPr wrap="square" rtlCol="0">
            <a:spAutoFit/>
          </a:bodyPr>
          <a:lstStyle/>
          <a:p>
            <a:pPr eaLnBrk="0" fontAlgn="base" hangingPunct="0">
              <a:spcBef>
                <a:spcPct val="0"/>
              </a:spcBef>
              <a:spcAft>
                <a:spcPct val="0"/>
              </a:spcAft>
            </a:pPr>
            <a:r>
              <a:rPr lang="en-US" sz="19900" b="1" baseline="-25000" dirty="0">
                <a:solidFill>
                  <a:srgbClr val="00B050"/>
                </a:solidFill>
                <a:latin typeface="Arial Rounded MT Bold" panose="020F0704030504030204" pitchFamily="34" charset="0"/>
              </a:rPr>
              <a:t>3</a:t>
            </a:r>
          </a:p>
        </p:txBody>
      </p:sp>
    </p:spTree>
    <p:extLst>
      <p:ext uri="{BB962C8B-B14F-4D97-AF65-F5344CB8AC3E}">
        <p14:creationId xmlns:p14="http://schemas.microsoft.com/office/powerpoint/2010/main" val="322556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fade">
                                      <p:cBhvr>
                                        <p:cTn id="7" dur="500"/>
                                        <p:tgtEl>
                                          <p:spTgt spid="839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3973" grpId="0"/>
      <p:bldP spid="6" grpId="0"/>
      <p:bldP spid="8" grpId="0"/>
      <p:bldP spid="9" grpId="0"/>
      <p:bldP spid="20" grpId="0"/>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fontScale="90000"/>
          </a:bodyPr>
          <a:lstStyle/>
          <a:p>
            <a:r>
              <a:rPr lang="en-US" dirty="0" smtClean="0">
                <a:solidFill>
                  <a:srgbClr val="FFFF00"/>
                </a:solidFill>
              </a:rPr>
              <a:t>High </a:t>
            </a:r>
            <a:r>
              <a:rPr lang="en-US" dirty="0">
                <a:solidFill>
                  <a:srgbClr val="FFFF00"/>
                </a:solidFill>
              </a:rPr>
              <a:t>Quality Program </a:t>
            </a:r>
            <a:r>
              <a:rPr lang="en-US" dirty="0" smtClean="0">
                <a:solidFill>
                  <a:srgbClr val="FFFF00"/>
                </a:solidFill>
              </a:rPr>
              <a:t>Matters</a:t>
            </a:r>
            <a:r>
              <a:rPr lang="en-US" i="1" dirty="0" smtClean="0">
                <a:solidFill>
                  <a:srgbClr val="FFFF00"/>
                </a:solidFill>
              </a:rPr>
              <a:t/>
            </a:r>
            <a:br>
              <a:rPr lang="en-US" i="1" dirty="0" smtClean="0">
                <a:solidFill>
                  <a:srgbClr val="FFFF00"/>
                </a:solidFill>
              </a:rPr>
            </a:br>
            <a:r>
              <a:rPr lang="en-US" sz="3600" i="1" dirty="0">
                <a:solidFill>
                  <a:srgbClr val="FFFF00"/>
                </a:solidFill>
              </a:rPr>
              <a:t>Program Implementation and PYD</a:t>
            </a:r>
            <a:r>
              <a:rPr lang="en-US" i="1" dirty="0" smtClean="0">
                <a:solidFill>
                  <a:srgbClr val="FFFF00"/>
                </a:solidFill>
              </a:rPr>
              <a:t/>
            </a:r>
            <a:br>
              <a:rPr lang="en-US" i="1" dirty="0" smtClean="0">
                <a:solidFill>
                  <a:srgbClr val="FFFF00"/>
                </a:solidFill>
              </a:rPr>
            </a:br>
            <a:endParaRPr lang="en-US" sz="2800" i="1" dirty="0"/>
          </a:p>
        </p:txBody>
      </p:sp>
      <p:sp>
        <p:nvSpPr>
          <p:cNvPr id="3" name="Content Placeholder 2"/>
          <p:cNvSpPr>
            <a:spLocks noGrp="1"/>
          </p:cNvSpPr>
          <p:nvPr>
            <p:ph idx="1"/>
          </p:nvPr>
        </p:nvSpPr>
        <p:spPr>
          <a:xfrm>
            <a:off x="0" y="1371600"/>
            <a:ext cx="9144000" cy="5410200"/>
          </a:xfrm>
        </p:spPr>
        <p:txBody>
          <a:bodyPr>
            <a:normAutofit/>
          </a:bodyPr>
          <a:lstStyle/>
          <a:p>
            <a:pPr marL="0" indent="0">
              <a:lnSpc>
                <a:spcPct val="120000"/>
              </a:lnSpc>
              <a:buNone/>
            </a:pPr>
            <a:r>
              <a:rPr lang="en-US" dirty="0" smtClean="0"/>
              <a:t>	High quality programs attract more boys, </a:t>
            </a:r>
          </a:p>
          <a:p>
            <a:pPr marL="0" indent="0">
              <a:lnSpc>
                <a:spcPct val="120000"/>
              </a:lnSpc>
              <a:buNone/>
            </a:pPr>
            <a:r>
              <a:rPr lang="en-US" dirty="0" smtClean="0"/>
              <a:t>		engage them more frequently, </a:t>
            </a:r>
          </a:p>
          <a:p>
            <a:pPr marL="0" indent="0">
              <a:lnSpc>
                <a:spcPct val="120000"/>
              </a:lnSpc>
              <a:buNone/>
            </a:pPr>
            <a:r>
              <a:rPr lang="en-US" dirty="0" smtClean="0"/>
              <a:t>		and hold onto them longer.  </a:t>
            </a:r>
          </a:p>
          <a:p>
            <a:pPr marL="0" indent="0">
              <a:lnSpc>
                <a:spcPct val="120000"/>
              </a:lnSpc>
              <a:buNone/>
            </a:pPr>
            <a:r>
              <a:rPr lang="en-US" dirty="0" smtClean="0"/>
              <a:t>	Units with a high quality program </a:t>
            </a:r>
          </a:p>
          <a:p>
            <a:pPr marL="0" indent="0">
              <a:lnSpc>
                <a:spcPct val="120000"/>
              </a:lnSpc>
              <a:buNone/>
            </a:pPr>
            <a:r>
              <a:rPr lang="en-US" dirty="0" smtClean="0"/>
              <a:t>		are better able to reach even</a:t>
            </a:r>
          </a:p>
          <a:p>
            <a:pPr marL="0" indent="0">
              <a:lnSpc>
                <a:spcPct val="120000"/>
              </a:lnSpc>
              <a:buNone/>
            </a:pPr>
            <a:r>
              <a:rPr lang="en-US" dirty="0" smtClean="0"/>
              <a:t>		boys who are less-engaged.  </a:t>
            </a:r>
          </a:p>
          <a:p>
            <a:pPr marL="0" indent="0" algn="ctr">
              <a:lnSpc>
                <a:spcPct val="120000"/>
              </a:lnSpc>
              <a:buNone/>
            </a:pPr>
            <a:r>
              <a:rPr lang="en-US" sz="1100" dirty="0" smtClean="0"/>
              <a:t>   </a:t>
            </a:r>
            <a:endParaRPr lang="en-US" sz="5800" dirty="0" smtClean="0"/>
          </a:p>
          <a:p>
            <a:pPr marL="0" indent="0" algn="ctr">
              <a:lnSpc>
                <a:spcPct val="120000"/>
              </a:lnSpc>
              <a:buNone/>
            </a:pPr>
            <a:r>
              <a:rPr lang="en-US" i="1" dirty="0" smtClean="0">
                <a:solidFill>
                  <a:srgbClr val="FFFF00"/>
                </a:solidFill>
              </a:rPr>
              <a:t>More character development in more boys</a:t>
            </a:r>
          </a:p>
          <a:p>
            <a:pPr marL="0" indent="0">
              <a:lnSpc>
                <a:spcPct val="120000"/>
              </a:lnSpc>
              <a:buNone/>
            </a:pPr>
            <a:endParaRPr lang="en-US" dirty="0" smtClean="0"/>
          </a:p>
          <a:p>
            <a:pPr marL="0" indent="0">
              <a:lnSpc>
                <a:spcPct val="120000"/>
              </a:lnSpc>
              <a:buNone/>
            </a:pPr>
            <a:endParaRPr lang="en-US" sz="400" dirty="0"/>
          </a:p>
          <a:p>
            <a:pPr marL="0" indent="0">
              <a:lnSpc>
                <a:spcPct val="120000"/>
              </a:lnSpc>
              <a:buNone/>
            </a:pPr>
            <a:endParaRPr lang="en-US" sz="400" dirty="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61394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22437"/>
            <a:ext cx="8229600" cy="4525963"/>
          </a:xfrm>
        </p:spPr>
        <p:txBody>
          <a:bodyPr>
            <a:noAutofit/>
          </a:bodyPr>
          <a:lstStyle/>
          <a:p>
            <a:pPr marL="0" indent="0">
              <a:spcBef>
                <a:spcPts val="1200"/>
              </a:spcBef>
              <a:buNone/>
            </a:pPr>
            <a:r>
              <a:rPr lang="en-US" dirty="0" smtClean="0"/>
              <a:t>“No dimension of activity involvement</a:t>
            </a:r>
          </a:p>
          <a:p>
            <a:pPr marL="0" indent="0">
              <a:spcBef>
                <a:spcPts val="1200"/>
              </a:spcBef>
              <a:buNone/>
            </a:pPr>
            <a:r>
              <a:rPr lang="en-US" dirty="0" smtClean="0"/>
              <a:t>—intensity, duration or engagement—</a:t>
            </a:r>
          </a:p>
          <a:p>
            <a:pPr marL="0" indent="0">
              <a:spcBef>
                <a:spcPts val="1200"/>
              </a:spcBef>
              <a:buNone/>
            </a:pPr>
            <a:r>
              <a:rPr lang="en-US" dirty="0" smtClean="0"/>
              <a:t>will be related to program goals </a:t>
            </a:r>
          </a:p>
          <a:p>
            <a:pPr marL="0" indent="0">
              <a:spcBef>
                <a:spcPts val="1200"/>
              </a:spcBef>
              <a:buNone/>
            </a:pPr>
            <a:r>
              <a:rPr lang="en-US" sz="1000" dirty="0" smtClean="0"/>
              <a:t> </a:t>
            </a:r>
          </a:p>
          <a:p>
            <a:pPr marL="0" indent="0">
              <a:spcBef>
                <a:spcPts val="1200"/>
              </a:spcBef>
              <a:buNone/>
            </a:pPr>
            <a:r>
              <a:rPr lang="en-US" dirty="0" smtClean="0">
                <a:solidFill>
                  <a:srgbClr val="FFFF00"/>
                </a:solidFill>
              </a:rPr>
              <a:t>when the structure and leadership </a:t>
            </a:r>
          </a:p>
          <a:p>
            <a:pPr marL="0" indent="0">
              <a:spcBef>
                <a:spcPts val="1200"/>
              </a:spcBef>
              <a:buNone/>
            </a:pPr>
            <a:r>
              <a:rPr lang="en-US" dirty="0" smtClean="0">
                <a:solidFill>
                  <a:srgbClr val="FFFF00"/>
                </a:solidFill>
              </a:rPr>
              <a:t>that supports program curriculum </a:t>
            </a:r>
          </a:p>
          <a:p>
            <a:pPr marL="0" indent="0">
              <a:spcBef>
                <a:spcPts val="1200"/>
              </a:spcBef>
              <a:buNone/>
            </a:pPr>
            <a:r>
              <a:rPr lang="en-US" dirty="0" smtClean="0">
                <a:solidFill>
                  <a:srgbClr val="FFFF00"/>
                </a:solidFill>
              </a:rPr>
              <a:t>is not readily in place</a:t>
            </a:r>
            <a:r>
              <a:rPr lang="en-US" dirty="0" smtClean="0"/>
              <a:t>.”  </a:t>
            </a:r>
            <a:endParaRPr lang="en-US" i="1" dirty="0" smtClean="0"/>
          </a:p>
        </p:txBody>
      </p:sp>
      <p:sp>
        <p:nvSpPr>
          <p:cNvPr id="4" name="Rectangle 3"/>
          <p:cNvSpPr/>
          <p:nvPr/>
        </p:nvSpPr>
        <p:spPr>
          <a:xfrm>
            <a:off x="5956298" y="6172201"/>
            <a:ext cx="2501903" cy="276999"/>
          </a:xfrm>
          <a:prstGeom prst="rect">
            <a:avLst/>
          </a:prstGeom>
        </p:spPr>
        <p:txBody>
          <a:bodyPr wrap="none">
            <a:spAutoFit/>
          </a:bodyPr>
          <a:lstStyle/>
          <a:p>
            <a:r>
              <a:rPr lang="en-US" sz="1200" dirty="0">
                <a:solidFill>
                  <a:prstClr val="white"/>
                </a:solidFill>
                <a:effectLst>
                  <a:outerShdw blurRad="38100" dist="38100" dir="2700000" algn="tl">
                    <a:srgbClr val="000000">
                      <a:alpha val="43137"/>
                    </a:srgbClr>
                  </a:outerShdw>
                </a:effectLst>
              </a:rPr>
              <a:t>Am J </a:t>
            </a:r>
            <a:r>
              <a:rPr lang="en-US" sz="1200" dirty="0" err="1">
                <a:solidFill>
                  <a:prstClr val="white"/>
                </a:solidFill>
                <a:effectLst>
                  <a:outerShdw blurRad="38100" dist="38100" dir="2700000" algn="tl">
                    <a:srgbClr val="000000">
                      <a:alpha val="43137"/>
                    </a:srgbClr>
                  </a:outerShdw>
                </a:effectLst>
              </a:rPr>
              <a:t>Comm</a:t>
            </a:r>
            <a:r>
              <a:rPr lang="en-US" sz="1200" dirty="0">
                <a:solidFill>
                  <a:prstClr val="white"/>
                </a:solidFill>
                <a:effectLst>
                  <a:outerShdw blurRad="38100" dist="38100" dir="2700000" algn="tl">
                    <a:srgbClr val="000000">
                      <a:alpha val="43137"/>
                    </a:srgbClr>
                  </a:outerShdw>
                </a:effectLst>
              </a:rPr>
              <a:t> </a:t>
            </a:r>
            <a:r>
              <a:rPr lang="en-US" sz="1200" dirty="0" err="1">
                <a:solidFill>
                  <a:prstClr val="white"/>
                </a:solidFill>
                <a:effectLst>
                  <a:outerShdw blurRad="38100" dist="38100" dir="2700000" algn="tl">
                    <a:srgbClr val="000000">
                      <a:alpha val="43137"/>
                    </a:srgbClr>
                  </a:outerShdw>
                </a:effectLst>
              </a:rPr>
              <a:t>Psychol</a:t>
            </a:r>
            <a:r>
              <a:rPr lang="en-US" sz="1200" dirty="0">
                <a:solidFill>
                  <a:prstClr val="white"/>
                </a:solidFill>
                <a:effectLst>
                  <a:outerShdw blurRad="38100" dist="38100" dir="2700000" algn="tl">
                    <a:srgbClr val="000000">
                      <a:alpha val="43137"/>
                    </a:srgbClr>
                  </a:outerShdw>
                </a:effectLst>
              </a:rPr>
              <a:t>  (2016) 57:73-86</a:t>
            </a:r>
          </a:p>
        </p:txBody>
      </p:sp>
      <p:sp>
        <p:nvSpPr>
          <p:cNvPr id="6" name="Title 1"/>
          <p:cNvSpPr txBox="1">
            <a:spLocks/>
          </p:cNvSpPr>
          <p:nvPr/>
        </p:nvSpPr>
        <p:spPr>
          <a:xfrm>
            <a:off x="0" y="76200"/>
            <a:ext cx="91440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FFFF00"/>
                </a:solidFill>
              </a:rPr>
              <a:t>Leadership Support is </a:t>
            </a:r>
            <a:r>
              <a:rPr lang="en-US" sz="4000" dirty="0" smtClean="0">
                <a:solidFill>
                  <a:srgbClr val="FFFF00"/>
                </a:solidFill>
              </a:rPr>
              <a:t>Vital</a:t>
            </a:r>
          </a:p>
          <a:p>
            <a:r>
              <a:rPr lang="en-US" sz="3200" i="1" dirty="0">
                <a:solidFill>
                  <a:srgbClr val="FFFF00"/>
                </a:solidFill>
              </a:rPr>
              <a:t>Program Implementation and PYD</a:t>
            </a:r>
            <a:r>
              <a:rPr lang="en-US" sz="3600" dirty="0" smtClean="0"/>
              <a:t/>
            </a:r>
            <a:br>
              <a:rPr lang="en-US" sz="3600" dirty="0" smtClean="0"/>
            </a:br>
            <a:r>
              <a:rPr lang="en-US" sz="2000" i="1" dirty="0" smtClean="0"/>
              <a:t>Quote from Tufts Study</a:t>
            </a:r>
            <a:endParaRPr lang="en-US" sz="2000" dirty="0"/>
          </a:p>
        </p:txBody>
      </p:sp>
    </p:spTree>
    <p:extLst>
      <p:ext uri="{BB962C8B-B14F-4D97-AF65-F5344CB8AC3E}">
        <p14:creationId xmlns:p14="http://schemas.microsoft.com/office/powerpoint/2010/main" val="2051074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800"/>
            <a:ext cx="7543800" cy="4800601"/>
          </a:xfrm>
        </p:spPr>
        <p:txBody>
          <a:bodyPr>
            <a:normAutofit fontScale="92500" lnSpcReduction="20000"/>
          </a:bodyPr>
          <a:lstStyle/>
          <a:p>
            <a:pPr marL="0" indent="0">
              <a:lnSpc>
                <a:spcPct val="110000"/>
              </a:lnSpc>
              <a:spcBef>
                <a:spcPts val="1200"/>
              </a:spcBef>
              <a:buNone/>
            </a:pPr>
            <a:r>
              <a:rPr lang="en-US" sz="3300" i="1" dirty="0" smtClean="0"/>
              <a:t>“In a poorly developed program, </a:t>
            </a:r>
          </a:p>
          <a:p>
            <a:pPr marL="0" indent="0">
              <a:lnSpc>
                <a:spcPct val="110000"/>
              </a:lnSpc>
              <a:spcBef>
                <a:spcPts val="1200"/>
              </a:spcBef>
              <a:buNone/>
            </a:pPr>
            <a:endParaRPr lang="en-US" sz="500" dirty="0" smtClean="0"/>
          </a:p>
          <a:p>
            <a:pPr marL="0" indent="0">
              <a:lnSpc>
                <a:spcPct val="110000"/>
              </a:lnSpc>
              <a:spcBef>
                <a:spcPts val="600"/>
              </a:spcBef>
              <a:buNone/>
            </a:pPr>
            <a:r>
              <a:rPr lang="en-US" sz="3300" dirty="0" smtClean="0"/>
              <a:t>where the links between </a:t>
            </a:r>
          </a:p>
          <a:p>
            <a:pPr marL="0" indent="0">
              <a:lnSpc>
                <a:spcPct val="110000"/>
              </a:lnSpc>
              <a:spcBef>
                <a:spcPts val="600"/>
              </a:spcBef>
              <a:buNone/>
            </a:pPr>
            <a:r>
              <a:rPr lang="en-US" sz="3300" dirty="0" smtClean="0"/>
              <a:t>program curriculum </a:t>
            </a:r>
            <a:r>
              <a:rPr lang="en-US" sz="3300" i="1" dirty="0" smtClean="0"/>
              <a:t>(i.e. Scouting curriculum)</a:t>
            </a:r>
          </a:p>
          <a:p>
            <a:pPr marL="0" indent="0">
              <a:lnSpc>
                <a:spcPct val="110000"/>
              </a:lnSpc>
              <a:spcBef>
                <a:spcPts val="600"/>
              </a:spcBef>
              <a:buNone/>
            </a:pPr>
            <a:r>
              <a:rPr lang="en-US" sz="3300" dirty="0" smtClean="0"/>
              <a:t>and goals </a:t>
            </a:r>
            <a:r>
              <a:rPr lang="en-US" sz="3300" i="1" dirty="0" smtClean="0"/>
              <a:t>(i.e. leadership direction) </a:t>
            </a:r>
          </a:p>
          <a:p>
            <a:pPr marL="0" indent="0">
              <a:lnSpc>
                <a:spcPct val="110000"/>
              </a:lnSpc>
              <a:spcBef>
                <a:spcPts val="600"/>
              </a:spcBef>
              <a:buNone/>
            </a:pPr>
            <a:r>
              <a:rPr lang="en-US" sz="3300" dirty="0" smtClean="0"/>
              <a:t>are not well defined and validated, </a:t>
            </a:r>
          </a:p>
          <a:p>
            <a:pPr marL="0" indent="0" algn="ctr">
              <a:lnSpc>
                <a:spcPct val="110000"/>
              </a:lnSpc>
              <a:spcBef>
                <a:spcPts val="1200"/>
              </a:spcBef>
              <a:buNone/>
            </a:pPr>
            <a:r>
              <a:rPr lang="en-US" sz="500" dirty="0" smtClean="0"/>
              <a:t> </a:t>
            </a:r>
          </a:p>
          <a:p>
            <a:pPr marL="0" indent="0">
              <a:lnSpc>
                <a:spcPct val="110000"/>
              </a:lnSpc>
              <a:spcBef>
                <a:spcPts val="600"/>
              </a:spcBef>
              <a:buNone/>
            </a:pPr>
            <a:r>
              <a:rPr lang="en-US" sz="3300" i="1" dirty="0" smtClean="0">
                <a:solidFill>
                  <a:srgbClr val="FFFF00"/>
                </a:solidFill>
              </a:rPr>
              <a:t>even the most engaged participant </a:t>
            </a:r>
          </a:p>
          <a:p>
            <a:pPr marL="0" indent="0">
              <a:lnSpc>
                <a:spcPct val="110000"/>
              </a:lnSpc>
              <a:spcBef>
                <a:spcPts val="600"/>
              </a:spcBef>
              <a:buNone/>
            </a:pPr>
            <a:r>
              <a:rPr lang="en-US" sz="3300" i="1" dirty="0" smtClean="0">
                <a:solidFill>
                  <a:srgbClr val="FFFF00"/>
                </a:solidFill>
              </a:rPr>
              <a:t>is unlikely to demonstrate positive change </a:t>
            </a:r>
          </a:p>
          <a:p>
            <a:pPr marL="0" indent="0">
              <a:lnSpc>
                <a:spcPct val="110000"/>
              </a:lnSpc>
              <a:spcBef>
                <a:spcPts val="600"/>
              </a:spcBef>
              <a:buNone/>
            </a:pPr>
            <a:r>
              <a:rPr lang="en-US" sz="3300" i="1" dirty="0" smtClean="0">
                <a:solidFill>
                  <a:srgbClr val="FFFF00"/>
                </a:solidFill>
              </a:rPr>
              <a:t>as a result of his involvement.”  </a:t>
            </a:r>
          </a:p>
        </p:txBody>
      </p:sp>
      <p:sp>
        <p:nvSpPr>
          <p:cNvPr id="4" name="Rectangle 3"/>
          <p:cNvSpPr/>
          <p:nvPr/>
        </p:nvSpPr>
        <p:spPr>
          <a:xfrm>
            <a:off x="6108697" y="6352401"/>
            <a:ext cx="2501903" cy="276999"/>
          </a:xfrm>
          <a:prstGeom prst="rect">
            <a:avLst/>
          </a:prstGeom>
        </p:spPr>
        <p:txBody>
          <a:bodyPr wrap="none">
            <a:spAutoFit/>
          </a:bodyPr>
          <a:lstStyle/>
          <a:p>
            <a:r>
              <a:rPr lang="en-US" sz="1200" dirty="0"/>
              <a:t>Am J </a:t>
            </a:r>
            <a:r>
              <a:rPr lang="en-US" sz="1200" dirty="0" err="1"/>
              <a:t>Comm</a:t>
            </a:r>
            <a:r>
              <a:rPr lang="en-US" sz="1200" dirty="0"/>
              <a:t> </a:t>
            </a:r>
            <a:r>
              <a:rPr lang="en-US" sz="1200" dirty="0" err="1"/>
              <a:t>Psychol</a:t>
            </a:r>
            <a:r>
              <a:rPr lang="en-US" sz="1200" dirty="0"/>
              <a:t>  (2016) 57:73-86</a:t>
            </a:r>
          </a:p>
        </p:txBody>
      </p:sp>
      <p:sp>
        <p:nvSpPr>
          <p:cNvPr id="5" name="TextBox 4"/>
          <p:cNvSpPr txBox="1"/>
          <p:nvPr/>
        </p:nvSpPr>
        <p:spPr>
          <a:xfrm>
            <a:off x="0" y="0"/>
            <a:ext cx="0" cy="369332"/>
          </a:xfrm>
          <a:prstGeom prst="rect">
            <a:avLst/>
          </a:prstGeom>
          <a:solidFill>
            <a:schemeClr val="lt2"/>
          </a:solidFill>
        </p:spPr>
        <p:txBody>
          <a:bodyPr vert="horz" rtlCol="0">
            <a:spAutoFit/>
          </a:bodyPr>
          <a:lstStyle/>
          <a:p>
            <a:endParaRPr lang="en-US"/>
          </a:p>
        </p:txBody>
      </p:sp>
      <p:sp>
        <p:nvSpPr>
          <p:cNvPr id="8" name="Title 1"/>
          <p:cNvSpPr txBox="1">
            <a:spLocks/>
          </p:cNvSpPr>
          <p:nvPr/>
        </p:nvSpPr>
        <p:spPr>
          <a:xfrm>
            <a:off x="0" y="76200"/>
            <a:ext cx="91440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FFFF00"/>
                </a:solidFill>
              </a:rPr>
              <a:t>Leadership Support is </a:t>
            </a:r>
            <a:r>
              <a:rPr lang="en-US" sz="4000" dirty="0" smtClean="0">
                <a:solidFill>
                  <a:srgbClr val="FFFF00"/>
                </a:solidFill>
              </a:rPr>
              <a:t>Vital</a:t>
            </a:r>
          </a:p>
          <a:p>
            <a:r>
              <a:rPr lang="en-US" sz="3200" i="1" dirty="0">
                <a:solidFill>
                  <a:srgbClr val="FFFF00"/>
                </a:solidFill>
              </a:rPr>
              <a:t>Program Implementation and PYD</a:t>
            </a:r>
            <a:r>
              <a:rPr lang="en-US" sz="3600" dirty="0" smtClean="0"/>
              <a:t/>
            </a:r>
            <a:br>
              <a:rPr lang="en-US" sz="3600" dirty="0" smtClean="0"/>
            </a:br>
            <a:r>
              <a:rPr lang="en-US" sz="2000" i="1" dirty="0" smtClean="0"/>
              <a:t>Quote from Tufts Study</a:t>
            </a:r>
            <a:endParaRPr lang="en-US" sz="2000" dirty="0"/>
          </a:p>
        </p:txBody>
      </p:sp>
    </p:spTree>
    <p:extLst>
      <p:ext uri="{BB962C8B-B14F-4D97-AF65-F5344CB8AC3E}">
        <p14:creationId xmlns:p14="http://schemas.microsoft.com/office/powerpoint/2010/main" val="3020937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763000" cy="4648200"/>
          </a:xfrm>
        </p:spPr>
        <p:txBody>
          <a:bodyPr>
            <a:noAutofit/>
          </a:bodyPr>
          <a:lstStyle/>
          <a:p>
            <a:pPr>
              <a:spcBef>
                <a:spcPts val="1200"/>
              </a:spcBef>
            </a:pPr>
            <a:r>
              <a:rPr lang="en-US" sz="3000" dirty="0" smtClean="0"/>
              <a:t>Strong linkage between leadership and the Scouting curriculum is essential </a:t>
            </a:r>
            <a:r>
              <a:rPr lang="en-US" sz="3000" dirty="0"/>
              <a:t>to </a:t>
            </a:r>
            <a:r>
              <a:rPr lang="en-US" sz="3000" dirty="0" smtClean="0"/>
              <a:t>a successful program.  </a:t>
            </a:r>
            <a:endParaRPr lang="en-US" sz="3000" dirty="0"/>
          </a:p>
          <a:p>
            <a:pPr>
              <a:spcBef>
                <a:spcPts val="1200"/>
              </a:spcBef>
            </a:pPr>
            <a:r>
              <a:rPr lang="en-US" sz="3000" dirty="0" smtClean="0"/>
              <a:t>Without this “even the most engaged participant is unlikely to demonstrate positive change”.  </a:t>
            </a:r>
          </a:p>
          <a:p>
            <a:pPr>
              <a:spcBef>
                <a:spcPts val="1200"/>
              </a:spcBef>
            </a:pPr>
            <a:r>
              <a:rPr lang="en-US" sz="3000" dirty="0" smtClean="0"/>
              <a:t>The program will likely fail the boy, and skeptical leaders will be “proven right” once again.  </a:t>
            </a:r>
          </a:p>
          <a:p>
            <a:pPr>
              <a:spcBef>
                <a:spcPts val="1200"/>
              </a:spcBef>
            </a:pPr>
            <a:r>
              <a:rPr lang="en-US" sz="3000" dirty="0" smtClean="0"/>
              <a:t>However, the reason the program failed is likely not that Scouting failed, but that it was poorly implemented. </a:t>
            </a:r>
          </a:p>
        </p:txBody>
      </p:sp>
      <p:sp>
        <p:nvSpPr>
          <p:cNvPr id="4" name="Title 1"/>
          <p:cNvSpPr txBox="1">
            <a:spLocks/>
          </p:cNvSpPr>
          <p:nvPr/>
        </p:nvSpPr>
        <p:spPr>
          <a:xfrm>
            <a:off x="0" y="152400"/>
            <a:ext cx="9144000" cy="1752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effectLst>
                <a:outerShdw blurRad="38100" dist="38100" dir="2700000" algn="tl">
                  <a:srgbClr val="000000">
                    <a:alpha val="43137"/>
                  </a:srgbClr>
                </a:outerShdw>
              </a:effectLst>
            </a:endParaRPr>
          </a:p>
        </p:txBody>
      </p:sp>
      <p:sp>
        <p:nvSpPr>
          <p:cNvPr id="7" name="Title 1"/>
          <p:cNvSpPr txBox="1">
            <a:spLocks/>
          </p:cNvSpPr>
          <p:nvPr/>
        </p:nvSpPr>
        <p:spPr>
          <a:xfrm>
            <a:off x="0" y="152400"/>
            <a:ext cx="91440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FFFF00"/>
                </a:solidFill>
              </a:rPr>
              <a:t>Leadership Support is </a:t>
            </a:r>
            <a:r>
              <a:rPr lang="en-US" sz="4000" dirty="0" smtClean="0">
                <a:solidFill>
                  <a:srgbClr val="FFFF00"/>
                </a:solidFill>
              </a:rPr>
              <a:t>Vital</a:t>
            </a:r>
          </a:p>
          <a:p>
            <a:r>
              <a:rPr lang="en-US" sz="3200" i="1" dirty="0">
                <a:solidFill>
                  <a:srgbClr val="FFFF00"/>
                </a:solidFill>
              </a:rPr>
              <a:t>Program Implementation and PYD</a:t>
            </a:r>
            <a:r>
              <a:rPr lang="en-US" sz="3600" dirty="0" smtClean="0"/>
              <a:t/>
            </a:r>
            <a:br>
              <a:rPr lang="en-US" sz="3600" dirty="0" smtClean="0"/>
            </a:br>
            <a:r>
              <a:rPr lang="en-US" sz="3200" i="1" dirty="0" smtClean="0"/>
              <a:t>Take-away Messages</a:t>
            </a:r>
            <a:endParaRPr lang="en-US" sz="3200" dirty="0"/>
          </a:p>
        </p:txBody>
      </p:sp>
    </p:spTree>
    <p:custDataLst>
      <p:tags r:id="rId1"/>
    </p:custDataLst>
    <p:extLst>
      <p:ext uri="{BB962C8B-B14F-4D97-AF65-F5344CB8AC3E}">
        <p14:creationId xmlns:p14="http://schemas.microsoft.com/office/powerpoint/2010/main" val="396668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5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5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5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Sports? </a:t>
            </a:r>
            <a:endParaRPr lang="en-US" dirty="0"/>
          </a:p>
        </p:txBody>
      </p:sp>
      <p:sp>
        <p:nvSpPr>
          <p:cNvPr id="3" name="Content Placeholder 2"/>
          <p:cNvSpPr>
            <a:spLocks noGrp="1"/>
          </p:cNvSpPr>
          <p:nvPr>
            <p:ph idx="1"/>
          </p:nvPr>
        </p:nvSpPr>
        <p:spPr>
          <a:xfrm>
            <a:off x="381000" y="1676400"/>
            <a:ext cx="5257800" cy="3810000"/>
          </a:xfrm>
        </p:spPr>
        <p:txBody>
          <a:bodyPr>
            <a:normAutofit/>
          </a:bodyPr>
          <a:lstStyle/>
          <a:p>
            <a:r>
              <a:rPr lang="en-US" sz="2800" dirty="0" smtClean="0"/>
              <a:t>Over 80% of American youth will  </a:t>
            </a:r>
            <a:r>
              <a:rPr lang="en-US" sz="2800" dirty="0"/>
              <a:t>at some time </a:t>
            </a:r>
            <a:r>
              <a:rPr lang="en-US" sz="2800" dirty="0" smtClean="0"/>
              <a:t>have </a:t>
            </a:r>
            <a:r>
              <a:rPr lang="en-US" sz="2800" dirty="0"/>
              <a:t>participated in a sports program.</a:t>
            </a:r>
          </a:p>
          <a:p>
            <a:r>
              <a:rPr lang="en-US" sz="2800" dirty="0" smtClean="0"/>
              <a:t>American youth spend more time in sports programs than any other organized out-of-school activity.</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358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125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nodeType="withEffect">
                                  <p:stCondLst>
                                    <p:cond delay="2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Sports and Youth Development</a:t>
            </a:r>
            <a:br>
              <a:rPr lang="en-US" dirty="0" smtClean="0"/>
            </a:br>
            <a:r>
              <a:rPr lang="en-US" sz="3600" i="1" dirty="0" smtClean="0">
                <a:solidFill>
                  <a:srgbClr val="FFFF00"/>
                </a:solidFill>
              </a:rPr>
              <a:t>The Good and the Bad</a:t>
            </a:r>
            <a:endParaRPr lang="en-US" sz="3600" i="1" dirty="0">
              <a:solidFill>
                <a:srgbClr val="FFFF00"/>
              </a:solidFill>
            </a:endParaRPr>
          </a:p>
        </p:txBody>
      </p:sp>
      <p:sp>
        <p:nvSpPr>
          <p:cNvPr id="3" name="Content Placeholder 2"/>
          <p:cNvSpPr>
            <a:spLocks noGrp="1"/>
          </p:cNvSpPr>
          <p:nvPr>
            <p:ph idx="1"/>
          </p:nvPr>
        </p:nvSpPr>
        <p:spPr>
          <a:xfrm>
            <a:off x="457200" y="1447800"/>
            <a:ext cx="4114800" cy="4525963"/>
          </a:xfrm>
        </p:spPr>
        <p:txBody>
          <a:bodyPr/>
          <a:lstStyle/>
          <a:p>
            <a:pPr marL="0" indent="0" algn="ctr">
              <a:buNone/>
            </a:pPr>
            <a:r>
              <a:rPr lang="en-US" i="1" dirty="0" smtClean="0">
                <a:solidFill>
                  <a:srgbClr val="FFFF00"/>
                </a:solidFill>
              </a:rPr>
              <a:t>The Good</a:t>
            </a:r>
          </a:p>
          <a:p>
            <a:r>
              <a:rPr lang="en-US" dirty="0" smtClean="0"/>
              <a:t>Improve grades in school</a:t>
            </a:r>
          </a:p>
          <a:p>
            <a:r>
              <a:rPr lang="en-US" dirty="0" smtClean="0"/>
              <a:t>Feel better about themselves</a:t>
            </a:r>
          </a:p>
          <a:p>
            <a:r>
              <a:rPr lang="en-US" dirty="0" smtClean="0"/>
              <a:t>Show leadership</a:t>
            </a:r>
            <a:endParaRPr lang="en-US" dirty="0"/>
          </a:p>
        </p:txBody>
      </p:sp>
      <p:sp>
        <p:nvSpPr>
          <p:cNvPr id="4" name="Content Placeholder 2"/>
          <p:cNvSpPr txBox="1">
            <a:spLocks/>
          </p:cNvSpPr>
          <p:nvPr/>
        </p:nvSpPr>
        <p:spPr>
          <a:xfrm>
            <a:off x="4724400" y="1447800"/>
            <a:ext cx="411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smtClean="0">
                <a:solidFill>
                  <a:srgbClr val="FFFF00"/>
                </a:solidFill>
              </a:rPr>
              <a:t>The Bad</a:t>
            </a:r>
          </a:p>
          <a:p>
            <a:r>
              <a:rPr lang="en-US" dirty="0" smtClean="0">
                <a:solidFill>
                  <a:prstClr val="white"/>
                </a:solidFill>
              </a:rPr>
              <a:t>Increase aggressive behavior</a:t>
            </a:r>
          </a:p>
          <a:p>
            <a:r>
              <a:rPr lang="en-US" dirty="0" smtClean="0">
                <a:solidFill>
                  <a:prstClr val="white"/>
                </a:solidFill>
              </a:rPr>
              <a:t>Reduce ability to see right and wrong</a:t>
            </a:r>
          </a:p>
          <a:p>
            <a:r>
              <a:rPr lang="en-US" dirty="0" smtClean="0">
                <a:solidFill>
                  <a:prstClr val="white"/>
                </a:solidFill>
              </a:rPr>
              <a:t>Increase chances for risky behavior</a:t>
            </a:r>
          </a:p>
        </p:txBody>
      </p:sp>
      <p:sp>
        <p:nvSpPr>
          <p:cNvPr id="5" name="TextBox 4"/>
          <p:cNvSpPr txBox="1"/>
          <p:nvPr/>
        </p:nvSpPr>
        <p:spPr>
          <a:xfrm>
            <a:off x="228600" y="5537537"/>
            <a:ext cx="8610600" cy="1015663"/>
          </a:xfrm>
          <a:prstGeom prst="rect">
            <a:avLst/>
          </a:prstGeom>
          <a:noFill/>
        </p:spPr>
        <p:txBody>
          <a:bodyPr wrap="square" rtlCol="0">
            <a:spAutoFit/>
          </a:bodyPr>
          <a:lstStyle/>
          <a:p>
            <a:pPr algn="ctr"/>
            <a:r>
              <a:rPr lang="en-US" sz="3000" i="1" dirty="0">
                <a:solidFill>
                  <a:srgbClr val="FFFF00"/>
                </a:solidFill>
              </a:rPr>
              <a:t>When kids do nothing but sports, the overall effect </a:t>
            </a:r>
          </a:p>
          <a:p>
            <a:pPr algn="ctr"/>
            <a:r>
              <a:rPr lang="en-US" sz="3000" i="1" dirty="0">
                <a:solidFill>
                  <a:srgbClr val="FFFF00"/>
                </a:solidFill>
              </a:rPr>
              <a:t>on their character development is negative.   </a:t>
            </a:r>
          </a:p>
        </p:txBody>
      </p:sp>
    </p:spTree>
    <p:extLst>
      <p:ext uri="{BB962C8B-B14F-4D97-AF65-F5344CB8AC3E}">
        <p14:creationId xmlns:p14="http://schemas.microsoft.com/office/powerpoint/2010/main" val="320389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What about Sports </a:t>
            </a:r>
            <a:r>
              <a:rPr lang="en-US" sz="3600" i="1" dirty="0" smtClean="0">
                <a:solidFill>
                  <a:srgbClr val="FFFF00"/>
                </a:solidFill>
              </a:rPr>
              <a:t>in Combination </a:t>
            </a:r>
            <a:r>
              <a:rPr lang="en-US" sz="3600" dirty="0" smtClean="0"/>
              <a:t>with</a:t>
            </a:r>
            <a:r>
              <a:rPr lang="en-US" sz="3600" i="1" dirty="0" smtClean="0"/>
              <a:t> </a:t>
            </a:r>
            <a:r>
              <a:rPr lang="en-US" sz="3600" dirty="0" smtClean="0"/>
              <a:t>a </a:t>
            </a:r>
            <a:br>
              <a:rPr lang="en-US" sz="3600" dirty="0" smtClean="0"/>
            </a:br>
            <a:r>
              <a:rPr lang="en-US" sz="3600" dirty="0" smtClean="0"/>
              <a:t>Good Program like Scouting? </a:t>
            </a:r>
            <a:endParaRPr lang="en-US" sz="3600" dirty="0"/>
          </a:p>
        </p:txBody>
      </p:sp>
      <p:sp>
        <p:nvSpPr>
          <p:cNvPr id="3" name="Content Placeholder 2"/>
          <p:cNvSpPr>
            <a:spLocks noGrp="1"/>
          </p:cNvSpPr>
          <p:nvPr>
            <p:ph idx="1"/>
          </p:nvPr>
        </p:nvSpPr>
        <p:spPr>
          <a:xfrm>
            <a:off x="16933" y="2438400"/>
            <a:ext cx="8915400" cy="5257800"/>
          </a:xfrm>
        </p:spPr>
        <p:txBody>
          <a:bodyPr>
            <a:normAutofit/>
          </a:bodyPr>
          <a:lstStyle/>
          <a:p>
            <a:r>
              <a:rPr lang="en-US" dirty="0" smtClean="0"/>
              <a:t>Kids active in both programs show the highest </a:t>
            </a:r>
          </a:p>
          <a:p>
            <a:pPr lvl="1"/>
            <a:r>
              <a:rPr lang="en-US" sz="3200" dirty="0"/>
              <a:t>Positive individual functioning </a:t>
            </a:r>
            <a:endParaRPr lang="en-US" sz="3200" dirty="0" smtClean="0"/>
          </a:p>
          <a:p>
            <a:pPr lvl="1"/>
            <a:r>
              <a:rPr lang="en-US" sz="3200" dirty="0" smtClean="0"/>
              <a:t>Contribution to family and community.  </a:t>
            </a:r>
          </a:p>
          <a:p>
            <a:pPr lvl="1"/>
            <a:endParaRPr lang="en-US" sz="3000" dirty="0"/>
          </a:p>
          <a:p>
            <a:pPr lvl="1"/>
            <a:endParaRPr lang="en-US" sz="3000" dirty="0" smtClean="0"/>
          </a:p>
          <a:p>
            <a:pPr marL="457200" lvl="1" indent="0">
              <a:buNone/>
            </a:pPr>
            <a:r>
              <a:rPr lang="en-US" sz="200" dirty="0" smtClean="0"/>
              <a:t> </a:t>
            </a:r>
          </a:p>
          <a:p>
            <a:pPr marL="0" indent="0" algn="ctr">
              <a:buNone/>
            </a:pPr>
            <a:r>
              <a:rPr lang="en-US" sz="4000" dirty="0" smtClean="0">
                <a:solidFill>
                  <a:srgbClr val="FFFF00"/>
                </a:solidFill>
              </a:rPr>
              <a:t>Scouting and Sports make a </a:t>
            </a:r>
          </a:p>
          <a:p>
            <a:pPr marL="0" indent="0" algn="ctr">
              <a:buNone/>
            </a:pPr>
            <a:r>
              <a:rPr lang="en-US" sz="4000" dirty="0" smtClean="0">
                <a:solidFill>
                  <a:srgbClr val="FFFF00"/>
                </a:solidFill>
              </a:rPr>
              <a:t>great partnership.  </a:t>
            </a:r>
            <a:endParaRPr lang="en-US" sz="4000" dirty="0">
              <a:solidFill>
                <a:srgbClr val="FFFF00"/>
              </a:solidFill>
            </a:endParaRPr>
          </a:p>
        </p:txBody>
      </p:sp>
    </p:spTree>
    <p:extLst>
      <p:ext uri="{BB962C8B-B14F-4D97-AF65-F5344CB8AC3E}">
        <p14:creationId xmlns:p14="http://schemas.microsoft.com/office/powerpoint/2010/main" val="293999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800" dirty="0" smtClean="0">
                <a:solidFill>
                  <a:srgbClr val="FFFF00"/>
                </a:solidFill>
                <a:effectLst>
                  <a:outerShdw blurRad="38100" dist="38100" dir="2700000" algn="tl">
                    <a:srgbClr val="000000">
                      <a:alpha val="43137"/>
                    </a:srgbClr>
                  </a:outerShdw>
                </a:effectLst>
              </a:rPr>
              <a:t>Positive Youth Development</a:t>
            </a:r>
            <a:endParaRPr lang="en-US" sz="4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295400"/>
            <a:ext cx="8001000" cy="5562600"/>
          </a:xfrm>
        </p:spPr>
        <p:txBody>
          <a:bodyPr>
            <a:normAutofit/>
          </a:bodyPr>
          <a:lstStyle/>
          <a:p>
            <a:pPr marL="0" indent="0" algn="ctr">
              <a:buNone/>
            </a:pPr>
            <a:r>
              <a:rPr lang="en-US" sz="2400" i="1" dirty="0">
                <a:effectLst>
                  <a:outerShdw blurRad="38100" dist="38100" dir="2700000" algn="tl">
                    <a:srgbClr val="000000">
                      <a:alpha val="43137"/>
                    </a:srgbClr>
                  </a:outerShdw>
                </a:effectLst>
              </a:rPr>
              <a:t>“PYD” is the quality </a:t>
            </a:r>
            <a:r>
              <a:rPr lang="en-US" sz="2400" i="1" dirty="0" smtClean="0">
                <a:effectLst>
                  <a:outerShdw blurRad="38100" dist="38100" dir="2700000" algn="tl">
                    <a:srgbClr val="000000">
                      <a:alpha val="43137"/>
                    </a:srgbClr>
                  </a:outerShdw>
                </a:effectLst>
              </a:rPr>
              <a:t>found in </a:t>
            </a:r>
            <a:r>
              <a:rPr lang="en-US" sz="2400" i="1" dirty="0">
                <a:effectLst>
                  <a:outerShdw blurRad="38100" dist="38100" dir="2700000" algn="tl">
                    <a:srgbClr val="000000">
                      <a:alpha val="43137"/>
                    </a:srgbClr>
                  </a:outerShdw>
                </a:effectLst>
              </a:rPr>
              <a:t>Youth Development </a:t>
            </a:r>
            <a:r>
              <a:rPr lang="en-US" sz="2400" i="1" dirty="0" smtClean="0">
                <a:effectLst>
                  <a:outerShdw blurRad="38100" dist="38100" dir="2700000" algn="tl">
                    <a:srgbClr val="000000">
                      <a:alpha val="43137"/>
                    </a:srgbClr>
                  </a:outerShdw>
                </a:effectLst>
              </a:rPr>
              <a:t>programs </a:t>
            </a:r>
          </a:p>
          <a:p>
            <a:pPr marL="0" indent="0" algn="ctr">
              <a:buNone/>
            </a:pPr>
            <a:r>
              <a:rPr lang="en-US" sz="2400" i="1" dirty="0" smtClean="0">
                <a:effectLst>
                  <a:outerShdw blurRad="38100" dist="38100" dir="2700000" algn="tl">
                    <a:srgbClr val="000000">
                      <a:alpha val="43137"/>
                    </a:srgbClr>
                  </a:outerShdw>
                </a:effectLst>
              </a:rPr>
              <a:t>that successfully promote positive outcomes in youth.  </a:t>
            </a:r>
            <a:endParaRPr lang="en-US" sz="1200" i="1" dirty="0" smtClean="0">
              <a:effectLst>
                <a:outerShdw blurRad="38100" dist="38100" dir="2700000" algn="tl">
                  <a:srgbClr val="000000">
                    <a:alpha val="43137"/>
                  </a:srgbClr>
                </a:outerShdw>
              </a:effectLst>
            </a:endParaRPr>
          </a:p>
          <a:p>
            <a:pPr marL="0" indent="0" algn="ctr">
              <a:buNone/>
            </a:pPr>
            <a:endParaRPr lang="en-US" sz="1200" i="1" dirty="0" smtClean="0">
              <a:effectLst>
                <a:outerShdw blurRad="38100" dist="38100" dir="2700000" algn="tl">
                  <a:srgbClr val="000000">
                    <a:alpha val="43137"/>
                  </a:srgbClr>
                </a:outerShdw>
              </a:effectLst>
            </a:endParaRPr>
          </a:p>
          <a:p>
            <a:pPr marL="0" lvl="0" indent="0">
              <a:buNone/>
            </a:pPr>
            <a:r>
              <a:rPr lang="en-US" sz="2200" dirty="0">
                <a:effectLst>
                  <a:outerShdw blurRad="38100" dist="38100" dir="2700000" algn="tl">
                    <a:srgbClr val="000000">
                      <a:alpha val="43137"/>
                    </a:srgbClr>
                  </a:outerShdw>
                </a:effectLst>
                <a:latin typeface="19"/>
              </a:rPr>
              <a:t> </a:t>
            </a:r>
            <a:r>
              <a:rPr lang="en-US" sz="2200" dirty="0" smtClean="0">
                <a:effectLst>
                  <a:outerShdw blurRad="38100" dist="38100" dir="2700000" algn="tl">
                    <a:srgbClr val="000000">
                      <a:alpha val="43137"/>
                    </a:srgbClr>
                  </a:outerShdw>
                </a:effectLst>
                <a:latin typeface="19"/>
              </a:rPr>
              <a:t>        They </a:t>
            </a:r>
            <a:r>
              <a:rPr lang="en-US" sz="2200" dirty="0">
                <a:effectLst>
                  <a:outerShdw blurRad="38100" dist="38100" dir="2700000" algn="tl">
                    <a:srgbClr val="000000">
                      <a:alpha val="43137"/>
                    </a:srgbClr>
                  </a:outerShdw>
                </a:effectLst>
                <a:latin typeface="19"/>
              </a:rPr>
              <a:t>Foster </a:t>
            </a:r>
            <a:r>
              <a:rPr lang="en-US" sz="2200" dirty="0">
                <a:solidFill>
                  <a:prstClr val="white"/>
                </a:solidFill>
                <a:effectLst>
                  <a:outerShdw blurRad="38100" dist="38100" dir="2700000" algn="tl">
                    <a:srgbClr val="000000">
                      <a:alpha val="43137"/>
                    </a:srgbClr>
                  </a:outerShdw>
                </a:effectLst>
                <a:latin typeface="19"/>
              </a:rPr>
              <a:t>		</a:t>
            </a:r>
            <a:r>
              <a:rPr lang="en-US" sz="2200" dirty="0" smtClean="0">
                <a:effectLst>
                  <a:outerShdw blurRad="38100" dist="38100" dir="2700000" algn="tl">
                    <a:srgbClr val="000000">
                      <a:alpha val="43137"/>
                    </a:srgbClr>
                  </a:outerShdw>
                </a:effectLst>
                <a:latin typeface="19"/>
              </a:rPr>
              <a:t>         They </a:t>
            </a:r>
            <a:r>
              <a:rPr lang="en-US" sz="2200" dirty="0">
                <a:effectLst>
                  <a:outerShdw blurRad="38100" dist="38100" dir="2700000" algn="tl">
                    <a:srgbClr val="000000">
                      <a:alpha val="43137"/>
                    </a:srgbClr>
                  </a:outerShdw>
                </a:effectLst>
                <a:latin typeface="19"/>
              </a:rPr>
              <a:t>Promote</a:t>
            </a:r>
          </a:p>
          <a:p>
            <a:pPr marL="400050" lvl="1" indent="0">
              <a:buNone/>
            </a:pPr>
            <a:r>
              <a:rPr lang="en-US" sz="1900" dirty="0">
                <a:solidFill>
                  <a:prstClr val="white"/>
                </a:solidFill>
                <a:effectLst>
                  <a:outerShdw blurRad="38100" dist="38100" dir="2700000" algn="tl">
                    <a:srgbClr val="000000">
                      <a:alpha val="43137"/>
                    </a:srgbClr>
                  </a:outerShdw>
                </a:effectLst>
                <a:latin typeface="19"/>
              </a:rPr>
              <a:t>	</a:t>
            </a:r>
            <a:r>
              <a:rPr lang="en-US" sz="1900" dirty="0" smtClean="0">
                <a:solidFill>
                  <a:srgbClr val="FFFF00"/>
                </a:solidFill>
                <a:effectLst>
                  <a:outerShdw blurRad="38100" dist="38100" dir="2700000" algn="tl">
                    <a:srgbClr val="000000">
                      <a:alpha val="43137"/>
                    </a:srgbClr>
                  </a:outerShdw>
                </a:effectLst>
                <a:latin typeface="19"/>
              </a:rPr>
              <a:t>Self Determination</a:t>
            </a:r>
            <a:r>
              <a:rPr lang="en-US" sz="1900" dirty="0">
                <a:solidFill>
                  <a:prstClr val="white"/>
                </a:solidFill>
                <a:effectLst>
                  <a:outerShdw blurRad="38100" dist="38100" dir="2700000" algn="tl">
                    <a:srgbClr val="000000">
                      <a:alpha val="43137"/>
                    </a:srgbClr>
                  </a:outerShdw>
                </a:effectLst>
                <a:latin typeface="19"/>
              </a:rPr>
              <a:t>		</a:t>
            </a:r>
            <a:r>
              <a:rPr lang="en-US" sz="1900" dirty="0" smtClean="0">
                <a:solidFill>
                  <a:srgbClr val="FFFF00"/>
                </a:solidFill>
                <a:effectLst>
                  <a:outerShdw blurRad="38100" dist="38100" dir="2700000" algn="tl">
                    <a:srgbClr val="000000">
                      <a:alpha val="43137"/>
                    </a:srgbClr>
                  </a:outerShdw>
                </a:effectLst>
                <a:latin typeface="19"/>
              </a:rPr>
              <a:t>Moral Competence</a:t>
            </a:r>
            <a:endParaRPr lang="en-US" sz="1900" dirty="0">
              <a:solidFill>
                <a:srgbClr val="FFFF00"/>
              </a:solidFill>
              <a:effectLst>
                <a:outerShdw blurRad="38100" dist="38100" dir="2700000" algn="tl">
                  <a:srgbClr val="000000">
                    <a:alpha val="43137"/>
                  </a:srgbClr>
                </a:outerShdw>
              </a:effectLst>
              <a:latin typeface="19"/>
            </a:endParaRPr>
          </a:p>
          <a:p>
            <a:pPr marL="400050" lvl="1" indent="0">
              <a:buNone/>
            </a:pPr>
            <a:r>
              <a:rPr lang="en-US" sz="1900" dirty="0">
                <a:solidFill>
                  <a:prstClr val="white"/>
                </a:solidFill>
                <a:effectLst>
                  <a:outerShdw blurRad="38100" dist="38100" dir="2700000" algn="tl">
                    <a:srgbClr val="000000">
                      <a:alpha val="43137"/>
                    </a:srgbClr>
                  </a:outerShdw>
                </a:effectLst>
                <a:latin typeface="19"/>
              </a:rPr>
              <a:t>	</a:t>
            </a:r>
            <a:r>
              <a:rPr lang="en-US" sz="1900" dirty="0" smtClean="0">
                <a:solidFill>
                  <a:prstClr val="white"/>
                </a:solidFill>
                <a:effectLst>
                  <a:outerShdw blurRad="38100" dist="38100" dir="2700000" algn="tl">
                    <a:srgbClr val="000000">
                      <a:alpha val="43137"/>
                    </a:srgbClr>
                  </a:outerShdw>
                </a:effectLst>
                <a:latin typeface="19"/>
              </a:rPr>
              <a:t>Resilience	</a:t>
            </a:r>
            <a:r>
              <a:rPr lang="en-US" sz="1900" dirty="0">
                <a:solidFill>
                  <a:prstClr val="white"/>
                </a:solidFill>
                <a:effectLst>
                  <a:outerShdw blurRad="38100" dist="38100" dir="2700000" algn="tl">
                    <a:srgbClr val="000000">
                      <a:alpha val="43137"/>
                    </a:srgbClr>
                  </a:outerShdw>
                </a:effectLst>
                <a:latin typeface="19"/>
              </a:rPr>
              <a:t>		</a:t>
            </a:r>
            <a:r>
              <a:rPr lang="en-US" sz="1900" dirty="0" smtClean="0">
                <a:solidFill>
                  <a:prstClr val="white"/>
                </a:solidFill>
                <a:effectLst>
                  <a:outerShdw blurRad="38100" dist="38100" dir="2700000" algn="tl">
                    <a:srgbClr val="000000">
                      <a:alpha val="43137"/>
                    </a:srgbClr>
                  </a:outerShdw>
                </a:effectLst>
                <a:latin typeface="19"/>
              </a:rPr>
              <a:t>Social </a:t>
            </a:r>
            <a:r>
              <a:rPr lang="en-US" sz="1900" dirty="0">
                <a:solidFill>
                  <a:prstClr val="white"/>
                </a:solidFill>
                <a:effectLst>
                  <a:outerShdw blurRad="38100" dist="38100" dir="2700000" algn="tl">
                    <a:srgbClr val="000000">
                      <a:alpha val="43137"/>
                    </a:srgbClr>
                  </a:outerShdw>
                </a:effectLst>
                <a:latin typeface="19"/>
              </a:rPr>
              <a:t>Competence</a:t>
            </a:r>
          </a:p>
          <a:p>
            <a:pPr marL="400050" lvl="1" indent="0">
              <a:buNone/>
            </a:pPr>
            <a:r>
              <a:rPr lang="en-US" sz="1900" dirty="0">
                <a:solidFill>
                  <a:prstClr val="white"/>
                </a:solidFill>
                <a:effectLst>
                  <a:outerShdw blurRad="38100" dist="38100" dir="2700000" algn="tl">
                    <a:srgbClr val="000000">
                      <a:alpha val="43137"/>
                    </a:srgbClr>
                  </a:outerShdw>
                </a:effectLst>
                <a:latin typeface="19"/>
              </a:rPr>
              <a:t>	Belief in the </a:t>
            </a:r>
            <a:r>
              <a:rPr lang="en-US" sz="1900" dirty="0" smtClean="0">
                <a:solidFill>
                  <a:prstClr val="white"/>
                </a:solidFill>
                <a:effectLst>
                  <a:outerShdw blurRad="38100" dist="38100" dir="2700000" algn="tl">
                    <a:srgbClr val="000000">
                      <a:alpha val="43137"/>
                    </a:srgbClr>
                  </a:outerShdw>
                </a:effectLst>
                <a:latin typeface="19"/>
              </a:rPr>
              <a:t>Future</a:t>
            </a:r>
            <a:r>
              <a:rPr lang="en-US" sz="1900" dirty="0">
                <a:solidFill>
                  <a:prstClr val="white"/>
                </a:solidFill>
                <a:effectLst>
                  <a:outerShdw blurRad="38100" dist="38100" dir="2700000" algn="tl">
                    <a:srgbClr val="000000">
                      <a:alpha val="43137"/>
                    </a:srgbClr>
                  </a:outerShdw>
                </a:effectLst>
                <a:latin typeface="19"/>
              </a:rPr>
              <a:t>	</a:t>
            </a:r>
            <a:r>
              <a:rPr lang="en-US" sz="1900" dirty="0" smtClean="0">
                <a:solidFill>
                  <a:prstClr val="white"/>
                </a:solidFill>
                <a:effectLst>
                  <a:outerShdw blurRad="38100" dist="38100" dir="2700000" algn="tl">
                    <a:srgbClr val="000000">
                      <a:alpha val="43137"/>
                    </a:srgbClr>
                  </a:outerShdw>
                </a:effectLst>
                <a:latin typeface="19"/>
              </a:rPr>
              <a:t>	Emotional </a:t>
            </a:r>
            <a:r>
              <a:rPr lang="en-US" sz="1900" dirty="0">
                <a:solidFill>
                  <a:prstClr val="white"/>
                </a:solidFill>
                <a:effectLst>
                  <a:outerShdw blurRad="38100" dist="38100" dir="2700000" algn="tl">
                    <a:srgbClr val="000000">
                      <a:alpha val="43137"/>
                    </a:srgbClr>
                  </a:outerShdw>
                </a:effectLst>
                <a:latin typeface="19"/>
              </a:rPr>
              <a:t>Competence</a:t>
            </a:r>
          </a:p>
          <a:p>
            <a:pPr marL="400050" lvl="1" indent="0">
              <a:buNone/>
            </a:pPr>
            <a:r>
              <a:rPr lang="en-US" sz="1900" dirty="0">
                <a:solidFill>
                  <a:prstClr val="white"/>
                </a:solidFill>
                <a:effectLst>
                  <a:outerShdw blurRad="38100" dist="38100" dir="2700000" algn="tl">
                    <a:srgbClr val="000000">
                      <a:alpha val="43137"/>
                    </a:srgbClr>
                  </a:outerShdw>
                </a:effectLst>
                <a:latin typeface="19"/>
              </a:rPr>
              <a:t>	Spirituality			</a:t>
            </a:r>
            <a:r>
              <a:rPr lang="en-US" sz="1900" dirty="0" smtClean="0">
                <a:solidFill>
                  <a:prstClr val="white"/>
                </a:solidFill>
                <a:effectLst>
                  <a:outerShdw blurRad="38100" dist="38100" dir="2700000" algn="tl">
                    <a:srgbClr val="000000">
                      <a:alpha val="43137"/>
                    </a:srgbClr>
                  </a:outerShdw>
                </a:effectLst>
                <a:latin typeface="19"/>
              </a:rPr>
              <a:t>Bonding</a:t>
            </a:r>
            <a:endParaRPr lang="en-US" sz="1900" dirty="0">
              <a:solidFill>
                <a:prstClr val="white"/>
              </a:solidFill>
              <a:effectLst>
                <a:outerShdw blurRad="38100" dist="38100" dir="2700000" algn="tl">
                  <a:srgbClr val="000000">
                    <a:alpha val="43137"/>
                  </a:srgbClr>
                </a:outerShdw>
              </a:effectLst>
              <a:latin typeface="19"/>
            </a:endParaRPr>
          </a:p>
          <a:p>
            <a:pPr marL="400050" lvl="1" indent="0">
              <a:buNone/>
            </a:pPr>
            <a:r>
              <a:rPr lang="en-US" sz="1900" dirty="0" smtClean="0">
                <a:solidFill>
                  <a:prstClr val="white"/>
                </a:solidFill>
                <a:effectLst>
                  <a:outerShdw blurRad="38100" dist="38100" dir="2700000" algn="tl">
                    <a:srgbClr val="000000">
                      <a:alpha val="43137"/>
                    </a:srgbClr>
                  </a:outerShdw>
                </a:effectLst>
                <a:latin typeface="19"/>
              </a:rPr>
              <a:t>	Clear </a:t>
            </a:r>
            <a:r>
              <a:rPr lang="en-US" sz="1900" dirty="0">
                <a:solidFill>
                  <a:prstClr val="white"/>
                </a:solidFill>
                <a:effectLst>
                  <a:outerShdw blurRad="38100" dist="38100" dir="2700000" algn="tl">
                    <a:srgbClr val="000000">
                      <a:alpha val="43137"/>
                    </a:srgbClr>
                  </a:outerShdw>
                </a:effectLst>
                <a:latin typeface="19"/>
              </a:rPr>
              <a:t>and </a:t>
            </a:r>
            <a:r>
              <a:rPr lang="en-US" sz="1900" dirty="0" smtClean="0">
                <a:solidFill>
                  <a:prstClr val="white"/>
                </a:solidFill>
                <a:effectLst>
                  <a:outerShdw blurRad="38100" dist="38100" dir="2700000" algn="tl">
                    <a:srgbClr val="000000">
                      <a:alpha val="43137"/>
                    </a:srgbClr>
                  </a:outerShdw>
                </a:effectLst>
                <a:latin typeface="19"/>
              </a:rPr>
              <a:t>Positive </a:t>
            </a:r>
            <a:r>
              <a:rPr lang="en-US" sz="1900" dirty="0">
                <a:solidFill>
                  <a:prstClr val="white"/>
                </a:solidFill>
                <a:effectLst>
                  <a:outerShdw blurRad="38100" dist="38100" dir="2700000" algn="tl">
                    <a:srgbClr val="000000">
                      <a:alpha val="43137"/>
                    </a:srgbClr>
                  </a:outerShdw>
                </a:effectLst>
                <a:latin typeface="19"/>
              </a:rPr>
              <a:t>I</a:t>
            </a:r>
            <a:r>
              <a:rPr lang="en-US" sz="1900" dirty="0" smtClean="0">
                <a:solidFill>
                  <a:prstClr val="white"/>
                </a:solidFill>
                <a:effectLst>
                  <a:outerShdw blurRad="38100" dist="38100" dir="2700000" algn="tl">
                    <a:srgbClr val="000000">
                      <a:alpha val="43137"/>
                    </a:srgbClr>
                  </a:outerShdw>
                </a:effectLst>
                <a:latin typeface="19"/>
              </a:rPr>
              <a:t>dentity</a:t>
            </a:r>
            <a:r>
              <a:rPr lang="en-US" sz="1900" dirty="0">
                <a:solidFill>
                  <a:prstClr val="white"/>
                </a:solidFill>
                <a:effectLst>
                  <a:outerShdw blurRad="38100" dist="38100" dir="2700000" algn="tl">
                    <a:srgbClr val="000000">
                      <a:alpha val="43137"/>
                    </a:srgbClr>
                  </a:outerShdw>
                </a:effectLst>
                <a:latin typeface="19"/>
              </a:rPr>
              <a:t>	</a:t>
            </a:r>
          </a:p>
          <a:p>
            <a:pPr marL="400050" lvl="1" indent="0">
              <a:buNone/>
            </a:pPr>
            <a:r>
              <a:rPr lang="en-US" sz="1900" dirty="0">
                <a:solidFill>
                  <a:prstClr val="white"/>
                </a:solidFill>
                <a:effectLst>
                  <a:outerShdw blurRad="38100" dist="38100" dir="2700000" algn="tl">
                    <a:srgbClr val="000000">
                      <a:alpha val="43137"/>
                    </a:srgbClr>
                  </a:outerShdw>
                </a:effectLst>
                <a:latin typeface="19"/>
              </a:rPr>
              <a:t>		</a:t>
            </a:r>
            <a:r>
              <a:rPr lang="en-US" sz="1900" dirty="0" smtClean="0">
                <a:solidFill>
                  <a:prstClr val="white"/>
                </a:solidFill>
                <a:effectLst>
                  <a:outerShdw blurRad="38100" dist="38100" dir="2700000" algn="tl">
                    <a:srgbClr val="000000">
                      <a:alpha val="43137"/>
                    </a:srgbClr>
                  </a:outerShdw>
                </a:effectLst>
                <a:latin typeface="19"/>
              </a:rPr>
              <a:t>	</a:t>
            </a:r>
            <a:r>
              <a:rPr lang="en-US" sz="1900" dirty="0">
                <a:solidFill>
                  <a:prstClr val="white"/>
                </a:solidFill>
                <a:effectLst>
                  <a:outerShdw blurRad="38100" dist="38100" dir="2700000" algn="tl">
                    <a:srgbClr val="000000">
                      <a:alpha val="43137"/>
                    </a:srgbClr>
                  </a:outerShdw>
                </a:effectLst>
                <a:latin typeface="19"/>
              </a:rPr>
              <a:t>				</a:t>
            </a:r>
            <a:endParaRPr lang="en-US" sz="1900" dirty="0" smtClean="0">
              <a:solidFill>
                <a:prstClr val="white"/>
              </a:solidFill>
              <a:effectLst>
                <a:outerShdw blurRad="38100" dist="38100" dir="2700000" algn="tl">
                  <a:srgbClr val="000000">
                    <a:alpha val="43137"/>
                  </a:srgbClr>
                </a:outerShdw>
              </a:effectLst>
              <a:latin typeface="19"/>
            </a:endParaRPr>
          </a:p>
          <a:p>
            <a:pPr marL="400050" lvl="1" indent="0">
              <a:buNone/>
            </a:pPr>
            <a:r>
              <a:rPr lang="en-US" sz="2200" dirty="0" smtClean="0">
                <a:effectLst>
                  <a:outerShdw blurRad="38100" dist="38100" dir="2700000" algn="tl">
                    <a:srgbClr val="000000">
                      <a:alpha val="43137"/>
                    </a:srgbClr>
                  </a:outerShdw>
                </a:effectLst>
                <a:latin typeface="19"/>
              </a:rPr>
              <a:t>    They </a:t>
            </a:r>
            <a:r>
              <a:rPr lang="en-US" sz="2200" dirty="0">
                <a:effectLst>
                  <a:outerShdw blurRad="38100" dist="38100" dir="2700000" algn="tl">
                    <a:srgbClr val="000000">
                      <a:alpha val="43137"/>
                    </a:srgbClr>
                  </a:outerShdw>
                </a:effectLst>
                <a:latin typeface="19"/>
              </a:rPr>
              <a:t>Provide</a:t>
            </a:r>
          </a:p>
          <a:p>
            <a:pPr marL="400050" lvl="1" indent="0">
              <a:buNone/>
            </a:pPr>
            <a:r>
              <a:rPr lang="en-US" sz="1900" dirty="0">
                <a:solidFill>
                  <a:prstClr val="white"/>
                </a:solidFill>
                <a:effectLst>
                  <a:outerShdw blurRad="38100" dist="38100" dir="2700000" algn="tl">
                    <a:srgbClr val="000000">
                      <a:alpha val="43137"/>
                    </a:srgbClr>
                  </a:outerShdw>
                </a:effectLst>
                <a:latin typeface="19"/>
              </a:rPr>
              <a:t>	</a:t>
            </a:r>
            <a:r>
              <a:rPr lang="en-US" sz="1900" dirty="0">
                <a:solidFill>
                  <a:srgbClr val="FFFF00"/>
                </a:solidFill>
                <a:effectLst>
                  <a:outerShdw blurRad="38100" dist="38100" dir="2700000" algn="tl">
                    <a:srgbClr val="000000">
                      <a:alpha val="43137"/>
                    </a:srgbClr>
                  </a:outerShdw>
                </a:effectLst>
                <a:latin typeface="19"/>
              </a:rPr>
              <a:t>Recognition for </a:t>
            </a:r>
            <a:r>
              <a:rPr lang="en-US" sz="1900" dirty="0" smtClean="0">
                <a:solidFill>
                  <a:srgbClr val="FFFF00"/>
                </a:solidFill>
                <a:effectLst>
                  <a:outerShdw blurRad="38100" dist="38100" dir="2700000" algn="tl">
                    <a:srgbClr val="000000">
                      <a:alpha val="43137"/>
                    </a:srgbClr>
                  </a:outerShdw>
                </a:effectLst>
                <a:latin typeface="19"/>
              </a:rPr>
              <a:t>Positive </a:t>
            </a:r>
            <a:r>
              <a:rPr lang="en-US" sz="1900" dirty="0">
                <a:solidFill>
                  <a:srgbClr val="FFFF00"/>
                </a:solidFill>
                <a:effectLst>
                  <a:outerShdw blurRad="38100" dist="38100" dir="2700000" algn="tl">
                    <a:srgbClr val="000000">
                      <a:alpha val="43137"/>
                    </a:srgbClr>
                  </a:outerShdw>
                </a:effectLst>
                <a:latin typeface="19"/>
              </a:rPr>
              <a:t>B</a:t>
            </a:r>
            <a:r>
              <a:rPr lang="en-US" sz="1900" dirty="0" smtClean="0">
                <a:solidFill>
                  <a:srgbClr val="FFFF00"/>
                </a:solidFill>
                <a:effectLst>
                  <a:outerShdw blurRad="38100" dist="38100" dir="2700000" algn="tl">
                    <a:srgbClr val="000000">
                      <a:alpha val="43137"/>
                    </a:srgbClr>
                  </a:outerShdw>
                </a:effectLst>
                <a:latin typeface="19"/>
              </a:rPr>
              <a:t>ehavior</a:t>
            </a:r>
            <a:endParaRPr lang="en-US" sz="1900" dirty="0">
              <a:solidFill>
                <a:srgbClr val="FFFF00"/>
              </a:solidFill>
              <a:effectLst>
                <a:outerShdw blurRad="38100" dist="38100" dir="2700000" algn="tl">
                  <a:srgbClr val="000000">
                    <a:alpha val="43137"/>
                  </a:srgbClr>
                </a:outerShdw>
              </a:effectLst>
              <a:latin typeface="19"/>
            </a:endParaRPr>
          </a:p>
          <a:p>
            <a:pPr marL="400050" lvl="1" indent="0">
              <a:buNone/>
            </a:pPr>
            <a:r>
              <a:rPr lang="en-US" sz="1900" dirty="0">
                <a:solidFill>
                  <a:prstClr val="white"/>
                </a:solidFill>
                <a:effectLst>
                  <a:outerShdw blurRad="38100" dist="38100" dir="2700000" algn="tl">
                    <a:srgbClr val="000000">
                      <a:alpha val="43137"/>
                    </a:srgbClr>
                  </a:outerShdw>
                </a:effectLst>
                <a:latin typeface="19"/>
              </a:rPr>
              <a:t>	Opportunities for </a:t>
            </a:r>
            <a:r>
              <a:rPr lang="en-US" sz="1900" dirty="0" smtClean="0">
                <a:solidFill>
                  <a:prstClr val="white"/>
                </a:solidFill>
                <a:effectLst>
                  <a:outerShdw blurRad="38100" dist="38100" dir="2700000" algn="tl">
                    <a:srgbClr val="000000">
                      <a:alpha val="43137"/>
                    </a:srgbClr>
                  </a:outerShdw>
                </a:effectLst>
                <a:latin typeface="19"/>
              </a:rPr>
              <a:t>Prosocial Involvement</a:t>
            </a:r>
            <a:endParaRPr lang="en-US" sz="1900" dirty="0">
              <a:solidFill>
                <a:prstClr val="white"/>
              </a:solidFill>
              <a:effectLst>
                <a:outerShdw blurRad="38100" dist="38100" dir="2700000" algn="tl">
                  <a:srgbClr val="000000">
                    <a:alpha val="43137"/>
                  </a:srgbClr>
                </a:outerShdw>
              </a:effectLst>
              <a:latin typeface="19"/>
            </a:endParaRPr>
          </a:p>
          <a:p>
            <a:pPr marL="0" indent="0" algn="ctr">
              <a:buNone/>
            </a:pPr>
            <a:endParaRPr lang="en-US" sz="1800" dirty="0">
              <a:solidFill>
                <a:srgbClr val="FFFF00"/>
              </a:solidFill>
              <a:effectLst>
                <a:outerShdw blurRad="38100" dist="38100" dir="2700000" algn="tl">
                  <a:srgbClr val="000000">
                    <a:alpha val="43137"/>
                  </a:srgbClr>
                </a:outerShdw>
              </a:effectLst>
            </a:endParaRPr>
          </a:p>
          <a:p>
            <a:pPr marL="0" indent="0" algn="ctr">
              <a:buNone/>
            </a:pPr>
            <a:endParaRPr lang="en-US" sz="100" i="1" dirty="0">
              <a:effectLst>
                <a:outerShdw blurRad="38100" dist="38100" dir="2700000" algn="tl">
                  <a:srgbClr val="000000">
                    <a:alpha val="43137"/>
                  </a:srgbClr>
                </a:outerShdw>
              </a:effectLst>
            </a:endParaRPr>
          </a:p>
          <a:p>
            <a:pPr marL="0" indent="0" algn="ctr">
              <a:buNone/>
            </a:pPr>
            <a:r>
              <a:rPr lang="en-US" sz="100" i="1" dirty="0" smtClean="0">
                <a:effectLst>
                  <a:outerShdw blurRad="38100" dist="38100" dir="2700000" algn="tl">
                    <a:srgbClr val="000000">
                      <a:alpha val="43137"/>
                    </a:srgbClr>
                  </a:outerShdw>
                </a:effectLst>
              </a:rPr>
              <a:t> </a:t>
            </a:r>
          </a:p>
        </p:txBody>
      </p:sp>
      <p:sp>
        <p:nvSpPr>
          <p:cNvPr id="7" name="TextBox 6"/>
          <p:cNvSpPr txBox="1"/>
          <p:nvPr/>
        </p:nvSpPr>
        <p:spPr>
          <a:xfrm>
            <a:off x="0" y="0"/>
            <a:ext cx="0" cy="369332"/>
          </a:xfrm>
          <a:prstGeom prst="rect">
            <a:avLst/>
          </a:prstGeom>
          <a:solidFill>
            <a:schemeClr val="lt2"/>
          </a:solidFill>
        </p:spPr>
        <p:txBody>
          <a:bodyPr vert="horz" rtlCol="0">
            <a:spAutoFit/>
          </a:bodyPr>
          <a:lstStyle/>
          <a:p>
            <a:endParaRPr lang="en-US">
              <a:solidFill>
                <a:prstClr val="white"/>
              </a:solidFill>
            </a:endParaRPr>
          </a:p>
        </p:txBody>
      </p:sp>
      <p:sp>
        <p:nvSpPr>
          <p:cNvPr id="8" name="TextBox 4"/>
          <p:cNvSpPr txBox="1"/>
          <p:nvPr/>
        </p:nvSpPr>
        <p:spPr>
          <a:xfrm>
            <a:off x="6629402" y="6310698"/>
            <a:ext cx="1899879"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prstClr val="white"/>
                </a:solidFill>
              </a:rPr>
              <a:t>Annals AAPSS 591 Jan 2004</a:t>
            </a:r>
            <a:endParaRPr lang="en-US" sz="1200" dirty="0">
              <a:solidFill>
                <a:prstClr val="white"/>
              </a:solidFill>
            </a:endParaRPr>
          </a:p>
        </p:txBody>
      </p:sp>
    </p:spTree>
    <p:extLst>
      <p:ext uri="{BB962C8B-B14F-4D97-AF65-F5344CB8AC3E}">
        <p14:creationId xmlns:p14="http://schemas.microsoft.com/office/powerpoint/2010/main" val="164515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500"/>
                                        <p:tgtEl>
                                          <p:spTgt spid="3">
                                            <p:txEl>
                                              <p:pRg st="0" end="0"/>
                                            </p:txEl>
                                          </p:spTgt>
                                        </p:tgtEl>
                                      </p:cBhvr>
                                    </p:animEffect>
                                    <p:anim calcmode="lin" valueType="num">
                                      <p:cBhvr>
                                        <p:cTn id="13"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5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500"/>
                                        <p:tgtEl>
                                          <p:spTgt spid="3">
                                            <p:txEl>
                                              <p:pRg st="1" end="1"/>
                                            </p:txEl>
                                          </p:spTgt>
                                        </p:tgtEl>
                                      </p:cBhvr>
                                    </p:animEffect>
                                    <p:anim calcmode="lin" valueType="num">
                                      <p:cBhvr>
                                        <p:cTn id="18"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anim calcmode="lin" valueType="num">
                                      <p:cBhvr>
                                        <p:cTn id="23"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0"/>
                                        <p:tgtEl>
                                          <p:spTgt spid="3">
                                            <p:txEl>
                                              <p:pRg st="4" end="4"/>
                                            </p:txEl>
                                          </p:spTgt>
                                        </p:tgtEl>
                                      </p:cBhvr>
                                    </p:animEffect>
                                    <p:anim calcmode="lin" valueType="num">
                                      <p:cBhvr>
                                        <p:cTn id="28"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500"/>
                                        <p:tgtEl>
                                          <p:spTgt spid="3">
                                            <p:txEl>
                                              <p:pRg st="5" end="5"/>
                                            </p:txEl>
                                          </p:spTgt>
                                        </p:tgtEl>
                                      </p:cBhvr>
                                    </p:animEffect>
                                    <p:anim calcmode="lin" valueType="num">
                                      <p:cBhvr>
                                        <p:cTn id="33"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5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500"/>
                                        <p:tgtEl>
                                          <p:spTgt spid="3">
                                            <p:txEl>
                                              <p:pRg st="6" end="6"/>
                                            </p:txEl>
                                          </p:spTgt>
                                        </p:tgtEl>
                                      </p:cBhvr>
                                    </p:animEffect>
                                    <p:anim calcmode="lin" valueType="num">
                                      <p:cBhvr>
                                        <p:cTn id="38"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5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500"/>
                                        <p:tgtEl>
                                          <p:spTgt spid="3">
                                            <p:txEl>
                                              <p:pRg st="7" end="7"/>
                                            </p:txEl>
                                          </p:spTgt>
                                        </p:tgtEl>
                                      </p:cBhvr>
                                    </p:animEffect>
                                    <p:anim calcmode="lin" valueType="num">
                                      <p:cBhvr>
                                        <p:cTn id="43" dur="1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5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500"/>
                                        <p:tgtEl>
                                          <p:spTgt spid="3">
                                            <p:txEl>
                                              <p:pRg st="8" end="8"/>
                                            </p:txEl>
                                          </p:spTgt>
                                        </p:tgtEl>
                                      </p:cBhvr>
                                    </p:animEffect>
                                    <p:anim calcmode="lin" valueType="num">
                                      <p:cBhvr>
                                        <p:cTn id="48" dur="1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5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500"/>
                                        <p:tgtEl>
                                          <p:spTgt spid="3">
                                            <p:txEl>
                                              <p:pRg st="10" end="10"/>
                                            </p:txEl>
                                          </p:spTgt>
                                        </p:tgtEl>
                                      </p:cBhvr>
                                    </p:animEffect>
                                    <p:anim calcmode="lin" valueType="num">
                                      <p:cBhvr>
                                        <p:cTn id="53" dur="1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500" fill="hold"/>
                                        <p:tgtEl>
                                          <p:spTgt spid="3">
                                            <p:txEl>
                                              <p:pRg st="10" end="10"/>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1500"/>
                                        <p:tgtEl>
                                          <p:spTgt spid="3">
                                            <p:txEl>
                                              <p:pRg st="11" end="11"/>
                                            </p:txEl>
                                          </p:spTgt>
                                        </p:tgtEl>
                                      </p:cBhvr>
                                    </p:animEffect>
                                    <p:anim calcmode="lin" valueType="num">
                                      <p:cBhvr>
                                        <p:cTn id="58" dur="1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9" dur="1500" fill="hold"/>
                                        <p:tgtEl>
                                          <p:spTgt spid="3">
                                            <p:txEl>
                                              <p:pRg st="11" end="11"/>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1500"/>
                                        <p:tgtEl>
                                          <p:spTgt spid="3">
                                            <p:txEl>
                                              <p:pRg st="12" end="12"/>
                                            </p:txEl>
                                          </p:spTgt>
                                        </p:tgtEl>
                                      </p:cBhvr>
                                    </p:animEffect>
                                    <p:anim calcmode="lin" valueType="num">
                                      <p:cBhvr>
                                        <p:cTn id="63" dur="1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4" dur="1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65" fill="hold">
                            <p:stCondLst>
                              <p:cond delay="1500"/>
                            </p:stCondLst>
                            <p:childTnLst>
                              <p:par>
                                <p:cTn id="66" presetID="47"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500"/>
                                        <p:tgtEl>
                                          <p:spTgt spid="8"/>
                                        </p:tgtEl>
                                      </p:cBhvr>
                                    </p:animEffect>
                                    <p:anim calcmode="lin" valueType="num">
                                      <p:cBhvr>
                                        <p:cTn id="69" dur="1500" fill="hold"/>
                                        <p:tgtEl>
                                          <p:spTgt spid="8"/>
                                        </p:tgtEl>
                                        <p:attrNameLst>
                                          <p:attrName>ppt_x</p:attrName>
                                        </p:attrNameLst>
                                      </p:cBhvr>
                                      <p:tavLst>
                                        <p:tav tm="0">
                                          <p:val>
                                            <p:strVal val="#ppt_x"/>
                                          </p:val>
                                        </p:tav>
                                        <p:tav tm="100000">
                                          <p:val>
                                            <p:strVal val="#ppt_x"/>
                                          </p:val>
                                        </p:tav>
                                      </p:tavLst>
                                    </p:anim>
                                    <p:anim calcmode="lin" valueType="num">
                                      <p:cBhvr>
                                        <p:cTn id="70" dur="1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smtClean="0">
                <a:solidFill>
                  <a:srgbClr val="FFFF00"/>
                </a:solidFill>
              </a:rPr>
              <a:t>Does Scouting as a Youth</a:t>
            </a:r>
            <a:br>
              <a:rPr lang="en-US" dirty="0" smtClean="0">
                <a:solidFill>
                  <a:srgbClr val="FFFF00"/>
                </a:solidFill>
              </a:rPr>
            </a:br>
            <a:r>
              <a:rPr lang="en-US" dirty="0" smtClean="0">
                <a:solidFill>
                  <a:srgbClr val="FFFF00"/>
                </a:solidFill>
              </a:rPr>
              <a:t>Yield Benefits as an Adult?</a:t>
            </a:r>
            <a:endParaRPr lang="en-US" dirty="0">
              <a:solidFill>
                <a:srgbClr val="FFFF00"/>
              </a:solidFill>
            </a:endParaRPr>
          </a:p>
        </p:txBody>
      </p:sp>
      <p:sp>
        <p:nvSpPr>
          <p:cNvPr id="3" name="Content Placeholder 2"/>
          <p:cNvSpPr>
            <a:spLocks noGrp="1"/>
          </p:cNvSpPr>
          <p:nvPr>
            <p:ph idx="1"/>
          </p:nvPr>
        </p:nvSpPr>
        <p:spPr>
          <a:xfrm>
            <a:off x="381000" y="2027237"/>
            <a:ext cx="8382000" cy="4525963"/>
          </a:xfrm>
        </p:spPr>
        <p:txBody>
          <a:bodyPr>
            <a:normAutofit fontScale="92500" lnSpcReduction="20000"/>
          </a:bodyPr>
          <a:lstStyle/>
          <a:p>
            <a:pPr marL="0" indent="0" algn="ctr">
              <a:buNone/>
            </a:pPr>
            <a:r>
              <a:rPr lang="en-US" i="1" dirty="0"/>
              <a:t>Baylor University, Institute for Studies of Religion</a:t>
            </a:r>
          </a:p>
          <a:p>
            <a:pPr marL="0" indent="0" algn="ctr">
              <a:buNone/>
            </a:pPr>
            <a:r>
              <a:rPr lang="en-US" sz="2600" i="1" dirty="0"/>
              <a:t>Nationwide </a:t>
            </a:r>
            <a:r>
              <a:rPr lang="en-US" sz="2600" i="1" dirty="0" smtClean="0"/>
              <a:t>Survey, 2010</a:t>
            </a:r>
            <a:endParaRPr lang="en-US" sz="2600" i="1" dirty="0"/>
          </a:p>
          <a:p>
            <a:pPr marL="0" indent="0" algn="ctr">
              <a:buNone/>
            </a:pPr>
            <a:r>
              <a:rPr lang="en-US" sz="2600" i="1" dirty="0"/>
              <a:t>Average </a:t>
            </a:r>
            <a:r>
              <a:rPr lang="en-US" sz="2600" i="1" dirty="0" smtClean="0"/>
              <a:t>Age—47 </a:t>
            </a:r>
            <a:r>
              <a:rPr lang="en-US" sz="2600" i="1" dirty="0"/>
              <a:t>years</a:t>
            </a:r>
          </a:p>
          <a:p>
            <a:pPr marL="0" indent="0">
              <a:buNone/>
            </a:pPr>
            <a:r>
              <a:rPr lang="en-US" sz="1900" dirty="0" smtClean="0"/>
              <a:t>  </a:t>
            </a:r>
            <a:endParaRPr lang="en-US" sz="1900" dirty="0"/>
          </a:p>
          <a:p>
            <a:pPr marL="0" indent="0">
              <a:buNone/>
            </a:pPr>
            <a:r>
              <a:rPr lang="en-US" dirty="0"/>
              <a:t>		Eagle Scouts 		</a:t>
            </a:r>
            <a:r>
              <a:rPr lang="en-US" dirty="0" smtClean="0"/>
              <a:t>    134</a:t>
            </a:r>
            <a:endParaRPr lang="en-US" dirty="0"/>
          </a:p>
          <a:p>
            <a:pPr marL="0" indent="0">
              <a:buNone/>
            </a:pPr>
            <a:r>
              <a:rPr lang="en-US" dirty="0"/>
              <a:t>	</a:t>
            </a:r>
            <a:r>
              <a:rPr lang="en-US" dirty="0" smtClean="0"/>
              <a:t>	Scouts (Not Eagle)	    853</a:t>
            </a:r>
          </a:p>
          <a:p>
            <a:pPr marL="0" indent="0">
              <a:buNone/>
            </a:pPr>
            <a:r>
              <a:rPr lang="en-US" dirty="0" smtClean="0"/>
              <a:t>		Non Scouts			 1,502</a:t>
            </a:r>
          </a:p>
          <a:p>
            <a:pPr marL="0" indent="0">
              <a:buNone/>
            </a:pPr>
            <a:r>
              <a:rPr lang="en-US" dirty="0" smtClean="0"/>
              <a:t>		Total 			</a:t>
            </a:r>
            <a:r>
              <a:rPr lang="en-US" dirty="0"/>
              <a:t> </a:t>
            </a:r>
            <a:r>
              <a:rPr lang="en-US" dirty="0" smtClean="0"/>
              <a:t>	 2,512</a:t>
            </a:r>
          </a:p>
          <a:p>
            <a:pPr marL="0" indent="0">
              <a:buNone/>
            </a:pPr>
            <a:endParaRPr lang="en-US" dirty="0" smtClean="0"/>
          </a:p>
          <a:p>
            <a:pPr marL="0" indent="0">
              <a:buNone/>
            </a:pPr>
            <a:r>
              <a:rPr lang="en-US" i="1" dirty="0" smtClean="0"/>
              <a:t>	</a:t>
            </a:r>
            <a:r>
              <a:rPr lang="en-US" i="1" dirty="0"/>
              <a:t>“Eagle Scouts—Merit Beyond the Badge”</a:t>
            </a:r>
          </a:p>
          <a:p>
            <a:pPr marL="0" indent="0">
              <a:buNone/>
            </a:pPr>
            <a:endParaRPr lang="en-US" dirty="0" smtClean="0"/>
          </a:p>
        </p:txBody>
      </p:sp>
    </p:spTree>
    <p:custDataLst>
      <p:tags r:id="rId1"/>
    </p:custDataLst>
    <p:extLst>
      <p:ext uri="{BB962C8B-B14F-4D97-AF65-F5344CB8AC3E}">
        <p14:creationId xmlns:p14="http://schemas.microsoft.com/office/powerpoint/2010/main" val="284690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US" sz="4000" dirty="0" smtClean="0">
                <a:solidFill>
                  <a:srgbClr val="FFFF00"/>
                </a:solidFill>
              </a:rPr>
              <a:t>Likelihood of Positive Behaviors:  </a:t>
            </a:r>
            <a:br>
              <a:rPr lang="en-US" sz="4000" dirty="0" smtClean="0">
                <a:solidFill>
                  <a:srgbClr val="FFFF00"/>
                </a:solidFill>
              </a:rPr>
            </a:br>
            <a:r>
              <a:rPr lang="en-US" sz="3800" dirty="0" smtClean="0">
                <a:solidFill>
                  <a:srgbClr val="FFFF00"/>
                </a:solidFill>
              </a:rPr>
              <a:t>Eagle Scouts Compared to Non-Scouts</a:t>
            </a:r>
            <a:endParaRPr lang="en-US" sz="3800" dirty="0"/>
          </a:p>
        </p:txBody>
      </p:sp>
      <p:graphicFrame>
        <p:nvGraphicFramePr>
          <p:cNvPr id="4" name="Chart 3"/>
          <p:cNvGraphicFramePr>
            <a:graphicFrameLocks/>
          </p:cNvGraphicFramePr>
          <p:nvPr>
            <p:extLst>
              <p:ext uri="{D42A27DB-BD31-4B8C-83A1-F6EECF244321}">
                <p14:modId xmlns:p14="http://schemas.microsoft.com/office/powerpoint/2010/main" val="1727697299"/>
              </p:ext>
            </p:extLst>
          </p:nvPr>
        </p:nvGraphicFramePr>
        <p:xfrm>
          <a:off x="10886" y="1295400"/>
          <a:ext cx="8915400" cy="5562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
        <p:nvSpPr>
          <p:cNvPr id="5" name="TextBox 4"/>
          <p:cNvSpPr txBox="1"/>
          <p:nvPr/>
        </p:nvSpPr>
        <p:spPr>
          <a:xfrm>
            <a:off x="609600" y="2455038"/>
            <a:ext cx="2286000" cy="461667"/>
          </a:xfrm>
          <a:prstGeom prst="rect">
            <a:avLst/>
          </a:prstGeom>
          <a:solidFill>
            <a:srgbClr val="9E0000"/>
          </a:solidFill>
          <a:ln w="19050">
            <a:solidFill>
              <a:srgbClr val="FFFF00"/>
            </a:solidFill>
          </a:ln>
        </p:spPr>
        <p:txBody>
          <a:bodyPr wrap="square" rtlCol="0">
            <a:spAutoFit/>
          </a:bodyPr>
          <a:lstStyle/>
          <a:p>
            <a:pPr algn="ctr"/>
            <a:r>
              <a:rPr lang="en-US" sz="2400" i="1" dirty="0" smtClean="0">
                <a:solidFill>
                  <a:srgbClr val="FFFF00"/>
                </a:solidFill>
              </a:rPr>
              <a:t>Goal Orientation</a:t>
            </a:r>
            <a:endParaRPr lang="en-US" sz="2400" i="1" dirty="0">
              <a:solidFill>
                <a:srgbClr val="FFFF00"/>
              </a:solidFill>
            </a:endParaRPr>
          </a:p>
        </p:txBody>
      </p:sp>
      <p:sp>
        <p:nvSpPr>
          <p:cNvPr id="6" name="TextBox 5"/>
          <p:cNvSpPr txBox="1"/>
          <p:nvPr/>
        </p:nvSpPr>
        <p:spPr>
          <a:xfrm>
            <a:off x="762000" y="4017048"/>
            <a:ext cx="2397954" cy="954107"/>
          </a:xfrm>
          <a:prstGeom prst="rect">
            <a:avLst/>
          </a:prstGeom>
          <a:solidFill>
            <a:srgbClr val="9E0000"/>
          </a:solidFill>
          <a:ln w="22225">
            <a:solidFill>
              <a:srgbClr val="FFFF00"/>
            </a:solidFill>
          </a:ln>
        </p:spPr>
        <p:txBody>
          <a:bodyPr wrap="square" rtlCol="0" anchor="ctr">
            <a:spAutoFit/>
          </a:bodyPr>
          <a:lstStyle/>
          <a:p>
            <a:pPr algn="ctr"/>
            <a:r>
              <a:rPr lang="en-US" sz="2800" i="1" dirty="0">
                <a:solidFill>
                  <a:srgbClr val="FFFF00"/>
                </a:solidFill>
              </a:rPr>
              <a:t>Three</a:t>
            </a:r>
          </a:p>
          <a:p>
            <a:pPr algn="ctr"/>
            <a:r>
              <a:rPr lang="en-US" sz="2800" i="1" dirty="0">
                <a:solidFill>
                  <a:srgbClr val="FFFF00"/>
                </a:solidFill>
              </a:rPr>
              <a:t>Decades </a:t>
            </a:r>
            <a:r>
              <a:rPr lang="en-US" sz="2800" i="1" dirty="0" smtClean="0">
                <a:solidFill>
                  <a:srgbClr val="FFFF00"/>
                </a:solidFill>
              </a:rPr>
              <a:t>Later</a:t>
            </a:r>
          </a:p>
        </p:txBody>
      </p:sp>
      <p:sp>
        <p:nvSpPr>
          <p:cNvPr id="7" name="TextBox 6"/>
          <p:cNvSpPr txBox="1"/>
          <p:nvPr/>
        </p:nvSpPr>
        <p:spPr>
          <a:xfrm>
            <a:off x="3352800" y="3505200"/>
            <a:ext cx="3571672" cy="461665"/>
          </a:xfrm>
          <a:prstGeom prst="rect">
            <a:avLst/>
          </a:prstGeom>
          <a:solidFill>
            <a:srgbClr val="9E0000"/>
          </a:solidFill>
          <a:ln w="19050">
            <a:solidFill>
              <a:srgbClr val="FFFF00"/>
            </a:solidFill>
          </a:ln>
        </p:spPr>
        <p:txBody>
          <a:bodyPr wrap="square" rtlCol="0">
            <a:spAutoFit/>
          </a:bodyPr>
          <a:lstStyle/>
          <a:p>
            <a:pPr algn="ctr"/>
            <a:r>
              <a:rPr lang="en-US" sz="2400" i="1" dirty="0" smtClean="0">
                <a:solidFill>
                  <a:srgbClr val="FFFF00"/>
                </a:solidFill>
              </a:rPr>
              <a:t>Planning </a:t>
            </a:r>
            <a:r>
              <a:rPr lang="en-US" sz="2400" i="1" dirty="0">
                <a:solidFill>
                  <a:srgbClr val="FFFF00"/>
                </a:solidFill>
              </a:rPr>
              <a:t>and </a:t>
            </a:r>
            <a:r>
              <a:rPr lang="en-US" sz="2400" i="1" dirty="0" smtClean="0">
                <a:solidFill>
                  <a:srgbClr val="FFFF00"/>
                </a:solidFill>
              </a:rPr>
              <a:t>Preparedness</a:t>
            </a:r>
            <a:endParaRPr lang="en-US" sz="2400" i="1" dirty="0">
              <a:solidFill>
                <a:srgbClr val="FFFF00"/>
              </a:solidFill>
            </a:endParaRPr>
          </a:p>
        </p:txBody>
      </p:sp>
      <p:sp>
        <p:nvSpPr>
          <p:cNvPr id="8" name="TextBox 7"/>
          <p:cNvSpPr txBox="1"/>
          <p:nvPr/>
        </p:nvSpPr>
        <p:spPr>
          <a:xfrm>
            <a:off x="2438400" y="2971800"/>
            <a:ext cx="2019300" cy="461664"/>
          </a:xfrm>
          <a:prstGeom prst="rect">
            <a:avLst/>
          </a:prstGeom>
          <a:solidFill>
            <a:srgbClr val="9E0000"/>
          </a:solidFill>
          <a:ln w="19050">
            <a:solidFill>
              <a:srgbClr val="FFFF00"/>
            </a:solidFill>
          </a:ln>
        </p:spPr>
        <p:txBody>
          <a:bodyPr wrap="square" rtlCol="0">
            <a:spAutoFit/>
          </a:bodyPr>
          <a:lstStyle/>
          <a:p>
            <a:pPr algn="ctr"/>
            <a:r>
              <a:rPr lang="en-US" sz="2400" i="1" dirty="0" smtClean="0">
                <a:solidFill>
                  <a:srgbClr val="FFFF00"/>
                </a:solidFill>
              </a:rPr>
              <a:t>Leadership</a:t>
            </a:r>
            <a:endParaRPr lang="en-US" sz="2400" i="1" dirty="0">
              <a:solidFill>
                <a:srgbClr val="FFFF00"/>
              </a:solidFill>
            </a:endParaRPr>
          </a:p>
        </p:txBody>
      </p:sp>
      <p:sp>
        <p:nvSpPr>
          <p:cNvPr id="9" name="TextBox 8"/>
          <p:cNvSpPr txBox="1"/>
          <p:nvPr/>
        </p:nvSpPr>
        <p:spPr>
          <a:xfrm>
            <a:off x="5905500" y="4038600"/>
            <a:ext cx="2019300" cy="461664"/>
          </a:xfrm>
          <a:prstGeom prst="rect">
            <a:avLst/>
          </a:prstGeom>
          <a:solidFill>
            <a:srgbClr val="9E0000"/>
          </a:solidFill>
          <a:ln w="19050">
            <a:solidFill>
              <a:srgbClr val="FFFF00"/>
            </a:solidFill>
          </a:ln>
        </p:spPr>
        <p:txBody>
          <a:bodyPr wrap="square" rtlCol="0">
            <a:spAutoFit/>
          </a:bodyPr>
          <a:lstStyle/>
          <a:p>
            <a:pPr algn="ctr"/>
            <a:r>
              <a:rPr lang="en-US" sz="2400" i="1" dirty="0" smtClean="0">
                <a:solidFill>
                  <a:srgbClr val="FFFF00"/>
                </a:solidFill>
              </a:rPr>
              <a:t>Service</a:t>
            </a:r>
            <a:endParaRPr lang="en-US" sz="2400" i="1" dirty="0">
              <a:solidFill>
                <a:srgbClr val="FFFF00"/>
              </a:solidFill>
            </a:endParaRPr>
          </a:p>
        </p:txBody>
      </p:sp>
    </p:spTree>
    <p:custDataLst>
      <p:tags r:id="rId1"/>
    </p:custDataLst>
    <p:extLst>
      <p:ext uri="{BB962C8B-B14F-4D97-AF65-F5344CB8AC3E}">
        <p14:creationId xmlns:p14="http://schemas.microsoft.com/office/powerpoint/2010/main" val="389061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2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325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250" fill="hold"/>
                                        <p:tgtEl>
                                          <p:spTgt spid="6"/>
                                        </p:tgtEl>
                                        <p:attrNameLst>
                                          <p:attrName>ppt_w</p:attrName>
                                        </p:attrNameLst>
                                      </p:cBhvr>
                                      <p:tavLst>
                                        <p:tav tm="0">
                                          <p:val>
                                            <p:fltVal val="0"/>
                                          </p:val>
                                        </p:tav>
                                        <p:tav tm="100000">
                                          <p:val>
                                            <p:strVal val="#ppt_w"/>
                                          </p:val>
                                        </p:tav>
                                      </p:tavLst>
                                    </p:anim>
                                    <p:anim calcmode="lin" valueType="num">
                                      <p:cBhvr>
                                        <p:cTn id="38" dur="1250" fill="hold"/>
                                        <p:tgtEl>
                                          <p:spTgt spid="6"/>
                                        </p:tgtEl>
                                        <p:attrNameLst>
                                          <p:attrName>ppt_h</p:attrName>
                                        </p:attrNameLst>
                                      </p:cBhvr>
                                      <p:tavLst>
                                        <p:tav tm="0">
                                          <p:val>
                                            <p:fltVal val="0"/>
                                          </p:val>
                                        </p:tav>
                                        <p:tav tm="100000">
                                          <p:val>
                                            <p:strVal val="#ppt_h"/>
                                          </p:val>
                                        </p:tav>
                                      </p:tavLst>
                                    </p:anim>
                                    <p:anim calcmode="lin" valueType="num">
                                      <p:cBhvr>
                                        <p:cTn id="39" dur="1250" fill="hold"/>
                                        <p:tgtEl>
                                          <p:spTgt spid="6"/>
                                        </p:tgtEl>
                                        <p:attrNameLst>
                                          <p:attrName>style.rotation</p:attrName>
                                        </p:attrNameLst>
                                      </p:cBhvr>
                                      <p:tavLst>
                                        <p:tav tm="0">
                                          <p:val>
                                            <p:fltVal val="90"/>
                                          </p:val>
                                        </p:tav>
                                        <p:tav tm="100000">
                                          <p:val>
                                            <p:fltVal val="0"/>
                                          </p:val>
                                        </p:tav>
                                      </p:tavLst>
                                    </p:anim>
                                    <p:animEffect transition="in" filter="fade">
                                      <p:cBhvr>
                                        <p:cTn id="4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animBg="1"/>
      <p:bldP spid="6" grpId="0" animBg="1"/>
      <p:bldP spid="7" grpId="0" animBg="1"/>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4800" dirty="0" smtClean="0">
                <a:solidFill>
                  <a:srgbClr val="FFFF00"/>
                </a:solidFill>
              </a:rPr>
              <a:t>In Summary</a:t>
            </a:r>
            <a:endParaRPr lang="en-US" sz="2700" i="1" dirty="0">
              <a:solidFill>
                <a:srgbClr val="FFFF00"/>
              </a:solidFill>
            </a:endParaRPr>
          </a:p>
        </p:txBody>
      </p:sp>
      <p:sp>
        <p:nvSpPr>
          <p:cNvPr id="3" name="Content Placeholder 2"/>
          <p:cNvSpPr>
            <a:spLocks noGrp="1"/>
          </p:cNvSpPr>
          <p:nvPr>
            <p:ph idx="1"/>
          </p:nvPr>
        </p:nvSpPr>
        <p:spPr>
          <a:xfrm>
            <a:off x="152400" y="1219200"/>
            <a:ext cx="8839200" cy="5638800"/>
          </a:xfrm>
        </p:spPr>
        <p:txBody>
          <a:bodyPr>
            <a:normAutofit fontScale="92500" lnSpcReduction="20000"/>
          </a:bodyPr>
          <a:lstStyle/>
          <a:p>
            <a:pPr marL="628650" indent="-571500">
              <a:lnSpc>
                <a:spcPct val="120000"/>
              </a:lnSpc>
              <a:spcBef>
                <a:spcPts val="0"/>
              </a:spcBef>
              <a:spcAft>
                <a:spcPts val="1200"/>
              </a:spcAft>
              <a:buFont typeface="Wingdings" panose="05000000000000000000" pitchFamily="2" charset="2"/>
              <a:buChar char="ü"/>
            </a:pPr>
            <a:r>
              <a:rPr lang="en-US" sz="3600" dirty="0" smtClean="0"/>
              <a:t>Scouting leads to the development of multiple positive character attributes.  </a:t>
            </a:r>
          </a:p>
          <a:p>
            <a:pPr marL="628650" indent="-571500">
              <a:lnSpc>
                <a:spcPct val="120000"/>
              </a:lnSpc>
              <a:spcBef>
                <a:spcPts val="0"/>
              </a:spcBef>
              <a:spcAft>
                <a:spcPts val="1200"/>
              </a:spcAft>
              <a:buFont typeface="Wingdings" panose="05000000000000000000" pitchFamily="2" charset="2"/>
              <a:buChar char="ü"/>
            </a:pPr>
            <a:r>
              <a:rPr lang="en-US" sz="3600" dirty="0" smtClean="0"/>
              <a:t>Scouting sustains </a:t>
            </a:r>
            <a:r>
              <a:rPr lang="en-US" sz="3600" dirty="0"/>
              <a:t>Religious </a:t>
            </a:r>
            <a:r>
              <a:rPr lang="en-US" sz="3600" dirty="0" smtClean="0"/>
              <a:t>Reverence.</a:t>
            </a:r>
          </a:p>
          <a:p>
            <a:pPr marL="628650" indent="-571500">
              <a:lnSpc>
                <a:spcPct val="120000"/>
              </a:lnSpc>
              <a:spcBef>
                <a:spcPts val="0"/>
              </a:spcBef>
              <a:spcAft>
                <a:spcPts val="1200"/>
              </a:spcAft>
              <a:buFont typeface="Wingdings" panose="05000000000000000000" pitchFamily="2" charset="2"/>
              <a:buChar char="ü"/>
            </a:pPr>
            <a:r>
              <a:rPr lang="en-US" sz="3600" dirty="0" smtClean="0"/>
              <a:t>Scouting is a strong partner with sports in building positive character.  </a:t>
            </a:r>
          </a:p>
          <a:p>
            <a:pPr marL="628650" indent="-571500">
              <a:lnSpc>
                <a:spcPct val="120000"/>
              </a:lnSpc>
              <a:spcBef>
                <a:spcPts val="0"/>
              </a:spcBef>
              <a:spcAft>
                <a:spcPts val="1200"/>
              </a:spcAft>
              <a:buFont typeface="Wingdings" panose="05000000000000000000" pitchFamily="2" charset="2"/>
              <a:buChar char="ü"/>
            </a:pPr>
            <a:r>
              <a:rPr lang="en-US" sz="3600" dirty="0" smtClean="0"/>
              <a:t>The </a:t>
            </a:r>
            <a:r>
              <a:rPr lang="en-US" sz="3600" dirty="0"/>
              <a:t>positive </a:t>
            </a:r>
            <a:r>
              <a:rPr lang="en-US" sz="3600" dirty="0" smtClean="0"/>
              <a:t>effect </a:t>
            </a:r>
            <a:r>
              <a:rPr lang="en-US" sz="3600" dirty="0"/>
              <a:t>of </a:t>
            </a:r>
            <a:r>
              <a:rPr lang="en-US" sz="3600" dirty="0" smtClean="0"/>
              <a:t>Scouting </a:t>
            </a:r>
            <a:r>
              <a:rPr lang="en-US" sz="3600" dirty="0"/>
              <a:t>persists for decades.  </a:t>
            </a:r>
            <a:endParaRPr lang="en-US" sz="3600" dirty="0" smtClean="0"/>
          </a:p>
          <a:p>
            <a:pPr marL="628650" indent="-571500">
              <a:lnSpc>
                <a:spcPct val="120000"/>
              </a:lnSpc>
              <a:spcBef>
                <a:spcPts val="0"/>
              </a:spcBef>
              <a:spcAft>
                <a:spcPts val="1200"/>
              </a:spcAft>
              <a:buFont typeface="Wingdings" panose="05000000000000000000" pitchFamily="2" charset="2"/>
              <a:buChar char="ü"/>
            </a:pPr>
            <a:r>
              <a:rPr lang="en-US" sz="3600" dirty="0"/>
              <a:t>Scouting requires strong support from leadership to be fully effective.    </a:t>
            </a:r>
          </a:p>
          <a:p>
            <a:pPr marL="628650" indent="-571500">
              <a:lnSpc>
                <a:spcPct val="120000"/>
              </a:lnSpc>
              <a:spcBef>
                <a:spcPts val="0"/>
              </a:spcBef>
              <a:spcAft>
                <a:spcPts val="1200"/>
              </a:spcAft>
              <a:buFont typeface="Wingdings" panose="05000000000000000000" pitchFamily="2" charset="2"/>
              <a:buChar char="ü"/>
            </a:pPr>
            <a:endParaRPr lang="en-US" sz="3800" dirty="0">
              <a:effectLst>
                <a:outerShdw blurRad="38100" dist="38100" dir="2700000" algn="tl">
                  <a:srgbClr val="000000">
                    <a:alpha val="43137"/>
                  </a:srgbClr>
                </a:outerShdw>
              </a:effectLst>
            </a:endParaRPr>
          </a:p>
          <a:p>
            <a:pPr marL="57150" indent="0">
              <a:spcBef>
                <a:spcPts val="1200"/>
              </a:spcBef>
              <a:buNone/>
            </a:pP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7691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5400" dirty="0" smtClean="0"/>
              <a:t>What Really </a:t>
            </a:r>
            <a:r>
              <a:rPr lang="en-US" sz="5400" i="1" dirty="0" smtClean="0">
                <a:solidFill>
                  <a:srgbClr val="FFFF00"/>
                </a:solidFill>
              </a:rPr>
              <a:t>IS</a:t>
            </a:r>
            <a:r>
              <a:rPr lang="en-US" sz="5400" i="1" dirty="0" smtClean="0"/>
              <a:t> </a:t>
            </a:r>
            <a:r>
              <a:rPr lang="en-US" sz="5400" dirty="0" smtClean="0"/>
              <a:t>Scouting?</a:t>
            </a:r>
            <a:endParaRPr lang="en-US" sz="5400" dirty="0"/>
          </a:p>
        </p:txBody>
      </p:sp>
      <p:sp>
        <p:nvSpPr>
          <p:cNvPr id="3" name="Content Placeholder 2"/>
          <p:cNvSpPr>
            <a:spLocks noGrp="1"/>
          </p:cNvSpPr>
          <p:nvPr>
            <p:ph idx="1"/>
          </p:nvPr>
        </p:nvSpPr>
        <p:spPr>
          <a:xfrm>
            <a:off x="304800" y="1219200"/>
            <a:ext cx="8686800" cy="5562600"/>
          </a:xfrm>
        </p:spPr>
        <p:txBody>
          <a:bodyPr>
            <a:normAutofit/>
          </a:bodyPr>
          <a:lstStyle/>
          <a:p>
            <a:r>
              <a:rPr lang="en-US" dirty="0" smtClean="0"/>
              <a:t>Scouting is more than just an outdoor activity program, silly songs or merit badges.  </a:t>
            </a:r>
          </a:p>
          <a:p>
            <a:r>
              <a:rPr lang="en-US" dirty="0" smtClean="0"/>
              <a:t>Scouting is a proven and effective program that changes boys’ lives, while sustaining Religious Reverence.</a:t>
            </a:r>
          </a:p>
          <a:p>
            <a:r>
              <a:rPr lang="en-US" dirty="0" smtClean="0"/>
              <a:t>However, </a:t>
            </a:r>
            <a:r>
              <a:rPr lang="en-US" dirty="0"/>
              <a:t>Scouting </a:t>
            </a:r>
            <a:r>
              <a:rPr lang="en-US" dirty="0" smtClean="0"/>
              <a:t>requires strong </a:t>
            </a:r>
            <a:r>
              <a:rPr lang="en-US" dirty="0"/>
              <a:t>support from </a:t>
            </a:r>
            <a:r>
              <a:rPr lang="en-US" dirty="0" smtClean="0"/>
              <a:t>leadership to become fully effective.    </a:t>
            </a:r>
            <a:endParaRPr lang="en-US" dirty="0"/>
          </a:p>
          <a:p>
            <a:r>
              <a:rPr lang="en-US" dirty="0" smtClean="0"/>
              <a:t>It is that </a:t>
            </a:r>
            <a:r>
              <a:rPr lang="en-US" i="1" dirty="0" smtClean="0">
                <a:solidFill>
                  <a:srgbClr val="FFFF00"/>
                </a:solidFill>
              </a:rPr>
              <a:t>foundation of leader support </a:t>
            </a:r>
            <a:r>
              <a:rPr lang="en-US" dirty="0" smtClean="0"/>
              <a:t>that gives it the power to touch hearts and change lives.  </a:t>
            </a:r>
            <a:endParaRPr lang="en-US" dirty="0"/>
          </a:p>
        </p:txBody>
      </p:sp>
    </p:spTree>
    <p:extLst>
      <p:ext uri="{BB962C8B-B14F-4D97-AF65-F5344CB8AC3E}">
        <p14:creationId xmlns:p14="http://schemas.microsoft.com/office/powerpoint/2010/main" val="965332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iterate type="wd">
                                    <p:tmPct val="2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5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27215" y="0"/>
            <a:ext cx="9144000"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700" dirty="0" smtClean="0"/>
              <a:t>  </a:t>
            </a:r>
            <a:endParaRPr lang="en-US" sz="4000" dirty="0" smtClean="0"/>
          </a:p>
          <a:p>
            <a:pPr marL="0" indent="0" algn="ctr">
              <a:spcBef>
                <a:spcPts val="600"/>
              </a:spcBef>
              <a:buFont typeface="Arial" panose="020B0604020202020204" pitchFamily="34" charset="0"/>
              <a:buNone/>
            </a:pPr>
            <a:r>
              <a:rPr lang="en-US" sz="1100" dirty="0" smtClean="0"/>
              <a:t> </a:t>
            </a:r>
          </a:p>
          <a:p>
            <a:pPr marL="0" indent="0" algn="ctr">
              <a:spcBef>
                <a:spcPts val="600"/>
              </a:spcBef>
              <a:buNone/>
            </a:pPr>
            <a:r>
              <a:rPr lang="en-US" sz="3600" dirty="0" smtClean="0"/>
              <a:t>Scouting is </a:t>
            </a:r>
            <a:r>
              <a:rPr lang="en-US" sz="3600" dirty="0"/>
              <a:t>a </a:t>
            </a:r>
            <a:endParaRPr lang="en-US" sz="3600" dirty="0" smtClean="0"/>
          </a:p>
          <a:p>
            <a:pPr marL="0" indent="0" algn="ctr">
              <a:spcBef>
                <a:spcPts val="600"/>
              </a:spcBef>
              <a:buNone/>
            </a:pPr>
            <a:r>
              <a:rPr lang="en-US" sz="3600" dirty="0" smtClean="0"/>
              <a:t>powerful </a:t>
            </a:r>
            <a:r>
              <a:rPr lang="en-US" sz="3600" dirty="0"/>
              <a:t>and effective </a:t>
            </a:r>
            <a:r>
              <a:rPr lang="en-US" sz="3600" dirty="0" smtClean="0"/>
              <a:t>tool</a:t>
            </a:r>
            <a:endParaRPr lang="en-US" sz="3600" dirty="0"/>
          </a:p>
          <a:p>
            <a:pPr marL="0" indent="0" algn="ctr">
              <a:spcBef>
                <a:spcPts val="600"/>
              </a:spcBef>
              <a:buNone/>
            </a:pPr>
            <a:r>
              <a:rPr lang="en-US" sz="3600" dirty="0"/>
              <a:t>for creating change in the lives of boys.</a:t>
            </a:r>
          </a:p>
          <a:p>
            <a:pPr marL="0" indent="0" algn="ctr">
              <a:spcBef>
                <a:spcPts val="600"/>
              </a:spcBef>
              <a:buFont typeface="Arial" panose="020B0604020202020204" pitchFamily="34" charset="0"/>
              <a:buNone/>
            </a:pPr>
            <a:r>
              <a:rPr lang="en-US" sz="1800" dirty="0" smtClean="0"/>
              <a:t> </a:t>
            </a:r>
          </a:p>
          <a:p>
            <a:pPr marL="0" indent="0" algn="ctr">
              <a:spcBef>
                <a:spcPts val="600"/>
              </a:spcBef>
              <a:buFont typeface="Arial" panose="020B0604020202020204" pitchFamily="34" charset="0"/>
              <a:buNone/>
            </a:pPr>
            <a:r>
              <a:rPr lang="en-US" sz="3600" i="1" dirty="0" smtClean="0"/>
              <a:t>The degree that our boys experience </a:t>
            </a:r>
          </a:p>
          <a:p>
            <a:pPr marL="0" indent="0" algn="ctr">
              <a:spcBef>
                <a:spcPts val="600"/>
              </a:spcBef>
              <a:buFont typeface="Arial" panose="020B0604020202020204" pitchFamily="34" charset="0"/>
              <a:buNone/>
            </a:pPr>
            <a:r>
              <a:rPr lang="en-US" sz="3600" i="1" dirty="0" smtClean="0"/>
              <a:t>the power and effectiveness </a:t>
            </a:r>
          </a:p>
          <a:p>
            <a:pPr marL="0" indent="0" algn="ctr">
              <a:spcBef>
                <a:spcPts val="600"/>
              </a:spcBef>
              <a:buFont typeface="Arial" panose="020B0604020202020204" pitchFamily="34" charset="0"/>
              <a:buNone/>
            </a:pPr>
            <a:r>
              <a:rPr lang="en-US" sz="3600" i="1" dirty="0"/>
              <a:t>t</a:t>
            </a:r>
            <a:r>
              <a:rPr lang="en-US" sz="3600" i="1" dirty="0" smtClean="0"/>
              <a:t>hat Scouting promises,</a:t>
            </a:r>
          </a:p>
          <a:p>
            <a:pPr marL="0" indent="0" algn="ctr">
              <a:spcBef>
                <a:spcPts val="600"/>
              </a:spcBef>
              <a:buNone/>
            </a:pPr>
            <a:r>
              <a:rPr lang="en-US" sz="3600" i="1" dirty="0" smtClean="0"/>
              <a:t>is therefore up to us— </a:t>
            </a:r>
          </a:p>
          <a:p>
            <a:pPr marL="0" indent="0" algn="ctr">
              <a:spcBef>
                <a:spcPts val="600"/>
              </a:spcBef>
              <a:buNone/>
            </a:pPr>
            <a:r>
              <a:rPr lang="en-US" sz="3600" i="1" dirty="0" smtClean="0"/>
              <a:t>their </a:t>
            </a:r>
            <a:r>
              <a:rPr lang="en-US" sz="3600" i="1" dirty="0"/>
              <a:t>leaders.  </a:t>
            </a:r>
          </a:p>
        </p:txBody>
      </p:sp>
      <p:sp>
        <p:nvSpPr>
          <p:cNvPr id="2" name="TextBox 1"/>
          <p:cNvSpPr txBox="1"/>
          <p:nvPr/>
        </p:nvSpPr>
        <p:spPr>
          <a:xfrm>
            <a:off x="0" y="0"/>
            <a:ext cx="0" cy="369332"/>
          </a:xfrm>
          <a:prstGeom prst="rect">
            <a:avLst/>
          </a:prstGeom>
          <a:solidFill>
            <a:schemeClr val="lt2"/>
          </a:solidFill>
        </p:spPr>
        <p:txBody>
          <a:bodyPr vert="horz" rtlCol="0">
            <a:spAutoFit/>
          </a:bodyPr>
          <a:lstStyle/>
          <a:p>
            <a:endParaRPr lang="en-US"/>
          </a:p>
        </p:txBody>
      </p:sp>
    </p:spTree>
    <p:extLst>
      <p:ext uri="{BB962C8B-B14F-4D97-AF65-F5344CB8AC3E}">
        <p14:creationId xmlns:p14="http://schemas.microsoft.com/office/powerpoint/2010/main" val="428331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25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125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125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1250"/>
                                        <p:tgtEl>
                                          <p:spTgt spid="4">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250"/>
                                        <p:tgtEl>
                                          <p:spTgt spid="4">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1250"/>
                                        <p:tgtEl>
                                          <p:spTgt spid="4">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1250"/>
                                        <p:tgtEl>
                                          <p:spTgt spid="4">
                                            <p:txEl>
                                              <p:pRg st="9" end="9"/>
                                            </p:txEl>
                                          </p:spTgt>
                                        </p:tgtEl>
                                      </p:cBhvr>
                                    </p:animEffect>
                                  </p:childTnLst>
                                </p:cTn>
                              </p:par>
                              <p:par>
                                <p:cTn id="28" presetID="10" presetClass="entr" presetSubtype="0" fill="hold" nodeType="withEffect">
                                  <p:stCondLst>
                                    <p:cond delay="200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fade">
                                      <p:cBhvr>
                                        <p:cTn id="30" dur="125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782762"/>
          </a:xfrm>
        </p:spPr>
        <p:txBody>
          <a:bodyPr>
            <a:normAutofit/>
          </a:bodyPr>
          <a:lstStyle/>
          <a:p>
            <a:r>
              <a:rPr lang="en-US" i="1" dirty="0" smtClean="0">
                <a:solidFill>
                  <a:srgbClr val="FFFF00"/>
                </a:solidFill>
              </a:rPr>
              <a:t>Two Questions</a:t>
            </a:r>
            <a:r>
              <a:rPr lang="en-US" dirty="0" smtClean="0"/>
              <a:t/>
            </a:r>
            <a:br>
              <a:rPr lang="en-US" dirty="0" smtClean="0"/>
            </a:br>
            <a:endParaRPr lang="en-US" sz="3200" i="1" dirty="0"/>
          </a:p>
        </p:txBody>
      </p:sp>
      <p:sp>
        <p:nvSpPr>
          <p:cNvPr id="5" name="TextBox 4"/>
          <p:cNvSpPr txBox="1"/>
          <p:nvPr/>
        </p:nvSpPr>
        <p:spPr>
          <a:xfrm>
            <a:off x="0" y="6106180"/>
            <a:ext cx="9144000" cy="523220"/>
          </a:xfrm>
          <a:prstGeom prst="rect">
            <a:avLst/>
          </a:prstGeom>
          <a:noFill/>
        </p:spPr>
        <p:txBody>
          <a:bodyPr wrap="square" rtlCol="0">
            <a:spAutoFit/>
          </a:bodyPr>
          <a:lstStyle/>
          <a:p>
            <a:pPr algn="ctr"/>
            <a:r>
              <a:rPr lang="en-US" sz="2800" i="1" dirty="0" smtClean="0">
                <a:solidFill>
                  <a:srgbClr val="FFFF00"/>
                </a:solidFill>
              </a:rPr>
              <a:t>www. tetonscouts.org</a:t>
            </a:r>
            <a:endParaRPr lang="en-US" sz="2800" i="1" dirty="0">
              <a:solidFill>
                <a:srgbClr val="FFFF00"/>
              </a:solidFill>
            </a:endParaRPr>
          </a:p>
        </p:txBody>
      </p:sp>
      <p:sp>
        <p:nvSpPr>
          <p:cNvPr id="6" name="Content Placeholder 5"/>
          <p:cNvSpPr>
            <a:spLocks noGrp="1"/>
          </p:cNvSpPr>
          <p:nvPr>
            <p:ph idx="1"/>
          </p:nvPr>
        </p:nvSpPr>
        <p:spPr>
          <a:xfrm>
            <a:off x="457200" y="1371600"/>
            <a:ext cx="8229600" cy="4525963"/>
          </a:xfrm>
        </p:spPr>
        <p:txBody>
          <a:bodyPr/>
          <a:lstStyle/>
          <a:p>
            <a:pPr marL="0" indent="0" algn="ctr">
              <a:spcBef>
                <a:spcPts val="400"/>
              </a:spcBef>
              <a:buNone/>
              <a:defRPr/>
            </a:pPr>
            <a:r>
              <a:rPr lang="en-US" i="1" dirty="0">
                <a:solidFill>
                  <a:srgbClr val="FFFF00"/>
                </a:solidFill>
              </a:rPr>
              <a:t>Ponder</a:t>
            </a:r>
          </a:p>
          <a:p>
            <a:pPr marL="0" indent="0" algn="ctr">
              <a:spcBef>
                <a:spcPts val="400"/>
              </a:spcBef>
              <a:buNone/>
              <a:defRPr/>
            </a:pPr>
            <a:r>
              <a:rPr lang="en-US" dirty="0" smtClean="0"/>
              <a:t>What can I personally do</a:t>
            </a:r>
          </a:p>
          <a:p>
            <a:pPr marL="0" indent="0" algn="ctr">
              <a:spcBef>
                <a:spcPts val="400"/>
              </a:spcBef>
              <a:buNone/>
              <a:defRPr/>
            </a:pPr>
            <a:r>
              <a:rPr lang="en-US" dirty="0" smtClean="0"/>
              <a:t>to </a:t>
            </a:r>
            <a:r>
              <a:rPr lang="en-US" dirty="0"/>
              <a:t>better support </a:t>
            </a:r>
          </a:p>
          <a:p>
            <a:pPr marL="0" indent="0" algn="ctr">
              <a:spcBef>
                <a:spcPts val="400"/>
              </a:spcBef>
              <a:buNone/>
              <a:defRPr/>
            </a:pPr>
            <a:r>
              <a:rPr lang="en-US" dirty="0"/>
              <a:t>the Scouting program?</a:t>
            </a:r>
          </a:p>
          <a:p>
            <a:pPr marL="0" indent="0">
              <a:spcBef>
                <a:spcPts val="400"/>
              </a:spcBef>
              <a:buNone/>
            </a:pPr>
            <a:r>
              <a:rPr lang="en-US" sz="800" dirty="0"/>
              <a:t>  </a:t>
            </a:r>
            <a:endParaRPr lang="en-US" sz="700" dirty="0"/>
          </a:p>
          <a:p>
            <a:pPr marL="0" indent="0" algn="ctr">
              <a:spcBef>
                <a:spcPts val="400"/>
              </a:spcBef>
              <a:buNone/>
            </a:pPr>
            <a:r>
              <a:rPr lang="en-US" i="1" dirty="0">
                <a:solidFill>
                  <a:srgbClr val="FFFF00"/>
                </a:solidFill>
              </a:rPr>
              <a:t>Discuss</a:t>
            </a:r>
          </a:p>
          <a:p>
            <a:pPr marL="0" indent="0" algn="ctr">
              <a:spcBef>
                <a:spcPts val="400"/>
              </a:spcBef>
              <a:buNone/>
            </a:pPr>
            <a:r>
              <a:rPr lang="en-US" dirty="0"/>
              <a:t>What steps can we take</a:t>
            </a:r>
          </a:p>
          <a:p>
            <a:pPr marL="0" indent="0" algn="ctr">
              <a:spcBef>
                <a:spcPts val="400"/>
              </a:spcBef>
              <a:buNone/>
            </a:pPr>
            <a:r>
              <a:rPr lang="en-US" dirty="0"/>
              <a:t>to make our Scouting program </a:t>
            </a:r>
          </a:p>
          <a:p>
            <a:pPr marL="0" indent="0" algn="ctr">
              <a:spcBef>
                <a:spcPts val="400"/>
              </a:spcBef>
              <a:buNone/>
            </a:pPr>
            <a:r>
              <a:rPr lang="en-US" dirty="0"/>
              <a:t>touch the life of every boy?</a:t>
            </a:r>
          </a:p>
          <a:p>
            <a:endParaRPr lang="en-US" dirty="0"/>
          </a:p>
        </p:txBody>
      </p:sp>
    </p:spTree>
    <p:extLst>
      <p:ext uri="{BB962C8B-B14F-4D97-AF65-F5344CB8AC3E}">
        <p14:creationId xmlns:p14="http://schemas.microsoft.com/office/powerpoint/2010/main" val="242936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1786">
            <a:alpha val="94902"/>
          </a:srgb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890" t="11706" r="-2539" b="2084"/>
          <a:stretch/>
        </p:blipFill>
        <p:spPr>
          <a:xfrm>
            <a:off x="0" y="0"/>
            <a:ext cx="7290816" cy="6858000"/>
          </a:xfrm>
          <a:prstGeom prst="rect">
            <a:avLst/>
          </a:prstGeom>
        </p:spPr>
      </p:pic>
      <p:sp>
        <p:nvSpPr>
          <p:cNvPr id="2" name="Title 1"/>
          <p:cNvSpPr>
            <a:spLocks noGrp="1"/>
          </p:cNvSpPr>
          <p:nvPr>
            <p:ph type="title"/>
          </p:nvPr>
        </p:nvSpPr>
        <p:spPr>
          <a:xfrm>
            <a:off x="3972339" y="0"/>
            <a:ext cx="5181600" cy="6858000"/>
          </a:xfrm>
        </p:spPr>
        <p:txBody>
          <a:bodyPr>
            <a:normAutofit/>
          </a:bodyPr>
          <a:lstStyle/>
          <a:p>
            <a:r>
              <a:rPr lang="en-US" sz="5400" dirty="0" smtClean="0">
                <a:solidFill>
                  <a:srgbClr val="FFFF00"/>
                </a:solidFill>
                <a:effectLst>
                  <a:outerShdw blurRad="38100" dist="38100" dir="2700000" algn="tl">
                    <a:srgbClr val="000000">
                      <a:alpha val="43137"/>
                    </a:srgbClr>
                  </a:outerShdw>
                </a:effectLst>
              </a:rPr>
              <a:t>Tufts </a:t>
            </a:r>
            <a:br>
              <a:rPr lang="en-US" sz="5400" dirty="0" smtClean="0">
                <a:solidFill>
                  <a:srgbClr val="FFFF00"/>
                </a:solidFill>
                <a:effectLst>
                  <a:outerShdw blurRad="38100" dist="38100" dir="2700000" algn="tl">
                    <a:srgbClr val="000000">
                      <a:alpha val="43137"/>
                    </a:srgbClr>
                  </a:outerShdw>
                </a:effectLst>
              </a:rPr>
            </a:br>
            <a:r>
              <a:rPr lang="en-US" sz="5400" dirty="0" smtClean="0">
                <a:solidFill>
                  <a:srgbClr val="FFFF00"/>
                </a:solidFill>
                <a:effectLst>
                  <a:outerShdw blurRad="38100" dist="38100" dir="2700000" algn="tl">
                    <a:srgbClr val="000000">
                      <a:alpha val="43137"/>
                    </a:srgbClr>
                  </a:outerShdw>
                </a:effectLst>
              </a:rPr>
              <a:t>CAMP </a:t>
            </a:r>
            <a:br>
              <a:rPr lang="en-US" sz="5400" dirty="0" smtClean="0">
                <a:solidFill>
                  <a:srgbClr val="FFFF00"/>
                </a:solidFill>
                <a:effectLst>
                  <a:outerShdw blurRad="38100" dist="38100" dir="2700000" algn="tl">
                    <a:srgbClr val="000000">
                      <a:alpha val="43137"/>
                    </a:srgbClr>
                  </a:outerShdw>
                </a:effectLst>
              </a:rPr>
            </a:br>
            <a:r>
              <a:rPr lang="en-US" sz="5400" dirty="0" smtClean="0">
                <a:solidFill>
                  <a:srgbClr val="FFFF00"/>
                </a:solidFill>
                <a:effectLst>
                  <a:outerShdw blurRad="38100" dist="38100" dir="2700000" algn="tl">
                    <a:srgbClr val="000000">
                      <a:alpha val="43137"/>
                    </a:srgbClr>
                  </a:outerShdw>
                </a:effectLst>
              </a:rPr>
              <a:t>Study</a:t>
            </a:r>
            <a:endParaRPr lang="en-US"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5344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10130"/>
            <a:ext cx="8915400" cy="467820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prstClr val="white"/>
                </a:solidFill>
                <a:effectLst>
                  <a:outerShdw blurRad="38100" dist="38100" dir="2700000" algn="tl">
                    <a:srgbClr val="000000">
                      <a:alpha val="43137"/>
                    </a:srgbClr>
                  </a:outerShdw>
                </a:effectLst>
              </a:rPr>
              <a:t>1,800 Cub Scouts aged </a:t>
            </a:r>
            <a:r>
              <a:rPr lang="en-US" sz="2400" dirty="0">
                <a:solidFill>
                  <a:prstClr val="white"/>
                </a:solidFill>
                <a:effectLst>
                  <a:outerShdw blurRad="38100" dist="38100" dir="2700000" algn="tl">
                    <a:srgbClr val="000000">
                      <a:alpha val="43137"/>
                    </a:srgbClr>
                  </a:outerShdw>
                </a:effectLst>
              </a:rPr>
              <a:t>6-12 </a:t>
            </a:r>
            <a:endParaRPr lang="en-US" sz="2400" dirty="0" smtClean="0">
              <a:solidFill>
                <a:prstClr val="white"/>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smtClean="0">
                <a:solidFill>
                  <a:prstClr val="white"/>
                </a:solidFill>
                <a:effectLst>
                  <a:outerShdw blurRad="38100" dist="38100" dir="2700000" algn="tl">
                    <a:srgbClr val="000000">
                      <a:alpha val="43137"/>
                    </a:srgbClr>
                  </a:outerShdw>
                </a:effectLst>
              </a:rPr>
              <a:t>400 carefully matched non-Scouts from Philadelphia area</a:t>
            </a:r>
          </a:p>
          <a:p>
            <a:pPr marL="342900" indent="-342900">
              <a:buFont typeface="Arial" panose="020B0604020202020204" pitchFamily="34" charset="0"/>
              <a:buChar char="•"/>
            </a:pPr>
            <a:r>
              <a:rPr lang="en-US" sz="2400" dirty="0" smtClean="0">
                <a:solidFill>
                  <a:prstClr val="white"/>
                </a:solidFill>
                <a:effectLst>
                  <a:outerShdw blurRad="38100" dist="38100" dir="2700000" algn="tl">
                    <a:srgbClr val="000000">
                      <a:alpha val="43137"/>
                    </a:srgbClr>
                  </a:outerShdw>
                </a:effectLst>
              </a:rPr>
              <a:t>Duration 2½ years, starting in 2012</a:t>
            </a:r>
          </a:p>
          <a:p>
            <a:pPr marL="171450" indent="-171450">
              <a:buFont typeface="Arial" panose="020B0604020202020204" pitchFamily="34" charset="0"/>
              <a:buChar char="•"/>
            </a:pPr>
            <a:endParaRPr lang="en-US" sz="500" dirty="0" smtClean="0">
              <a:solidFill>
                <a:prstClr val="white"/>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smtClean="0">
                <a:solidFill>
                  <a:prstClr val="white"/>
                </a:solidFill>
                <a:effectLst>
                  <a:outerShdw blurRad="38100" dist="38100" dir="2700000" algn="tl">
                    <a:srgbClr val="000000">
                      <a:alpha val="43137"/>
                    </a:srgbClr>
                  </a:outerShdw>
                </a:effectLst>
              </a:rPr>
              <a:t>Development was measured in </a:t>
            </a:r>
            <a:r>
              <a:rPr lang="en-US" sz="2400" dirty="0">
                <a:solidFill>
                  <a:prstClr val="white"/>
                </a:solidFill>
                <a:effectLst>
                  <a:outerShdw blurRad="38100" dist="38100" dir="2700000" algn="tl">
                    <a:srgbClr val="000000">
                      <a:alpha val="43137"/>
                    </a:srgbClr>
                  </a:outerShdw>
                </a:effectLst>
              </a:rPr>
              <a:t>9</a:t>
            </a:r>
            <a:r>
              <a:rPr lang="en-US" sz="2400" dirty="0" smtClean="0">
                <a:solidFill>
                  <a:prstClr val="white"/>
                </a:solidFill>
                <a:effectLst>
                  <a:outerShdw blurRad="38100" dist="38100" dir="2700000" algn="tl">
                    <a:srgbClr val="000000">
                      <a:alpha val="43137"/>
                    </a:srgbClr>
                  </a:outerShdw>
                </a:effectLst>
              </a:rPr>
              <a:t> </a:t>
            </a:r>
            <a:r>
              <a:rPr lang="en-US" sz="2400" dirty="0">
                <a:solidFill>
                  <a:prstClr val="white"/>
                </a:solidFill>
                <a:effectLst>
                  <a:outerShdw blurRad="38100" dist="38100" dir="2700000" algn="tl">
                    <a:srgbClr val="000000">
                      <a:alpha val="43137"/>
                    </a:srgbClr>
                  </a:outerShdw>
                </a:effectLst>
              </a:rPr>
              <a:t>key areas 	</a:t>
            </a:r>
            <a:endParaRPr lang="en-US" sz="2400" dirty="0" smtClean="0">
              <a:solidFill>
                <a:prstClr val="white"/>
              </a:solidFill>
              <a:effectLst>
                <a:outerShdw blurRad="38100" dist="38100" dir="2700000" algn="tl">
                  <a:srgbClr val="000000">
                    <a:alpha val="43137"/>
                  </a:srgbClr>
                </a:outerShdw>
              </a:effectLst>
            </a:endParaRPr>
          </a:p>
          <a:p>
            <a:r>
              <a:rPr lang="en-US" sz="2400" dirty="0" smtClean="0">
                <a:solidFill>
                  <a:prstClr val="white"/>
                </a:solidFill>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Hopefulness			Cheerfulness</a:t>
            </a:r>
            <a:endParaRPr lang="en-US" sz="2400" dirty="0">
              <a:solidFill>
                <a:srgbClr val="FFFF00"/>
              </a:solidFill>
              <a:effectLst>
                <a:outerShdw blurRad="38100" dist="38100" dir="2700000" algn="tl">
                  <a:srgbClr val="000000">
                    <a:alpha val="43137"/>
                  </a:srgbClr>
                </a:outerShdw>
              </a:effectLst>
            </a:endParaRPr>
          </a:p>
          <a:p>
            <a:r>
              <a:rPr lang="en-US" sz="2400" dirty="0">
                <a:solidFill>
                  <a:srgbClr val="FFFF00"/>
                </a:solidFill>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Helpfulness			Kindness</a:t>
            </a:r>
            <a:endParaRPr lang="en-US" sz="2400" dirty="0">
              <a:solidFill>
                <a:srgbClr val="FFFF00"/>
              </a:solidFill>
              <a:effectLst>
                <a:outerShdw blurRad="38100" dist="38100" dir="2700000" algn="tl">
                  <a:srgbClr val="000000">
                    <a:alpha val="43137"/>
                  </a:srgbClr>
                </a:outerShdw>
              </a:effectLst>
            </a:endParaRPr>
          </a:p>
          <a:p>
            <a:r>
              <a:rPr lang="en-US" sz="2400" dirty="0">
                <a:solidFill>
                  <a:srgbClr val="FFFF00"/>
                </a:solidFill>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Obedience			Hopeful Future Expectations</a:t>
            </a:r>
          </a:p>
          <a:p>
            <a:r>
              <a:rPr lang="en-US" sz="2400" dirty="0" smtClean="0">
                <a:solidFill>
                  <a:srgbClr val="FFFF00"/>
                </a:solidFill>
                <a:effectLst>
                  <a:outerShdw blurRad="38100" dist="38100" dir="2700000" algn="tl">
                    <a:srgbClr val="000000">
                      <a:alpha val="43137"/>
                    </a:srgbClr>
                  </a:outerShdw>
                </a:effectLst>
              </a:rPr>
              <a:t>	Thriftiness			Religious Reverence</a:t>
            </a:r>
            <a:endParaRPr lang="en-US" sz="2400" dirty="0">
              <a:solidFill>
                <a:srgbClr val="FFFF00"/>
              </a:solidFill>
              <a:effectLst>
                <a:outerShdw blurRad="38100" dist="38100" dir="2700000" algn="tl">
                  <a:srgbClr val="000000">
                    <a:alpha val="43137"/>
                  </a:srgbClr>
                </a:outerShdw>
              </a:effectLst>
            </a:endParaRPr>
          </a:p>
          <a:p>
            <a:r>
              <a:rPr lang="en-US" sz="2400" dirty="0">
                <a:solidFill>
                  <a:srgbClr val="FFFF00"/>
                </a:solidFill>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Trustworthiness </a:t>
            </a:r>
            <a:r>
              <a:rPr lang="en-US" sz="2400" dirty="0">
                <a:solidFill>
                  <a:prstClr val="white"/>
                </a:solidFill>
                <a:effectLst>
                  <a:outerShdw blurRad="38100" dist="38100" dir="2700000" algn="tl">
                    <a:srgbClr val="000000">
                      <a:alpha val="43137"/>
                    </a:srgbClr>
                  </a:outerShdw>
                </a:effectLst>
              </a:rPr>
              <a:t>		</a:t>
            </a:r>
            <a:endParaRPr lang="en-US" sz="500" dirty="0">
              <a:solidFill>
                <a:prstClr val="white"/>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smtClean="0">
                <a:solidFill>
                  <a:prstClr val="white"/>
                </a:solidFill>
                <a:effectLst>
                  <a:outerShdw blurRad="38100" dist="38100" dir="2700000" algn="tl">
                    <a:srgbClr val="000000">
                      <a:alpha val="43137"/>
                    </a:srgbClr>
                  </a:outerShdw>
                </a:effectLst>
              </a:rPr>
              <a:t>In the beginning, there were </a:t>
            </a:r>
            <a:r>
              <a:rPr lang="en-US" sz="2400" b="1" dirty="0" smtClean="0">
                <a:solidFill>
                  <a:srgbClr val="FFFF00"/>
                </a:solidFill>
                <a:effectLst>
                  <a:outerShdw blurRad="38100" dist="38100" dir="2700000" algn="tl">
                    <a:srgbClr val="000000">
                      <a:alpha val="43137"/>
                    </a:srgbClr>
                  </a:outerShdw>
                </a:effectLst>
              </a:rPr>
              <a:t>no significant differences</a:t>
            </a:r>
            <a:r>
              <a:rPr lang="en-US" sz="2400" dirty="0" smtClean="0">
                <a:solidFill>
                  <a:prstClr val="white"/>
                </a:solidFill>
                <a:effectLst>
                  <a:outerShdw blurRad="38100" dist="38100" dir="2700000" algn="tl">
                    <a:srgbClr val="000000">
                      <a:alpha val="43137"/>
                    </a:srgbClr>
                  </a:outerShdw>
                </a:effectLst>
              </a:rPr>
              <a:t> between the two groups.  </a:t>
            </a:r>
          </a:p>
          <a:p>
            <a:pPr marL="171450" indent="-171450">
              <a:buFont typeface="Arial" panose="020B0604020202020204" pitchFamily="34" charset="0"/>
              <a:buChar char="•"/>
            </a:pPr>
            <a:endParaRPr lang="en-US" sz="500" dirty="0" smtClean="0">
              <a:solidFill>
                <a:prstClr val="white"/>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smtClean="0">
                <a:solidFill>
                  <a:prstClr val="white"/>
                </a:solidFill>
                <a:effectLst>
                  <a:outerShdw blurRad="38100" dist="38100" dir="2700000" algn="tl">
                    <a:srgbClr val="000000">
                      <a:alpha val="43137"/>
                    </a:srgbClr>
                  </a:outerShdw>
                </a:effectLst>
              </a:rPr>
              <a:t>By the end however, the differences were </a:t>
            </a:r>
            <a:r>
              <a:rPr lang="en-US" sz="2400" b="1" dirty="0" smtClean="0">
                <a:solidFill>
                  <a:srgbClr val="FFFF00"/>
                </a:solidFill>
                <a:effectLst>
                  <a:outerShdw blurRad="38100" dist="38100" dir="2700000" algn="tl">
                    <a:srgbClr val="000000">
                      <a:alpha val="43137"/>
                    </a:srgbClr>
                  </a:outerShdw>
                </a:effectLst>
              </a:rPr>
              <a:t>striking</a:t>
            </a:r>
            <a:r>
              <a:rPr lang="en-US" sz="2400" dirty="0" smtClean="0">
                <a:solidFill>
                  <a:srgbClr val="FFFF00"/>
                </a:solidFill>
                <a:effectLst>
                  <a:outerShdw blurRad="38100" dist="38100" dir="2700000" algn="tl">
                    <a:srgbClr val="000000">
                      <a:alpha val="43137"/>
                    </a:srgbClr>
                  </a:outerShdw>
                </a:effectLst>
              </a:rPr>
              <a:t>.</a:t>
            </a:r>
          </a:p>
        </p:txBody>
      </p:sp>
      <p:sp>
        <p:nvSpPr>
          <p:cNvPr id="4" name="TextBox 3"/>
          <p:cNvSpPr txBox="1"/>
          <p:nvPr/>
        </p:nvSpPr>
        <p:spPr>
          <a:xfrm>
            <a:off x="76200" y="216694"/>
            <a:ext cx="8915400" cy="1261884"/>
          </a:xfrm>
          <a:prstGeom prst="rect">
            <a:avLst/>
          </a:prstGeom>
          <a:noFill/>
        </p:spPr>
        <p:txBody>
          <a:bodyPr wrap="square" rtlCol="0">
            <a:spAutoFit/>
          </a:bodyPr>
          <a:lstStyle/>
          <a:p>
            <a:pPr algn="ctr"/>
            <a:r>
              <a:rPr lang="en-US" sz="4400" dirty="0" smtClean="0">
                <a:solidFill>
                  <a:srgbClr val="FFFF00"/>
                </a:solidFill>
                <a:effectLst>
                  <a:outerShdw blurRad="38100" dist="38100" dir="2700000" algn="tl">
                    <a:srgbClr val="000000">
                      <a:alpha val="43137"/>
                    </a:srgbClr>
                  </a:outerShdw>
                </a:effectLst>
              </a:rPr>
              <a:t>The Tufts CAMP Study</a:t>
            </a:r>
          </a:p>
          <a:p>
            <a:pPr algn="ctr"/>
            <a:r>
              <a:rPr lang="en-US" sz="3200" dirty="0" smtClean="0">
                <a:solidFill>
                  <a:srgbClr val="FFFF00"/>
                </a:solidFill>
                <a:effectLst>
                  <a:outerShdw blurRad="38100" dist="38100" dir="2700000" algn="tl">
                    <a:srgbClr val="000000">
                      <a:alpha val="43137"/>
                    </a:srgbClr>
                  </a:outerShdw>
                </a:effectLst>
              </a:rPr>
              <a:t>Study Design</a:t>
            </a:r>
            <a:endParaRPr lang="en-US" sz="3200" dirty="0">
              <a:solidFill>
                <a:prstClr val="white"/>
              </a:solidFill>
            </a:endParaRPr>
          </a:p>
        </p:txBody>
      </p:sp>
      <p:sp>
        <p:nvSpPr>
          <p:cNvPr id="5" name="TextBox 4"/>
          <p:cNvSpPr txBox="1"/>
          <p:nvPr/>
        </p:nvSpPr>
        <p:spPr>
          <a:xfrm>
            <a:off x="3886200" y="6248401"/>
            <a:ext cx="4953000" cy="276999"/>
          </a:xfrm>
          <a:prstGeom prst="rect">
            <a:avLst/>
          </a:prstGeom>
          <a:noFill/>
        </p:spPr>
        <p:txBody>
          <a:bodyPr wrap="square" rtlCol="0">
            <a:spAutoFit/>
          </a:bodyPr>
          <a:lstStyle/>
          <a:p>
            <a:pPr algn="r"/>
            <a:r>
              <a:rPr lang="en-US" sz="1200" dirty="0">
                <a:solidFill>
                  <a:prstClr val="white"/>
                </a:solidFill>
              </a:rPr>
              <a:t>Funded by the John Templeton Foundation</a:t>
            </a:r>
          </a:p>
        </p:txBody>
      </p:sp>
    </p:spTree>
    <p:custDataLst>
      <p:tags r:id="rId1"/>
    </p:custDataLst>
    <p:extLst>
      <p:ext uri="{BB962C8B-B14F-4D97-AF65-F5344CB8AC3E}">
        <p14:creationId xmlns:p14="http://schemas.microsoft.com/office/powerpoint/2010/main" val="190390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Owner\Desktop\slideshow images\Gilligan Train0002.jpg"/>
          <p:cNvPicPr>
            <a:picLocks noChangeAspect="1" noChangeArrowheads="1"/>
          </p:cNvPicPr>
          <p:nvPr/>
        </p:nvPicPr>
        <p:blipFill rotWithShape="1">
          <a:blip r:embed="rId4">
            <a:extLst>
              <a:ext uri="{28A0092B-C50C-407E-A947-70E740481C1C}">
                <a14:useLocalDpi xmlns:a14="http://schemas.microsoft.com/office/drawing/2010/main" val="0"/>
              </a:ext>
            </a:extLst>
          </a:blip>
          <a:srcRect t="1055" b="4288"/>
          <a:stretch/>
        </p:blipFill>
        <p:spPr bwMode="auto">
          <a:xfrm>
            <a:off x="201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1" y="304800"/>
            <a:ext cx="8848825" cy="2247900"/>
          </a:xfrm>
        </p:spPr>
        <p:txBody>
          <a:bodyPr>
            <a:noAutofit/>
          </a:bodyPr>
          <a:lstStyle/>
          <a:p>
            <a:pPr eaLnBrk="0" fontAlgn="base" hangingPunct="0">
              <a:spcAft>
                <a:spcPct val="0"/>
              </a:spcAft>
            </a:pPr>
            <a:r>
              <a:rPr lang="en-US" sz="7200" b="1" dirty="0">
                <a:solidFill>
                  <a:srgbClr val="C00000"/>
                </a:solidFill>
                <a:effectLst>
                  <a:outerShdw blurRad="38100" dist="38100" dir="2700000" algn="tl">
                    <a:srgbClr val="000000">
                      <a:alpha val="43137"/>
                    </a:srgbClr>
                  </a:outerShdw>
                </a:effectLst>
                <a:latin typeface="Arial Rounded MT Bold" panose="020F0704030504030204" pitchFamily="34" charset="0"/>
              </a:rPr>
              <a:t>Myth </a:t>
            </a:r>
            <a:r>
              <a:rPr lang="en-US" sz="7200" b="1"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#1</a:t>
            </a:r>
            <a:endParaRPr lang="en-US" sz="4800" b="1" i="1" baseline="-25000"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extBox 2"/>
          <p:cNvSpPr txBox="1"/>
          <p:nvPr/>
        </p:nvSpPr>
        <p:spPr>
          <a:xfrm>
            <a:off x="-13636" y="3581401"/>
            <a:ext cx="9144000" cy="1015663"/>
          </a:xfrm>
          <a:prstGeom prst="rect">
            <a:avLst/>
          </a:prstGeom>
          <a:noFill/>
        </p:spPr>
        <p:txBody>
          <a:bodyPr wrap="square" rtlCol="0">
            <a:spAutoFit/>
          </a:bodyPr>
          <a:lstStyle/>
          <a:p>
            <a:pPr algn="ctr"/>
            <a:r>
              <a:rPr lang="en-US" sz="6000" i="1" dirty="0">
                <a:solidFill>
                  <a:srgbClr val="FFFF00"/>
                </a:solidFill>
                <a:effectLst>
                  <a:outerShdw blurRad="38100" dist="38100" dir="2700000" algn="tl">
                    <a:srgbClr val="000000">
                      <a:alpha val="43137"/>
                    </a:srgbClr>
                  </a:outerShdw>
                </a:effectLst>
                <a:latin typeface="Arial Rounded MT Bold" panose="020F0704030504030204" pitchFamily="34" charset="0"/>
                <a:ea typeface="+mj-ea"/>
                <a:cs typeface="+mj-cs"/>
              </a:rPr>
              <a:t>Scouting is broken.</a:t>
            </a:r>
            <a:endParaRPr lang="en-US" i="1" dirty="0">
              <a:latin typeface="Arial Rounded MT Bold" panose="020F0704030504030204" pitchFamily="34" charset="0"/>
            </a:endParaRPr>
          </a:p>
        </p:txBody>
      </p:sp>
    </p:spTree>
    <p:custDataLst>
      <p:tags r:id="rId1"/>
    </p:custDataLst>
    <p:extLst>
      <p:ext uri="{BB962C8B-B14F-4D97-AF65-F5344CB8AC3E}">
        <p14:creationId xmlns:p14="http://schemas.microsoft.com/office/powerpoint/2010/main" val="15131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Tufts Results: Personal Character Attributes</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sz="2200" i="1" dirty="0" smtClean="0">
                <a:effectLst>
                  <a:outerShdw blurRad="38100" dist="38100" dir="2700000" algn="tl">
                    <a:srgbClr val="000000">
                      <a:alpha val="43137"/>
                    </a:srgbClr>
                  </a:outerShdw>
                </a:effectLst>
              </a:rPr>
              <a:t>Changes over 2½ years in Tufts CAMP Study</a:t>
            </a:r>
            <a:endParaRPr lang="en-US" sz="31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066800"/>
            <a:ext cx="8458200" cy="4724400"/>
          </a:xfrm>
        </p:spPr>
        <p:txBody>
          <a:bodyPr>
            <a:noAutofit/>
          </a:bodyPr>
          <a:lstStyle/>
          <a:p>
            <a:pPr marL="0" indent="0">
              <a:lnSpc>
                <a:spcPct val="150000"/>
              </a:lnSpc>
              <a:buNone/>
            </a:pPr>
            <a:r>
              <a:rPr lang="en-US" sz="2800" u="sng" dirty="0" smtClean="0">
                <a:effectLst>
                  <a:outerShdw blurRad="38100" dist="38100" dir="2700000" algn="tl">
                    <a:srgbClr val="000000">
                      <a:alpha val="43137"/>
                    </a:srgbClr>
                  </a:outerShdw>
                </a:effectLst>
              </a:rPr>
              <a:t>Attribute	</a:t>
            </a:r>
            <a:r>
              <a:rPr lang="en-US" sz="2800" u="sng" dirty="0">
                <a:effectLst>
                  <a:outerShdw blurRad="38100" dist="38100" dir="2700000" algn="tl">
                    <a:srgbClr val="000000">
                      <a:alpha val="43137"/>
                    </a:srgbClr>
                  </a:outerShdw>
                </a:effectLst>
              </a:rPr>
              <a:t>	 </a:t>
            </a:r>
            <a:r>
              <a:rPr lang="en-US" sz="2800" u="sng" dirty="0" smtClean="0">
                <a:effectLst>
                  <a:outerShdw blurRad="38100" dist="38100" dir="2700000" algn="tl">
                    <a:srgbClr val="000000">
                      <a:alpha val="43137"/>
                    </a:srgbClr>
                  </a:outerShdw>
                </a:effectLst>
              </a:rPr>
              <a:t>                 Scouts	     Non-scouts</a:t>
            </a:r>
          </a:p>
          <a:p>
            <a:pPr marL="0" indent="0">
              <a:lnSpc>
                <a:spcPct val="150000"/>
              </a:lnSpc>
              <a:spcBef>
                <a:spcPts val="0"/>
              </a:spcBef>
              <a:buNone/>
            </a:pPr>
            <a:r>
              <a:rPr lang="en-US" sz="2600" dirty="0">
                <a:solidFill>
                  <a:srgbClr val="FFFF00"/>
                </a:solidFill>
                <a:effectLst>
                  <a:outerShdw blurRad="38100" dist="38100" dir="2700000" algn="tl">
                    <a:srgbClr val="000000">
                      <a:alpha val="43137"/>
                    </a:srgbClr>
                  </a:outerShdw>
                </a:effectLst>
              </a:rPr>
              <a:t>Cheerfulness	</a:t>
            </a:r>
            <a:r>
              <a:rPr lang="en-US" sz="2600" dirty="0" smtClean="0">
                <a:solidFill>
                  <a:srgbClr val="FFFF00"/>
                </a:solidFill>
                <a:effectLst>
                  <a:outerShdw blurRad="38100" dist="38100" dir="2700000" algn="tl">
                    <a:srgbClr val="000000">
                      <a:alpha val="43137"/>
                    </a:srgbClr>
                  </a:outerShdw>
                </a:effectLst>
              </a:rPr>
              <a:t>	</a:t>
            </a:r>
          </a:p>
          <a:p>
            <a:pPr marL="0" indent="0">
              <a:lnSpc>
                <a:spcPct val="150000"/>
              </a:lnSpc>
              <a:spcBef>
                <a:spcPts val="0"/>
              </a:spcBef>
              <a:buNone/>
            </a:pPr>
            <a:r>
              <a:rPr lang="en-US" sz="2600" dirty="0" smtClean="0">
                <a:solidFill>
                  <a:srgbClr val="FFFF00"/>
                </a:solidFill>
                <a:effectLst>
                  <a:outerShdw blurRad="38100" dist="38100" dir="2700000" algn="tl">
                    <a:srgbClr val="000000">
                      <a:alpha val="43137"/>
                    </a:srgbClr>
                  </a:outerShdw>
                </a:effectLst>
              </a:rPr>
              <a:t>Helpfulness			</a:t>
            </a:r>
          </a:p>
          <a:p>
            <a:pPr marL="0" indent="0">
              <a:lnSpc>
                <a:spcPct val="150000"/>
              </a:lnSpc>
              <a:spcBef>
                <a:spcPts val="0"/>
              </a:spcBef>
              <a:buNone/>
            </a:pPr>
            <a:r>
              <a:rPr lang="en-US" sz="2600" dirty="0" smtClean="0">
                <a:solidFill>
                  <a:srgbClr val="FFFF00"/>
                </a:solidFill>
                <a:effectLst>
                  <a:outerShdw blurRad="38100" dist="38100" dir="2700000" algn="tl">
                    <a:srgbClr val="000000">
                      <a:alpha val="43137"/>
                    </a:srgbClr>
                  </a:outerShdw>
                </a:effectLst>
              </a:rPr>
              <a:t>Obedience</a:t>
            </a:r>
            <a:r>
              <a:rPr lang="en-US" sz="2600" dirty="0" smtClean="0">
                <a:effectLst>
                  <a:outerShdw blurRad="38100" dist="38100" dir="2700000" algn="tl">
                    <a:srgbClr val="000000">
                      <a:alpha val="43137"/>
                    </a:srgbClr>
                  </a:outerShdw>
                </a:effectLst>
              </a:rPr>
              <a:t>			  			</a:t>
            </a:r>
            <a:endParaRPr lang="en-US" sz="2600" dirty="0" smtClean="0">
              <a:solidFill>
                <a:srgbClr val="FFFF00"/>
              </a:solidFill>
              <a:effectLst>
                <a:outerShdw blurRad="38100" dist="38100" dir="2700000" algn="tl">
                  <a:srgbClr val="000000">
                    <a:alpha val="43137"/>
                  </a:srgbClr>
                </a:outerShdw>
              </a:effectLst>
            </a:endParaRPr>
          </a:p>
          <a:p>
            <a:pPr marL="0" indent="0">
              <a:lnSpc>
                <a:spcPct val="150000"/>
              </a:lnSpc>
              <a:spcBef>
                <a:spcPts val="0"/>
              </a:spcBef>
              <a:buNone/>
            </a:pPr>
            <a:r>
              <a:rPr lang="en-US" sz="2600" dirty="0">
                <a:solidFill>
                  <a:srgbClr val="FFFF00"/>
                </a:solidFill>
                <a:effectLst>
                  <a:outerShdw blurRad="38100" dist="38100" dir="2700000" algn="tl">
                    <a:srgbClr val="000000">
                      <a:alpha val="43137"/>
                    </a:srgbClr>
                  </a:outerShdw>
                </a:effectLst>
              </a:rPr>
              <a:t>Kindness</a:t>
            </a:r>
            <a:r>
              <a:rPr lang="en-US" sz="2600" dirty="0" smtClean="0">
                <a:effectLst>
                  <a:outerShdw blurRad="38100" dist="38100" dir="2700000" algn="tl">
                    <a:srgbClr val="000000">
                      <a:alpha val="43137"/>
                    </a:srgbClr>
                  </a:outerShdw>
                </a:effectLst>
              </a:rPr>
              <a:t>		 					 </a:t>
            </a:r>
            <a:endParaRPr lang="en-US" sz="2600" dirty="0">
              <a:effectLst>
                <a:outerShdw blurRad="38100" dist="38100" dir="2700000" algn="tl">
                  <a:srgbClr val="000000">
                    <a:alpha val="43137"/>
                  </a:srgbClr>
                </a:outerShdw>
              </a:effectLst>
            </a:endParaRPr>
          </a:p>
          <a:p>
            <a:pPr marL="0" indent="0">
              <a:lnSpc>
                <a:spcPct val="150000"/>
              </a:lnSpc>
              <a:spcBef>
                <a:spcPts val="0"/>
              </a:spcBef>
              <a:buNone/>
            </a:pPr>
            <a:r>
              <a:rPr lang="en-US" sz="2600" dirty="0" smtClean="0">
                <a:solidFill>
                  <a:srgbClr val="FFFF00"/>
                </a:solidFill>
                <a:effectLst>
                  <a:outerShdw blurRad="38100" dist="38100" dir="2700000" algn="tl">
                    <a:srgbClr val="000000">
                      <a:alpha val="43137"/>
                    </a:srgbClr>
                  </a:outerShdw>
                </a:effectLst>
              </a:rPr>
              <a:t>Hopeful Future Expectations</a:t>
            </a:r>
            <a:r>
              <a:rPr lang="en-US" sz="2600" dirty="0" smtClean="0">
                <a:effectLst>
                  <a:outerShdw blurRad="38100" dist="38100" dir="2700000" algn="tl">
                    <a:srgbClr val="000000">
                      <a:alpha val="43137"/>
                    </a:srgbClr>
                  </a:outerShdw>
                </a:effectLst>
              </a:rPr>
              <a:t>	</a:t>
            </a:r>
            <a:r>
              <a:rPr lang="en-US" sz="2600" dirty="0" smtClean="0">
                <a:solidFill>
                  <a:srgbClr val="FFFF00"/>
                </a:solidFill>
                <a:effectLst>
                  <a:outerShdw blurRad="38100" dist="38100" dir="2700000" algn="tl">
                    <a:srgbClr val="000000">
                      <a:alpha val="43137"/>
                    </a:srgbClr>
                  </a:outerShdw>
                </a:effectLst>
              </a:rPr>
              <a:t>	</a:t>
            </a:r>
            <a:r>
              <a:rPr lang="en-US" sz="2600" dirty="0" smtClean="0">
                <a:effectLst>
                  <a:outerShdw blurRad="38100" dist="38100" dir="2700000" algn="tl">
                    <a:srgbClr val="000000">
                      <a:alpha val="43137"/>
                    </a:srgbClr>
                  </a:outerShdw>
                </a:effectLst>
              </a:rPr>
              <a:t>		</a:t>
            </a:r>
            <a:endParaRPr lang="en-US" sz="2600" dirty="0" smtClean="0">
              <a:solidFill>
                <a:srgbClr val="FFFF00"/>
              </a:solidFill>
              <a:effectLst>
                <a:outerShdw blurRad="38100" dist="38100" dir="2700000" algn="tl">
                  <a:srgbClr val="000000">
                    <a:alpha val="43137"/>
                  </a:srgbClr>
                </a:outerShdw>
              </a:effectLst>
            </a:endParaRPr>
          </a:p>
          <a:p>
            <a:pPr marL="0" indent="0">
              <a:lnSpc>
                <a:spcPct val="150000"/>
              </a:lnSpc>
              <a:spcBef>
                <a:spcPts val="0"/>
              </a:spcBef>
              <a:buNone/>
            </a:pPr>
            <a:r>
              <a:rPr lang="en-US" sz="2600" dirty="0" smtClean="0">
                <a:solidFill>
                  <a:srgbClr val="FFFF00"/>
                </a:solidFill>
                <a:effectLst>
                  <a:outerShdw blurRad="38100" dist="38100" dir="2700000" algn="tl">
                    <a:srgbClr val="000000">
                      <a:alpha val="43137"/>
                    </a:srgbClr>
                  </a:outerShdw>
                </a:effectLst>
              </a:rPr>
              <a:t>Trustworthiness</a:t>
            </a:r>
            <a:r>
              <a:rPr lang="en-US" sz="2400" dirty="0" smtClean="0">
                <a:effectLst>
                  <a:outerShdw blurRad="38100" dist="38100" dir="2700000" algn="tl">
                    <a:srgbClr val="000000">
                      <a:alpha val="43137"/>
                    </a:srgbClr>
                  </a:outerShdw>
                </a:effectLst>
              </a:rPr>
              <a:t>				</a:t>
            </a:r>
            <a:endParaRPr lang="en-US" sz="2400" dirty="0">
              <a:solidFill>
                <a:srgbClr val="FFFF00"/>
              </a:solidFill>
              <a:effectLst>
                <a:outerShdw blurRad="38100" dist="38100" dir="2700000" algn="tl">
                  <a:srgbClr val="000000">
                    <a:alpha val="43137"/>
                  </a:srgbClr>
                </a:outerShdw>
              </a:effectLst>
            </a:endParaRPr>
          </a:p>
        </p:txBody>
      </p:sp>
      <p:grpSp>
        <p:nvGrpSpPr>
          <p:cNvPr id="92" name="Group 91"/>
          <p:cNvGrpSpPr/>
          <p:nvPr/>
        </p:nvGrpSpPr>
        <p:grpSpPr>
          <a:xfrm>
            <a:off x="5105400" y="2424987"/>
            <a:ext cx="2432762" cy="528081"/>
            <a:chOff x="5339281" y="3069880"/>
            <a:chExt cx="2154725" cy="539436"/>
          </a:xfrm>
        </p:grpSpPr>
        <p:sp>
          <p:nvSpPr>
            <p:cNvPr id="7" name="Up Arrow 6"/>
            <p:cNvSpPr/>
            <p:nvPr/>
          </p:nvSpPr>
          <p:spPr>
            <a:xfrm rot="10800000">
              <a:off x="7113006" y="3069880"/>
              <a:ext cx="3810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Up Arrow 16"/>
            <p:cNvSpPr/>
            <p:nvPr/>
          </p:nvSpPr>
          <p:spPr>
            <a:xfrm>
              <a:off x="5339281" y="3075916"/>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1" name="Group 90"/>
          <p:cNvGrpSpPr/>
          <p:nvPr/>
        </p:nvGrpSpPr>
        <p:grpSpPr>
          <a:xfrm>
            <a:off x="5105400" y="1828800"/>
            <a:ext cx="2617705" cy="523070"/>
            <a:chOff x="5328719" y="2453490"/>
            <a:chExt cx="2318531" cy="534317"/>
          </a:xfrm>
        </p:grpSpPr>
        <p:sp>
          <p:nvSpPr>
            <p:cNvPr id="12" name="Up Arrow 11"/>
            <p:cNvSpPr/>
            <p:nvPr/>
          </p:nvSpPr>
          <p:spPr>
            <a:xfrm>
              <a:off x="5328719" y="2453490"/>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Up Arrow 27"/>
            <p:cNvSpPr/>
            <p:nvPr/>
          </p:nvSpPr>
          <p:spPr>
            <a:xfrm rot="10800000">
              <a:off x="6918762" y="2454407"/>
              <a:ext cx="3810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Up Arrow 28"/>
            <p:cNvSpPr/>
            <p:nvPr/>
          </p:nvSpPr>
          <p:spPr>
            <a:xfrm rot="10800000">
              <a:off x="7266250" y="2453490"/>
              <a:ext cx="3810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6" name="Group 95"/>
          <p:cNvGrpSpPr/>
          <p:nvPr/>
        </p:nvGrpSpPr>
        <p:grpSpPr>
          <a:xfrm>
            <a:off x="4893953" y="4255017"/>
            <a:ext cx="2726047" cy="522172"/>
            <a:chOff x="4950813" y="4935648"/>
            <a:chExt cx="2414491" cy="533400"/>
          </a:xfrm>
        </p:grpSpPr>
        <p:sp>
          <p:nvSpPr>
            <p:cNvPr id="14" name="Up Arrow 13"/>
            <p:cNvSpPr/>
            <p:nvPr/>
          </p:nvSpPr>
          <p:spPr>
            <a:xfrm>
              <a:off x="4950813" y="49356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Up Arrow 19"/>
            <p:cNvSpPr/>
            <p:nvPr/>
          </p:nvSpPr>
          <p:spPr>
            <a:xfrm>
              <a:off x="5318529" y="49356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Up Arrow 25"/>
            <p:cNvSpPr/>
            <p:nvPr/>
          </p:nvSpPr>
          <p:spPr>
            <a:xfrm rot="5400000">
              <a:off x="6908104" y="4935648"/>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5" name="Group 94"/>
          <p:cNvGrpSpPr/>
          <p:nvPr/>
        </p:nvGrpSpPr>
        <p:grpSpPr>
          <a:xfrm>
            <a:off x="4893953" y="3642860"/>
            <a:ext cx="2726047" cy="522172"/>
            <a:chOff x="4911110" y="4326048"/>
            <a:chExt cx="2414491" cy="533400"/>
          </a:xfrm>
        </p:grpSpPr>
        <p:sp>
          <p:nvSpPr>
            <p:cNvPr id="21" name="Up Arrow 20"/>
            <p:cNvSpPr/>
            <p:nvPr/>
          </p:nvSpPr>
          <p:spPr>
            <a:xfrm>
              <a:off x="5278826" y="43260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Up Arrow 21"/>
            <p:cNvSpPr/>
            <p:nvPr/>
          </p:nvSpPr>
          <p:spPr>
            <a:xfrm>
              <a:off x="4911110" y="43260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Up Arrow 24"/>
            <p:cNvSpPr/>
            <p:nvPr/>
          </p:nvSpPr>
          <p:spPr>
            <a:xfrm rot="5400000">
              <a:off x="6868401" y="4319076"/>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3" name="Group 92"/>
          <p:cNvGrpSpPr/>
          <p:nvPr/>
        </p:nvGrpSpPr>
        <p:grpSpPr>
          <a:xfrm>
            <a:off x="4671042" y="3043173"/>
            <a:ext cx="2948958" cy="522172"/>
            <a:chOff x="4953000" y="3716448"/>
            <a:chExt cx="2611925" cy="533400"/>
          </a:xfrm>
        </p:grpSpPr>
        <p:sp>
          <p:nvSpPr>
            <p:cNvPr id="6" name="Up Arrow 5"/>
            <p:cNvSpPr/>
            <p:nvPr/>
          </p:nvSpPr>
          <p:spPr>
            <a:xfrm>
              <a:off x="5715000" y="37164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Up Arrow 7"/>
            <p:cNvSpPr/>
            <p:nvPr/>
          </p:nvSpPr>
          <p:spPr>
            <a:xfrm rot="5400000">
              <a:off x="7107725" y="3716448"/>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Up Arrow 8"/>
            <p:cNvSpPr/>
            <p:nvPr/>
          </p:nvSpPr>
          <p:spPr>
            <a:xfrm>
              <a:off x="5334000" y="37164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Up Arrow 9"/>
            <p:cNvSpPr/>
            <p:nvPr/>
          </p:nvSpPr>
          <p:spPr>
            <a:xfrm>
              <a:off x="4953000" y="37164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10"/>
          <p:cNvGrpSpPr/>
          <p:nvPr/>
        </p:nvGrpSpPr>
        <p:grpSpPr>
          <a:xfrm>
            <a:off x="4894612" y="4850463"/>
            <a:ext cx="2725388" cy="522172"/>
            <a:chOff x="5074818" y="5562600"/>
            <a:chExt cx="2413907" cy="533400"/>
          </a:xfrm>
        </p:grpSpPr>
        <p:grpSp>
          <p:nvGrpSpPr>
            <p:cNvPr id="94" name="Group 93"/>
            <p:cNvGrpSpPr/>
            <p:nvPr/>
          </p:nvGrpSpPr>
          <p:grpSpPr>
            <a:xfrm>
              <a:off x="5074818" y="5562600"/>
              <a:ext cx="748132" cy="533400"/>
              <a:chOff x="5046759" y="5562600"/>
              <a:chExt cx="748132" cy="533400"/>
            </a:xfrm>
          </p:grpSpPr>
          <p:sp>
            <p:nvSpPr>
              <p:cNvPr id="23" name="Up Arrow 22"/>
              <p:cNvSpPr/>
              <p:nvPr/>
            </p:nvSpPr>
            <p:spPr>
              <a:xfrm>
                <a:off x="5046759" y="5562600"/>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Up Arrow 29"/>
              <p:cNvSpPr/>
              <p:nvPr/>
            </p:nvSpPr>
            <p:spPr>
              <a:xfrm>
                <a:off x="5413891" y="5562600"/>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Up Arrow 40"/>
            <p:cNvSpPr/>
            <p:nvPr/>
          </p:nvSpPr>
          <p:spPr>
            <a:xfrm rot="5400000">
              <a:off x="7031525" y="5562600"/>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TextBox 5"/>
          <p:cNvSpPr txBox="1"/>
          <p:nvPr/>
        </p:nvSpPr>
        <p:spPr>
          <a:xfrm>
            <a:off x="6705600" y="6504801"/>
            <a:ext cx="25146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prstClr val="white">
                    <a:lumMod val="75000"/>
                  </a:prstClr>
                </a:solidFill>
              </a:rPr>
              <a:t>J Youth </a:t>
            </a:r>
            <a:r>
              <a:rPr lang="en-US" sz="1200" dirty="0" err="1" smtClean="0">
                <a:solidFill>
                  <a:prstClr val="white">
                    <a:lumMod val="75000"/>
                  </a:prstClr>
                </a:solidFill>
              </a:rPr>
              <a:t>Adol</a:t>
            </a:r>
            <a:r>
              <a:rPr lang="en-US" sz="1200" dirty="0" smtClean="0">
                <a:solidFill>
                  <a:prstClr val="white">
                    <a:lumMod val="75000"/>
                  </a:prstClr>
                </a:solidFill>
              </a:rPr>
              <a:t> (2015) 44:2359-2372</a:t>
            </a:r>
            <a:endParaRPr lang="en-US" sz="1200" dirty="0">
              <a:solidFill>
                <a:prstClr val="white">
                  <a:lumMod val="75000"/>
                </a:prstClr>
              </a:solidFill>
            </a:endParaRPr>
          </a:p>
        </p:txBody>
      </p:sp>
      <p:sp>
        <p:nvSpPr>
          <p:cNvPr id="16" name="TextBox 15"/>
          <p:cNvSpPr txBox="1"/>
          <p:nvPr/>
        </p:nvSpPr>
        <p:spPr>
          <a:xfrm>
            <a:off x="8458200" y="5791200"/>
            <a:ext cx="237566" cy="369332"/>
          </a:xfrm>
          <a:prstGeom prst="rect">
            <a:avLst/>
          </a:prstGeom>
          <a:noFill/>
        </p:spPr>
        <p:txBody>
          <a:bodyPr wrap="none" rtlCol="0">
            <a:spAutoFit/>
          </a:bodyPr>
          <a:lstStyle/>
          <a:p>
            <a:r>
              <a:rPr lang="en-US" dirty="0" smtClean="0">
                <a:solidFill>
                  <a:prstClr val="white"/>
                </a:solidFill>
              </a:rPr>
              <a:t> </a:t>
            </a:r>
            <a:endParaRPr lang="en-US" dirty="0">
              <a:solidFill>
                <a:prstClr val="white"/>
              </a:solidFill>
            </a:endParaRPr>
          </a:p>
        </p:txBody>
      </p:sp>
      <p:sp>
        <p:nvSpPr>
          <p:cNvPr id="15" name="TextBox 14"/>
          <p:cNvSpPr txBox="1"/>
          <p:nvPr/>
        </p:nvSpPr>
        <p:spPr>
          <a:xfrm>
            <a:off x="213167" y="5808583"/>
            <a:ext cx="5213351" cy="892552"/>
          </a:xfrm>
          <a:prstGeom prst="rect">
            <a:avLst/>
          </a:prstGeom>
          <a:noFill/>
        </p:spPr>
        <p:txBody>
          <a:bodyPr wrap="square" rtlCol="0">
            <a:spAutoFit/>
          </a:bodyPr>
          <a:lstStyle/>
          <a:p>
            <a:r>
              <a:rPr lang="en-US" sz="2600" dirty="0" smtClean="0">
                <a:solidFill>
                  <a:srgbClr val="FFFF00"/>
                </a:solidFill>
                <a:effectLst>
                  <a:outerShdw blurRad="38100" dist="38100" dir="2700000" algn="tl">
                    <a:srgbClr val="000000">
                      <a:alpha val="43137"/>
                    </a:srgbClr>
                  </a:outerShdw>
                </a:effectLst>
              </a:rPr>
              <a:t>Academic Success</a:t>
            </a:r>
            <a:r>
              <a:rPr lang="en-US" sz="2600" dirty="0">
                <a:solidFill>
                  <a:srgbClr val="FFFF00"/>
                </a:solidFill>
                <a:effectLst>
                  <a:outerShdw blurRad="38100" dist="38100" dir="2700000" algn="tl">
                    <a:srgbClr val="000000">
                      <a:alpha val="43137"/>
                    </a:srgbClr>
                  </a:outerShdw>
                </a:effectLst>
              </a:rPr>
              <a:t>	</a:t>
            </a:r>
            <a:r>
              <a:rPr lang="en-US" sz="2600" dirty="0" smtClean="0">
                <a:solidFill>
                  <a:srgbClr val="FFFF00"/>
                </a:solidFill>
                <a:effectLst>
                  <a:outerShdw blurRad="38100" dist="38100" dir="2700000" algn="tl">
                    <a:srgbClr val="000000">
                      <a:alpha val="43137"/>
                    </a:srgbClr>
                  </a:outerShdw>
                </a:effectLst>
              </a:rPr>
              <a:t>    Thriftiness</a:t>
            </a:r>
            <a:r>
              <a:rPr lang="en-US" sz="2400"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5089967" y="5813048"/>
            <a:ext cx="4267200" cy="892552"/>
          </a:xfrm>
          <a:prstGeom prst="rect">
            <a:avLst/>
          </a:prstGeom>
          <a:noFill/>
        </p:spPr>
        <p:txBody>
          <a:bodyPr wrap="square" rtlCol="0">
            <a:spAutoFit/>
          </a:bodyPr>
          <a:lstStyle/>
          <a:p>
            <a:r>
              <a:rPr lang="en-US" sz="2600" dirty="0" smtClean="0">
                <a:solidFill>
                  <a:srgbClr val="FFFF00"/>
                </a:solidFill>
                <a:effectLst>
                  <a:outerShdw blurRad="38100" dist="38100" dir="2700000" algn="tl">
                    <a:srgbClr val="000000">
                      <a:alpha val="43137"/>
                    </a:srgbClr>
                  </a:outerShdw>
                </a:effectLst>
              </a:rPr>
              <a:t>  Intentional Self </a:t>
            </a:r>
            <a:r>
              <a:rPr lang="en-US" sz="2600" dirty="0">
                <a:solidFill>
                  <a:srgbClr val="FFFF00"/>
                </a:solidFill>
                <a:effectLst>
                  <a:outerShdw blurRad="38100" dist="38100" dir="2700000" algn="tl">
                    <a:srgbClr val="000000">
                      <a:alpha val="43137"/>
                    </a:srgbClr>
                  </a:outerShdw>
                </a:effectLst>
              </a:rPr>
              <a:t>Regulation</a:t>
            </a:r>
          </a:p>
          <a:p>
            <a:endParaRPr lang="en-US" sz="2600" dirty="0">
              <a:solidFill>
                <a:srgbClr val="FFFF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252170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5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750"/>
                                        <p:tgtEl>
                                          <p:spTgt spid="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500"/>
                                        <p:tgtEl>
                                          <p:spTgt spid="9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750"/>
                                        <p:tgtEl>
                                          <p:spTgt spid="3">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750"/>
                                        <p:tgtEl>
                                          <p:spTgt spid="3">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500"/>
                                        <p:tgtEl>
                                          <p:spTgt spid="9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750"/>
                                        <p:tgtEl>
                                          <p:spTgt spid="3">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fade">
                                      <p:cBhvr>
                                        <p:cTn id="53" dur="500"/>
                                        <p:tgtEl>
                                          <p:spTgt spid="9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750"/>
                                        <p:tgtEl>
                                          <p:spTgt spid="3">
                                            <p:txEl>
                                              <p:pRg st="6" end="6"/>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1750"/>
                                        <p:tgtEl>
                                          <p:spTgt spid="15"/>
                                        </p:tgtEl>
                                      </p:cBhvr>
                                    </p:animEffect>
                                  </p:childTnLst>
                                </p:cTn>
                              </p:par>
                              <p:par>
                                <p:cTn id="67" presetID="22" presetClass="entr" presetSubtype="8" fill="hold" grpId="0" nodeType="withEffect">
                                  <p:stCondLst>
                                    <p:cond delay="175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1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1" grpId="0"/>
      <p:bldP spid="15"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ags/tag10.xml><?xml version="1.0" encoding="utf-8"?>
<p:tagLst xmlns:a="http://schemas.openxmlformats.org/drawingml/2006/main" xmlns:r="http://schemas.openxmlformats.org/officeDocument/2006/relationships" xmlns:p="http://schemas.openxmlformats.org/presentationml/2006/main">
  <p:tag name="TIMING" val="|6.1|5.7|5|6.6|6|9.4"/>
</p:tagLst>
</file>

<file path=ppt/tags/tag11.xml><?xml version="1.0" encoding="utf-8"?>
<p:tagLst xmlns:a="http://schemas.openxmlformats.org/drawingml/2006/main" xmlns:r="http://schemas.openxmlformats.org/officeDocument/2006/relationships" xmlns:p="http://schemas.openxmlformats.org/presentationml/2006/main">
  <p:tag name="TIMING" val="|26.5|8.8|7.7"/>
</p:tagLst>
</file>

<file path=ppt/tags/tag12.xml><?xml version="1.0" encoding="utf-8"?>
<p:tagLst xmlns:a="http://schemas.openxmlformats.org/drawingml/2006/main" xmlns:r="http://schemas.openxmlformats.org/officeDocument/2006/relationships" xmlns:p="http://schemas.openxmlformats.org/presentationml/2006/main">
  <p:tag name="TIMING" val="|6.6|5.5|13"/>
</p:tagLst>
</file>

<file path=ppt/tags/tag13.xml><?xml version="1.0" encoding="utf-8"?>
<p:tagLst xmlns:a="http://schemas.openxmlformats.org/drawingml/2006/main" xmlns:r="http://schemas.openxmlformats.org/officeDocument/2006/relationships" xmlns:p="http://schemas.openxmlformats.org/presentationml/2006/main">
  <p:tag name="TIMING" val="|12.1|6.5"/>
</p:tagLst>
</file>

<file path=ppt/tags/tag14.xml><?xml version="1.0" encoding="utf-8"?>
<p:tagLst xmlns:a="http://schemas.openxmlformats.org/drawingml/2006/main" xmlns:r="http://schemas.openxmlformats.org/officeDocument/2006/relationships" xmlns:p="http://schemas.openxmlformats.org/presentationml/2006/main">
  <p:tag name="TIMING" val="|9.8|2.3|9.9"/>
</p:tagLst>
</file>

<file path=ppt/tags/tag15.xml><?xml version="1.0" encoding="utf-8"?>
<p:tagLst xmlns:a="http://schemas.openxmlformats.org/drawingml/2006/main" xmlns:r="http://schemas.openxmlformats.org/officeDocument/2006/relationships" xmlns:p="http://schemas.openxmlformats.org/presentationml/2006/main">
  <p:tag name="TIMING" val="|7.7|5.1|9.8"/>
</p:tagLst>
</file>

<file path=ppt/tags/tag16.xml><?xml version="1.0" encoding="utf-8"?>
<p:tagLst xmlns:a="http://schemas.openxmlformats.org/drawingml/2006/main" xmlns:r="http://schemas.openxmlformats.org/officeDocument/2006/relationships" xmlns:p="http://schemas.openxmlformats.org/presentationml/2006/main">
  <p:tag name="TIMING" val="|1.1|0.5|0.4"/>
</p:tagLst>
</file>

<file path=ppt/tags/tag17.xml><?xml version="1.0" encoding="utf-8"?>
<p:tagLst xmlns:a="http://schemas.openxmlformats.org/drawingml/2006/main" xmlns:r="http://schemas.openxmlformats.org/officeDocument/2006/relationships" xmlns:p="http://schemas.openxmlformats.org/presentationml/2006/main">
  <p:tag name="TIMING" val="|0.5"/>
</p:tagLst>
</file>

<file path=ppt/tags/tag18.xml><?xml version="1.0" encoding="utf-8"?>
<p:tagLst xmlns:a="http://schemas.openxmlformats.org/drawingml/2006/main" xmlns:r="http://schemas.openxmlformats.org/officeDocument/2006/relationships" xmlns:p="http://schemas.openxmlformats.org/presentationml/2006/main">
  <p:tag name="TIMING" val="|0.4"/>
</p:tagLst>
</file>

<file path=ppt/tags/tag19.xml><?xml version="1.0" encoding="utf-8"?>
<p:tagLst xmlns:a="http://schemas.openxmlformats.org/drawingml/2006/main" xmlns:r="http://schemas.openxmlformats.org/officeDocument/2006/relationships" xmlns:p="http://schemas.openxmlformats.org/presentationml/2006/main">
  <p:tag name="TIMING" val="|0.7|1.2"/>
</p:tagLst>
</file>

<file path=ppt/tags/tag2.xml><?xml version="1.0" encoding="utf-8"?>
<p:tagLst xmlns:a="http://schemas.openxmlformats.org/drawingml/2006/main" xmlns:r="http://schemas.openxmlformats.org/officeDocument/2006/relationships" xmlns:p="http://schemas.openxmlformats.org/presentationml/2006/main">
  <p:tag name="TIMING" val="|9.2|8.6"/>
</p:tagLst>
</file>

<file path=ppt/tags/tag20.xml><?xml version="1.0" encoding="utf-8"?>
<p:tagLst xmlns:a="http://schemas.openxmlformats.org/drawingml/2006/main" xmlns:r="http://schemas.openxmlformats.org/officeDocument/2006/relationships" xmlns:p="http://schemas.openxmlformats.org/presentationml/2006/main">
  <p:tag name="TIMING" val="|23.9|1.4|0.3|0.8"/>
</p:tagLst>
</file>

<file path=ppt/tags/tag21.xml><?xml version="1.0" encoding="utf-8"?>
<p:tagLst xmlns:a="http://schemas.openxmlformats.org/drawingml/2006/main" xmlns:r="http://schemas.openxmlformats.org/officeDocument/2006/relationships" xmlns:p="http://schemas.openxmlformats.org/presentationml/2006/main">
  <p:tag name="TIMING" val="|3.5|5|10.1|4.9"/>
</p:tagLst>
</file>

<file path=ppt/tags/tag22.xml><?xml version="1.0" encoding="utf-8"?>
<p:tagLst xmlns:a="http://schemas.openxmlformats.org/drawingml/2006/main" xmlns:r="http://schemas.openxmlformats.org/officeDocument/2006/relationships" xmlns:p="http://schemas.openxmlformats.org/presentationml/2006/main">
  <p:tag name="TIMING" val="|27.4"/>
</p:tagLst>
</file>

<file path=ppt/tags/tag23.xml><?xml version="1.0" encoding="utf-8"?>
<p:tagLst xmlns:a="http://schemas.openxmlformats.org/drawingml/2006/main" xmlns:r="http://schemas.openxmlformats.org/officeDocument/2006/relationships" xmlns:p="http://schemas.openxmlformats.org/presentationml/2006/main">
  <p:tag name="TIMING" val="|7.8|4.5|13.7"/>
</p:tagLst>
</file>

<file path=ppt/tags/tag24.xml><?xml version="1.0" encoding="utf-8"?>
<p:tagLst xmlns:a="http://schemas.openxmlformats.org/drawingml/2006/main" xmlns:r="http://schemas.openxmlformats.org/officeDocument/2006/relationships" xmlns:p="http://schemas.openxmlformats.org/presentationml/2006/main">
  <p:tag name="TIMING" val="|9.2|8.6"/>
</p:tagLst>
</file>

<file path=ppt/tags/tag25.xml><?xml version="1.0" encoding="utf-8"?>
<p:tagLst xmlns:a="http://schemas.openxmlformats.org/drawingml/2006/main" xmlns:r="http://schemas.openxmlformats.org/officeDocument/2006/relationships" xmlns:p="http://schemas.openxmlformats.org/presentationml/2006/main">
  <p:tag name="TIMING" val="|13.4"/>
</p:tagLst>
</file>

<file path=ppt/tags/tag26.xml><?xml version="1.0" encoding="utf-8"?>
<p:tagLst xmlns:a="http://schemas.openxmlformats.org/drawingml/2006/main" xmlns:r="http://schemas.openxmlformats.org/officeDocument/2006/relationships" xmlns:p="http://schemas.openxmlformats.org/presentationml/2006/main">
  <p:tag name="TIMING" val="|8.1"/>
</p:tagLst>
</file>

<file path=ppt/tags/tag27.xml><?xml version="1.0" encoding="utf-8"?>
<p:tagLst xmlns:a="http://schemas.openxmlformats.org/drawingml/2006/main" xmlns:r="http://schemas.openxmlformats.org/officeDocument/2006/relationships" xmlns:p="http://schemas.openxmlformats.org/presentationml/2006/main">
  <p:tag name="TIMING" val="|9.2|11|1|0.9|0.9|1.6|9.8"/>
</p:tagLst>
</file>

<file path=ppt/tags/tag28.xml><?xml version="1.0" encoding="utf-8"?>
<p:tagLst xmlns:a="http://schemas.openxmlformats.org/drawingml/2006/main" xmlns:r="http://schemas.openxmlformats.org/officeDocument/2006/relationships" xmlns:p="http://schemas.openxmlformats.org/presentationml/2006/main">
  <p:tag name="TIMING" val="|6.3"/>
</p:tagLst>
</file>

<file path=ppt/tags/tag29.xml><?xml version="1.0" encoding="utf-8"?>
<p:tagLst xmlns:a="http://schemas.openxmlformats.org/drawingml/2006/main" xmlns:r="http://schemas.openxmlformats.org/officeDocument/2006/relationships" xmlns:p="http://schemas.openxmlformats.org/presentationml/2006/main">
  <p:tag name="TIMING" val="|7.7|5.1|9.8"/>
</p:tagLst>
</file>

<file path=ppt/tags/tag3.xml><?xml version="1.0" encoding="utf-8"?>
<p:tagLst xmlns:a="http://schemas.openxmlformats.org/drawingml/2006/main" xmlns:r="http://schemas.openxmlformats.org/officeDocument/2006/relationships" xmlns:p="http://schemas.openxmlformats.org/presentationml/2006/main">
  <p:tag name="TIMING" val="|13.4"/>
</p:tagLst>
</file>

<file path=ppt/tags/tag30.xml><?xml version="1.0" encoding="utf-8"?>
<p:tagLst xmlns:a="http://schemas.openxmlformats.org/drawingml/2006/main" xmlns:r="http://schemas.openxmlformats.org/officeDocument/2006/relationships" xmlns:p="http://schemas.openxmlformats.org/presentationml/2006/main">
  <p:tag name="TIMING" val="|0.4"/>
</p:tagLst>
</file>

<file path=ppt/tags/tag31.xml><?xml version="1.0" encoding="utf-8"?>
<p:tagLst xmlns:a="http://schemas.openxmlformats.org/drawingml/2006/main" xmlns:r="http://schemas.openxmlformats.org/officeDocument/2006/relationships" xmlns:p="http://schemas.openxmlformats.org/presentationml/2006/main">
  <p:tag name="TIMING" val="|27.3|17.9"/>
</p:tagLst>
</file>

<file path=ppt/tags/tag4.xml><?xml version="1.0" encoding="utf-8"?>
<p:tagLst xmlns:a="http://schemas.openxmlformats.org/drawingml/2006/main" xmlns:r="http://schemas.openxmlformats.org/officeDocument/2006/relationships" xmlns:p="http://schemas.openxmlformats.org/presentationml/2006/main">
  <p:tag name="TIMING" val="|8.1"/>
</p:tagLst>
</file>

<file path=ppt/tags/tag5.xml><?xml version="1.0" encoding="utf-8"?>
<p:tagLst xmlns:a="http://schemas.openxmlformats.org/drawingml/2006/main" xmlns:r="http://schemas.openxmlformats.org/officeDocument/2006/relationships" xmlns:p="http://schemas.openxmlformats.org/presentationml/2006/main">
  <p:tag name="TIMING" val="|9.2|11|1|0.9|0.9|1.6|9.8"/>
</p:tagLst>
</file>

<file path=ppt/tags/tag6.xml><?xml version="1.0" encoding="utf-8"?>
<p:tagLst xmlns:a="http://schemas.openxmlformats.org/drawingml/2006/main" xmlns:r="http://schemas.openxmlformats.org/officeDocument/2006/relationships" xmlns:p="http://schemas.openxmlformats.org/presentationml/2006/main">
  <p:tag name="TIMING" val="|15.2|2"/>
</p:tagLst>
</file>

<file path=ppt/tags/tag7.xml><?xml version="1.0" encoding="utf-8"?>
<p:tagLst xmlns:a="http://schemas.openxmlformats.org/drawingml/2006/main" xmlns:r="http://schemas.openxmlformats.org/officeDocument/2006/relationships" xmlns:p="http://schemas.openxmlformats.org/presentationml/2006/main">
  <p:tag name="TIMING" val="|18.4"/>
</p:tagLst>
</file>

<file path=ppt/tags/tag8.xml><?xml version="1.0" encoding="utf-8"?>
<p:tagLst xmlns:a="http://schemas.openxmlformats.org/drawingml/2006/main" xmlns:r="http://schemas.openxmlformats.org/officeDocument/2006/relationships" xmlns:p="http://schemas.openxmlformats.org/presentationml/2006/main">
  <p:tag name="TIMING" val="|6.3"/>
</p:tagLst>
</file>

<file path=ppt/tags/tag9.xml><?xml version="1.0" encoding="utf-8"?>
<p:tagLst xmlns:a="http://schemas.openxmlformats.org/drawingml/2006/main" xmlns:r="http://schemas.openxmlformats.org/officeDocument/2006/relationships" xmlns:p="http://schemas.openxmlformats.org/presentationml/2006/main">
  <p:tag name="TIMING" val="|25.4"/>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66CA2B59A09F4CA2EE2A83F7E11AB4" ma:contentTypeVersion="4" ma:contentTypeDescription="Create a new document." ma:contentTypeScope="" ma:versionID="2c6b591bdbe7a1652ae6ad587a00766d">
  <xsd:schema xmlns:xsd="http://www.w3.org/2001/XMLSchema" xmlns:xs="http://www.w3.org/2001/XMLSchema" xmlns:p="http://schemas.microsoft.com/office/2006/metadata/properties" xmlns:ns1="http://schemas.microsoft.com/sharepoint/v3" xmlns:ns2="5c9f87f6-ec1c-4eb7-b0c1-961bbcfe6a46" targetNamespace="http://schemas.microsoft.com/office/2006/metadata/properties" ma:root="true" ma:fieldsID="305bbf7ff0ae988860e6538e3e2811ca" ns1:_="" ns2:_="">
    <xsd:import namespace="http://schemas.microsoft.com/sharepoint/v3"/>
    <xsd:import namespace="5c9f87f6-ec1c-4eb7-b0c1-961bbcfe6a46"/>
    <xsd:element name="properties">
      <xsd:complexType>
        <xsd:sequence>
          <xsd:element name="documentManagement">
            <xsd:complexType>
              <xsd:all>
                <xsd:element ref="ns2:SharedWithUsers" minOccurs="0"/>
                <xsd:element ref="ns1:PublishingStartDate" minOccurs="0"/>
                <xsd:element ref="ns1:PublishingExpirationDate"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9f87f6-ec1c-4eb7-b0c1-961bbcfe6a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85A6CD-9253-4BE4-8716-D442FDCAB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c9f87f6-ec1c-4eb7-b0c1-961bbcfe6a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8A6579-5ED7-4045-B44A-DFA383274DAE}">
  <ds:schemaRefs>
    <ds:schemaRef ds:uri="http://schemas.microsoft.com/office/2006/metadata/propertie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5c9f87f6-ec1c-4eb7-b0c1-961bbcfe6a46"/>
    <ds:schemaRef ds:uri="http://schemas.microsoft.com/sharepoint/v3"/>
  </ds:schemaRefs>
</ds:datastoreItem>
</file>

<file path=customXml/itemProps3.xml><?xml version="1.0" encoding="utf-8"?>
<ds:datastoreItem xmlns:ds="http://schemas.openxmlformats.org/officeDocument/2006/customXml" ds:itemID="{644B37EE-03F9-4CC0-9CDA-74E8A83FD4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14282</TotalTime>
  <Words>3536</Words>
  <Application>Microsoft Office PowerPoint</Application>
  <PresentationFormat>On-screen Show (4:3)</PresentationFormat>
  <Paragraphs>1014</Paragraphs>
  <Slides>55</Slides>
  <Notes>55</Notes>
  <HiddenSlides>25</HiddenSlides>
  <MMClips>0</MMClips>
  <ScaleCrop>false</ScaleCrop>
  <HeadingPairs>
    <vt:vector size="4" baseType="variant">
      <vt:variant>
        <vt:lpstr>Theme</vt:lpstr>
      </vt:variant>
      <vt:variant>
        <vt:i4>5</vt:i4>
      </vt:variant>
      <vt:variant>
        <vt:lpstr>Slide Titles</vt:lpstr>
      </vt:variant>
      <vt:variant>
        <vt:i4>55</vt:i4>
      </vt:variant>
    </vt:vector>
  </HeadingPairs>
  <TitlesOfParts>
    <vt:vector size="60" baseType="lpstr">
      <vt:lpstr>Custom Design</vt:lpstr>
      <vt:lpstr>1_Custom Design</vt:lpstr>
      <vt:lpstr>3_Office Theme</vt:lpstr>
      <vt:lpstr>4_Office Theme</vt:lpstr>
      <vt:lpstr>2_Office Theme</vt:lpstr>
      <vt:lpstr>Instructions to Presenters</vt:lpstr>
      <vt:lpstr>Scouting, A Powerful  Tool</vt:lpstr>
      <vt:lpstr>Some Questions</vt:lpstr>
      <vt:lpstr>PowerPoint Presentation</vt:lpstr>
      <vt:lpstr>Positive Youth Development</vt:lpstr>
      <vt:lpstr>Tufts  CAMP  Study</vt:lpstr>
      <vt:lpstr>PowerPoint Presentation</vt:lpstr>
      <vt:lpstr>Myth #1</vt:lpstr>
      <vt:lpstr>Tufts Results: Personal Character Attributes Changes over 2½ years in Tufts CAMP Study</vt:lpstr>
      <vt:lpstr>Prosocial Priorities</vt:lpstr>
      <vt:lpstr>Religious Reverence</vt:lpstr>
      <vt:lpstr>Religious Reverence Change over 2½ Years</vt:lpstr>
      <vt:lpstr>Myth #2</vt:lpstr>
      <vt:lpstr>“Do it Yourself”  PYD Program? </vt:lpstr>
      <vt:lpstr>Scouting Works Because It Exemplifies Positive Youth Development   Essential Elements of PYD</vt:lpstr>
      <vt:lpstr>PowerPoint Presentation</vt:lpstr>
      <vt:lpstr>3. Follow a Structured Curriculum</vt:lpstr>
      <vt:lpstr>High Quality Program Matters</vt:lpstr>
      <vt:lpstr>PowerPoint Presentation</vt:lpstr>
      <vt:lpstr>PowerPoint Presentation</vt:lpstr>
      <vt:lpstr>PowerPoint Presentation</vt:lpstr>
      <vt:lpstr>What About Sports? </vt:lpstr>
      <vt:lpstr>Sports and Youth Development The Good and the Bad</vt:lpstr>
      <vt:lpstr>What about Sports in Combination with a  Good Program like Scouting? </vt:lpstr>
      <vt:lpstr>Does Scouting as a Youth Yield Benefits as an Adult?</vt:lpstr>
      <vt:lpstr>Likelihood of Positive Behaviors:   Eagle Scouts Compared to Non-Scouts</vt:lpstr>
      <vt:lpstr>In Summary</vt:lpstr>
      <vt:lpstr>PowerPoint Presentation</vt:lpstr>
      <vt:lpstr>What Really IS Scouting?</vt:lpstr>
      <vt:lpstr>PowerPoint Presentation</vt:lpstr>
      <vt:lpstr>Two Questions </vt:lpstr>
      <vt:lpstr>Scouting— A Powerful Tool</vt:lpstr>
      <vt:lpstr>PowerPoint Presentation</vt:lpstr>
      <vt:lpstr>Positive Youth Development</vt:lpstr>
      <vt:lpstr>PowerPoint Presentation</vt:lpstr>
      <vt:lpstr>Myth #1</vt:lpstr>
      <vt:lpstr>Tufts Results: Personal Character Attributes Changes over 2½ years in Tufts CAMP Study</vt:lpstr>
      <vt:lpstr>Prosocial Priorities</vt:lpstr>
      <vt:lpstr>Religious Reverence “I like to read or listen to   stories from my religion.  I pray.” Change over 2½ Years</vt:lpstr>
      <vt:lpstr>Myth #2</vt:lpstr>
      <vt:lpstr>Characteristics of Programs with PYD Findings from Youth Development Literature</vt:lpstr>
      <vt:lpstr>PowerPoint Presentation</vt:lpstr>
      <vt:lpstr>High Quality Program Matters Program Implementation and PYD </vt:lpstr>
      <vt:lpstr>PowerPoint Presentation</vt:lpstr>
      <vt:lpstr>PowerPoint Presentation</vt:lpstr>
      <vt:lpstr>PowerPoint Presentation</vt:lpstr>
      <vt:lpstr>What About Sports? </vt:lpstr>
      <vt:lpstr>Sports and Youth Development The Good and the Bad</vt:lpstr>
      <vt:lpstr>What about Sports in Combination with a  Good Program like Scouting? </vt:lpstr>
      <vt:lpstr>Does Scouting as a Youth Yield Benefits as an Adult?</vt:lpstr>
      <vt:lpstr>Likelihood of Positive Behaviors:   Eagle Scouts Compared to Non-Scouts</vt:lpstr>
      <vt:lpstr>In Summary</vt:lpstr>
      <vt:lpstr>What Really IS Scouting?</vt:lpstr>
      <vt:lpstr>PowerPoint Presentation</vt:lpstr>
      <vt:lpstr>Two Questions </vt:lpstr>
    </vt:vector>
  </TitlesOfParts>
  <Company>PMC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 Ben</dc:creator>
  <cp:lastModifiedBy>login, auto</cp:lastModifiedBy>
  <cp:revision>1523</cp:revision>
  <cp:lastPrinted>2016-12-05T13:31:22Z</cp:lastPrinted>
  <dcterms:created xsi:type="dcterms:W3CDTF">2016-10-01T15:28:58Z</dcterms:created>
  <dcterms:modified xsi:type="dcterms:W3CDTF">2017-01-20T21:54:24Z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0x010100FE66CA2B59A09F4CA2EE2A83F7E11AB4</vt:lpwstr>
  </property>
  <property fmtid="{D5CDD505-2E9C-101B-9397-08002B2CF9AE}" pid="3" name="_MarkAsFinal">
    <vt:bool>true</vt:bool>
  </property>
</Properties>
</file>