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6" r:id="rId20"/>
    <p:sldId id="279" r:id="rId21"/>
    <p:sldId id="280" r:id="rId22"/>
    <p:sldId id="281" r:id="rId23"/>
    <p:sldId id="283" r:id="rId24"/>
    <p:sldId id="284" r:id="rId25"/>
    <p:sldId id="285" r:id="rId26"/>
    <p:sldId id="286" r:id="rId27"/>
    <p:sldId id="287" r:id="rId28"/>
    <p:sldId id="292" r:id="rId29"/>
    <p:sldId id="293" r:id="rId30"/>
    <p:sldId id="29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61132" autoAdjust="0"/>
  </p:normalViewPr>
  <p:slideViewPr>
    <p:cSldViewPr>
      <p:cViewPr>
        <p:scale>
          <a:sx n="74" d="100"/>
          <a:sy n="74" d="100"/>
        </p:scale>
        <p:origin x="-292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c0000\Desktop\Baylor%20Scout%20Study%20of%20eag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c0000\Desktop\Baylor%20Scout%20Study%20of%20eag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92137200798617"/>
          <c:y val="7.3802178837234389E-2"/>
          <c:w val="0.75654205083338943"/>
          <c:h val="0.5708116708014237"/>
        </c:manualLayout>
      </c:layout>
      <c:lineChart>
        <c:grouping val="standard"/>
        <c:varyColors val="0"/>
        <c:ser>
          <c:idx val="0"/>
          <c:order val="0"/>
          <c:tx>
            <c:strRef>
              <c:f>Sheet1!$C$77</c:f>
              <c:strCache>
                <c:ptCount val="1"/>
                <c:pt idx="0">
                  <c:v>Eagles vs non-Scouts</c:v>
                </c:pt>
              </c:strCache>
            </c:strRef>
          </c:tx>
          <c:spPr>
            <a:ln w="50800">
              <a:solidFill>
                <a:schemeClr val="tx1"/>
              </a:solidFill>
            </a:ln>
          </c:spPr>
          <c:marker>
            <c:symbol val="circle"/>
            <c:size val="10"/>
            <c:spPr>
              <a:solidFill>
                <a:srgbClr val="FF0000"/>
              </a:solidFill>
            </c:spPr>
          </c:marker>
          <c:dLbls>
            <c:dLbl>
              <c:idx val="0"/>
              <c:delete val="1"/>
              <c:extLst>
                <c:ext xmlns:c15="http://schemas.microsoft.com/office/drawing/2012/chart" uri="{CE6537A1-D6FC-4f65-9D91-7224C49458BB}"/>
              </c:extLst>
            </c:dLbl>
            <c:dLbl>
              <c:idx val="1"/>
              <c:layout>
                <c:manualLayout>
                  <c:x val="-3.8461538461538464E-2"/>
                  <c:y val="-4.7945385251501098E-2"/>
                </c:manualLayout>
              </c:layout>
              <c:tx>
                <c:rich>
                  <a:bodyPr/>
                  <a:lstStyle/>
                  <a:p>
                    <a:r>
                      <a:rPr lang="en-US" sz="2400" dirty="0"/>
                      <a:t>76%</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8461650627004955E-2"/>
                  <c:y val="-5.2511595297163198E-2"/>
                </c:manualLayout>
              </c:layout>
              <c:tx>
                <c:rich>
                  <a:bodyPr/>
                  <a:lstStyle/>
                  <a:p>
                    <a:r>
                      <a:rPr lang="en-US" sz="2400" dirty="0"/>
                      <a:t>80%</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846153846153836E-2"/>
                  <c:y val="-5.0228310502283102E-2"/>
                </c:manualLayout>
              </c:layout>
              <c:tx>
                <c:rich>
                  <a:bodyPr/>
                  <a:lstStyle/>
                  <a:p>
                    <a:r>
                      <a:rPr lang="en-US" sz="2400" dirty="0"/>
                      <a:t>90%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Sheet1!$B$78:$B$81</c:f>
              <c:strCache>
                <c:ptCount val="4"/>
                <c:pt idx="0">
                  <c:v>Spiritual goal made and achieved in the past year</c:v>
                </c:pt>
                <c:pt idx="1">
                  <c:v>Has held leadership positions in local community</c:v>
                </c:pt>
                <c:pt idx="2">
                  <c:v>Has taken a course or class of interest to them in the past year</c:v>
                </c:pt>
                <c:pt idx="3">
                  <c:v>Has current certfication in CPR</c:v>
                </c:pt>
              </c:strCache>
            </c:strRef>
          </c:cat>
          <c:val>
            <c:numRef>
              <c:f>Sheet1!$C$78:$C$81</c:f>
              <c:numCache>
                <c:formatCode>0%</c:formatCode>
                <c:ptCount val="4"/>
                <c:pt idx="0">
                  <c:v>0.81</c:v>
                </c:pt>
                <c:pt idx="1">
                  <c:v>0.76</c:v>
                </c:pt>
                <c:pt idx="2">
                  <c:v>0.8</c:v>
                </c:pt>
                <c:pt idx="3">
                  <c:v>0.9</c:v>
                </c:pt>
              </c:numCache>
            </c:numRef>
          </c:val>
          <c:smooth val="0"/>
        </c:ser>
        <c:dLbls>
          <c:showLegendKey val="0"/>
          <c:showVal val="0"/>
          <c:showCatName val="0"/>
          <c:showSerName val="0"/>
          <c:showPercent val="0"/>
          <c:showBubbleSize val="0"/>
        </c:dLbls>
        <c:marker val="1"/>
        <c:smooth val="0"/>
        <c:axId val="64518400"/>
        <c:axId val="64815104"/>
      </c:lineChart>
      <c:catAx>
        <c:axId val="64518400"/>
        <c:scaling>
          <c:orientation val="minMax"/>
        </c:scaling>
        <c:delete val="0"/>
        <c:axPos val="b"/>
        <c:numFmt formatCode="General" sourceLinked="0"/>
        <c:majorTickMark val="out"/>
        <c:minorTickMark val="none"/>
        <c:tickLblPos val="nextTo"/>
        <c:txPr>
          <a:bodyPr/>
          <a:lstStyle/>
          <a:p>
            <a:pPr>
              <a:defRPr sz="2200"/>
            </a:pPr>
            <a:endParaRPr lang="en-US"/>
          </a:p>
        </c:txPr>
        <c:crossAx val="64815104"/>
        <c:crosses val="autoZero"/>
        <c:auto val="1"/>
        <c:lblAlgn val="ctr"/>
        <c:lblOffset val="100"/>
        <c:noMultiLvlLbl val="0"/>
      </c:catAx>
      <c:valAx>
        <c:axId val="64815104"/>
        <c:scaling>
          <c:orientation val="minMax"/>
          <c:min val="0"/>
        </c:scaling>
        <c:delete val="0"/>
        <c:axPos val="l"/>
        <c:majorGridlines>
          <c:spPr>
            <a:ln>
              <a:solidFill>
                <a:schemeClr val="accent1"/>
              </a:solidFill>
            </a:ln>
          </c:spPr>
        </c:majorGridlines>
        <c:numFmt formatCode="0%" sourceLinked="1"/>
        <c:majorTickMark val="out"/>
        <c:minorTickMark val="none"/>
        <c:tickLblPos val="nextTo"/>
        <c:txPr>
          <a:bodyPr/>
          <a:lstStyle/>
          <a:p>
            <a:pPr>
              <a:defRPr sz="2000"/>
            </a:pPr>
            <a:endParaRPr lang="en-US"/>
          </a:p>
        </c:txPr>
        <c:crossAx val="64518400"/>
        <c:crosses val="autoZero"/>
        <c:crossBetween val="between"/>
        <c:majorUnit val="0.25"/>
      </c:valAx>
    </c:plotArea>
    <c:legend>
      <c:legendPos val="r"/>
      <c:layout>
        <c:manualLayout>
          <c:xMode val="edge"/>
          <c:yMode val="edge"/>
          <c:x val="0.84978893263342081"/>
          <c:y val="7.165246467479236E-2"/>
          <c:w val="0.15021106736657919"/>
          <c:h val="0.32813864020422101"/>
        </c:manualLayout>
      </c:layout>
      <c:overlay val="0"/>
      <c:txPr>
        <a:bodyPr/>
        <a:lstStyle/>
        <a:p>
          <a:pPr>
            <a:defRPr sz="2800">
              <a:solidFill>
                <a:srgbClr val="FFFF00"/>
              </a:solidFill>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37436346097764"/>
          <c:y val="6.6952863768741239E-2"/>
          <c:w val="0.75654205083338943"/>
          <c:h val="0.5708116708014237"/>
        </c:manualLayout>
      </c:layout>
      <c:lineChart>
        <c:grouping val="standard"/>
        <c:varyColors val="0"/>
        <c:ser>
          <c:idx val="0"/>
          <c:order val="0"/>
          <c:tx>
            <c:strRef>
              <c:f>Sheet1!$C$77</c:f>
              <c:strCache>
                <c:ptCount val="1"/>
                <c:pt idx="0">
                  <c:v>Eagles vs non-Scouts</c:v>
                </c:pt>
              </c:strCache>
            </c:strRef>
          </c:tx>
          <c:spPr>
            <a:ln w="50800">
              <a:solidFill>
                <a:schemeClr val="tx1"/>
              </a:solidFill>
            </a:ln>
          </c:spPr>
          <c:marker>
            <c:symbol val="circle"/>
            <c:size val="10"/>
            <c:spPr>
              <a:solidFill>
                <a:srgbClr val="FF0000"/>
              </a:solidFill>
            </c:spPr>
          </c:marker>
          <c:dLbls>
            <c:dLbl>
              <c:idx val="0"/>
              <c:delete val="1"/>
              <c:extLst>
                <c:ext xmlns:c15="http://schemas.microsoft.com/office/drawing/2012/chart" uri="{CE6537A1-D6FC-4f65-9D91-7224C49458BB}"/>
              </c:extLst>
            </c:dLbl>
            <c:dLbl>
              <c:idx val="1"/>
              <c:layout>
                <c:manualLayout>
                  <c:x val="-3.8461538461538464E-2"/>
                  <c:y val="-4.7945385251501098E-2"/>
                </c:manualLayout>
              </c:layout>
              <c:tx>
                <c:rich>
                  <a:bodyPr/>
                  <a:lstStyle/>
                  <a:p>
                    <a:r>
                      <a:rPr lang="en-US" sz="2400" dirty="0"/>
                      <a:t>76%</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3.8461650627004955E-2"/>
                  <c:y val="-5.2511595297163198E-2"/>
                </c:manualLayout>
              </c:layout>
              <c:tx>
                <c:rich>
                  <a:bodyPr/>
                  <a:lstStyle/>
                  <a:p>
                    <a:r>
                      <a:rPr lang="en-US" sz="2400" dirty="0"/>
                      <a:t>80%</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3.846153846153836E-2"/>
                  <c:y val="-5.0228310502283102E-2"/>
                </c:manualLayout>
              </c:layout>
              <c:tx>
                <c:rich>
                  <a:bodyPr/>
                  <a:lstStyle/>
                  <a:p>
                    <a:r>
                      <a:rPr lang="en-US" sz="2400" dirty="0"/>
                      <a:t>90%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Sheet1!$B$78:$B$81</c:f>
              <c:strCache>
                <c:ptCount val="4"/>
                <c:pt idx="0">
                  <c:v>Spiritual goal made and achieved in the past year</c:v>
                </c:pt>
                <c:pt idx="1">
                  <c:v>Has held leadership positions in local community</c:v>
                </c:pt>
                <c:pt idx="2">
                  <c:v>Has taken a course or class of interest to them in the past year</c:v>
                </c:pt>
                <c:pt idx="3">
                  <c:v>Has current certfication in CPR</c:v>
                </c:pt>
              </c:strCache>
            </c:strRef>
          </c:cat>
          <c:val>
            <c:numRef>
              <c:f>Sheet1!$C$78:$C$81</c:f>
              <c:numCache>
                <c:formatCode>0%</c:formatCode>
                <c:ptCount val="4"/>
                <c:pt idx="0">
                  <c:v>0.81</c:v>
                </c:pt>
                <c:pt idx="1">
                  <c:v>0.76</c:v>
                </c:pt>
                <c:pt idx="2">
                  <c:v>0.8</c:v>
                </c:pt>
                <c:pt idx="3">
                  <c:v>0.9</c:v>
                </c:pt>
              </c:numCache>
            </c:numRef>
          </c:val>
          <c:smooth val="0"/>
        </c:ser>
        <c:dLbls>
          <c:showLegendKey val="0"/>
          <c:showVal val="0"/>
          <c:showCatName val="0"/>
          <c:showSerName val="0"/>
          <c:showPercent val="0"/>
          <c:showBubbleSize val="0"/>
        </c:dLbls>
        <c:marker val="1"/>
        <c:smooth val="0"/>
        <c:axId val="66418176"/>
        <c:axId val="66419712"/>
      </c:lineChart>
      <c:catAx>
        <c:axId val="66418176"/>
        <c:scaling>
          <c:orientation val="minMax"/>
        </c:scaling>
        <c:delete val="0"/>
        <c:axPos val="b"/>
        <c:numFmt formatCode="General" sourceLinked="0"/>
        <c:majorTickMark val="out"/>
        <c:minorTickMark val="none"/>
        <c:tickLblPos val="nextTo"/>
        <c:txPr>
          <a:bodyPr/>
          <a:lstStyle/>
          <a:p>
            <a:pPr>
              <a:defRPr sz="2200"/>
            </a:pPr>
            <a:endParaRPr lang="en-US"/>
          </a:p>
        </c:txPr>
        <c:crossAx val="66419712"/>
        <c:crosses val="autoZero"/>
        <c:auto val="1"/>
        <c:lblAlgn val="ctr"/>
        <c:lblOffset val="100"/>
        <c:noMultiLvlLbl val="0"/>
      </c:catAx>
      <c:valAx>
        <c:axId val="66419712"/>
        <c:scaling>
          <c:orientation val="minMax"/>
          <c:min val="0"/>
        </c:scaling>
        <c:delete val="0"/>
        <c:axPos val="l"/>
        <c:majorGridlines>
          <c:spPr>
            <a:ln>
              <a:solidFill>
                <a:schemeClr val="accent1"/>
              </a:solidFill>
            </a:ln>
          </c:spPr>
        </c:majorGridlines>
        <c:numFmt formatCode="0%" sourceLinked="1"/>
        <c:majorTickMark val="out"/>
        <c:minorTickMark val="none"/>
        <c:tickLblPos val="nextTo"/>
        <c:txPr>
          <a:bodyPr/>
          <a:lstStyle/>
          <a:p>
            <a:pPr>
              <a:defRPr sz="2000"/>
            </a:pPr>
            <a:endParaRPr lang="en-US"/>
          </a:p>
        </c:txPr>
        <c:crossAx val="66418176"/>
        <c:crosses val="autoZero"/>
        <c:crossBetween val="between"/>
        <c:majorUnit val="0.25"/>
      </c:valAx>
    </c:plotArea>
    <c:legend>
      <c:legendPos val="r"/>
      <c:layout>
        <c:manualLayout>
          <c:xMode val="edge"/>
          <c:yMode val="edge"/>
          <c:x val="0.82895562734145412"/>
          <c:y val="5.5670729514975009E-2"/>
          <c:w val="0.17104437265854588"/>
          <c:h val="0.32813864020422101"/>
        </c:manualLayout>
      </c:layout>
      <c:overlay val="0"/>
      <c:txPr>
        <a:bodyPr/>
        <a:lstStyle/>
        <a:p>
          <a:pPr>
            <a:defRPr sz="2800">
              <a:solidFill>
                <a:srgbClr val="FFFF00"/>
              </a:solidFill>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0.84616</cdr:x>
      <cdr:y>0.9452</cdr:y>
    </cdr:from>
    <cdr:to>
      <cdr:x>1</cdr:x>
      <cdr:y>1</cdr:y>
    </cdr:to>
    <cdr:grpSp>
      <cdr:nvGrpSpPr>
        <cdr:cNvPr id="9" name="Group 8"/>
        <cdr:cNvGrpSpPr/>
      </cdr:nvGrpSpPr>
      <cdr:grpSpPr>
        <a:xfrm xmlns:a="http://schemas.openxmlformats.org/drawingml/2006/main">
          <a:off x="7737287" y="5257770"/>
          <a:ext cx="1406713" cy="304830"/>
          <a:chOff x="7543831" y="5257795"/>
          <a:chExt cx="1371566" cy="304804"/>
        </a:xfrm>
      </cdr:grpSpPr>
      <cdr:grpSp>
        <cdr:nvGrpSpPr>
          <cdr:cNvPr id="11" name="Group 10"/>
          <cdr:cNvGrpSpPr/>
        </cdr:nvGrpSpPr>
        <cdr:grpSpPr>
          <a:xfrm xmlns:a="http://schemas.openxmlformats.org/drawingml/2006/main">
            <a:off x="7543831" y="5257795"/>
            <a:ext cx="1371566" cy="304804"/>
            <a:chOff x="7543800" y="5105400"/>
            <a:chExt cx="1371600" cy="304800"/>
          </a:xfrm>
        </cdr:grpSpPr>
        <cdr:sp macro="" textlink="">
          <cdr:nvSpPr>
            <cdr:cNvPr id="8" name="TextBox 7"/>
            <cdr:cNvSpPr txBox="1"/>
          </cdr:nvSpPr>
          <cdr:spPr>
            <a:xfrm xmlns:a="http://schemas.openxmlformats.org/drawingml/2006/main">
              <a:off x="7543800" y="5105400"/>
              <a:ext cx="1371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solidFill>
                  <a:srgbClr val="FFFF00"/>
                </a:solidFill>
              </a:endParaRPr>
            </a:p>
          </cdr:txBody>
        </cdr:sp>
      </cdr:grpSp>
    </cdr:grpSp>
  </cdr:relSizeAnchor>
</c:userShapes>
</file>

<file path=ppt/drawings/drawing2.xml><?xml version="1.0" encoding="utf-8"?>
<c:userShapes xmlns:c="http://schemas.openxmlformats.org/drawingml/2006/chart">
  <cdr:relSizeAnchor xmlns:cdr="http://schemas.openxmlformats.org/drawingml/2006/chartDrawing">
    <cdr:from>
      <cdr:x>0.22222</cdr:x>
      <cdr:y>0.08219</cdr:y>
    </cdr:from>
    <cdr:to>
      <cdr:x>0.28363</cdr:x>
      <cdr:y>0.12329</cdr:y>
    </cdr:to>
    <cdr:sp macro="" textlink="">
      <cdr:nvSpPr>
        <cdr:cNvPr id="3" name="TextBox 2"/>
        <cdr:cNvSpPr txBox="1"/>
      </cdr:nvSpPr>
      <cdr:spPr>
        <a:xfrm xmlns:a="http://schemas.openxmlformats.org/drawingml/2006/main">
          <a:off x="1981200" y="457200"/>
          <a:ext cx="547495" cy="228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0.4188</cdr:x>
      <cdr:y>0.10959</cdr:y>
    </cdr:from>
    <cdr:to>
      <cdr:x>0.46266</cdr:x>
      <cdr:y>0.15069</cdr:y>
    </cdr:to>
    <cdr:sp macro="" textlink="">
      <cdr:nvSpPr>
        <cdr:cNvPr id="4" name="TextBox 3"/>
        <cdr:cNvSpPr txBox="1"/>
      </cdr:nvSpPr>
      <cdr:spPr>
        <a:xfrm xmlns:a="http://schemas.openxmlformats.org/drawingml/2006/main">
          <a:off x="3733800" y="609600"/>
          <a:ext cx="391030" cy="2286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0.60684</cdr:x>
      <cdr:y>0.08219</cdr:y>
    </cdr:from>
    <cdr:to>
      <cdr:x>0.6507</cdr:x>
      <cdr:y>0.12329</cdr:y>
    </cdr:to>
    <cdr:sp macro="" textlink="">
      <cdr:nvSpPr>
        <cdr:cNvPr id="5" name="TextBox 4"/>
        <cdr:cNvSpPr txBox="1"/>
      </cdr:nvSpPr>
      <cdr:spPr>
        <a:xfrm xmlns:a="http://schemas.openxmlformats.org/drawingml/2006/main">
          <a:off x="5410200" y="457200"/>
          <a:ext cx="391029" cy="2286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0.80342</cdr:x>
      <cdr:y>0.0274</cdr:y>
    </cdr:from>
    <cdr:to>
      <cdr:x>0.84728</cdr:x>
      <cdr:y>0.06849</cdr:y>
    </cdr:to>
    <cdr:sp macro="" textlink="">
      <cdr:nvSpPr>
        <cdr:cNvPr id="6" name="TextBox 5"/>
        <cdr:cNvSpPr txBox="1"/>
      </cdr:nvSpPr>
      <cdr:spPr>
        <a:xfrm xmlns:a="http://schemas.openxmlformats.org/drawingml/2006/main">
          <a:off x="7162800" y="152400"/>
          <a:ext cx="391030" cy="2285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smtClean="0">
              <a:solidFill>
                <a:schemeClr val="tx1"/>
              </a:solidFill>
            </a:rPr>
            <a:t>***</a:t>
          </a:r>
          <a:endParaRPr lang="en-US" sz="1800" dirty="0">
            <a:solidFill>
              <a:schemeClr val="tx1"/>
            </a:solidFill>
          </a:endParaRPr>
        </a:p>
      </cdr:txBody>
    </cdr:sp>
  </cdr:relSizeAnchor>
  <cdr:relSizeAnchor xmlns:cdr="http://schemas.openxmlformats.org/drawingml/2006/chartDrawing">
    <cdr:from>
      <cdr:x>0.82623</cdr:x>
      <cdr:y>0.90411</cdr:y>
    </cdr:from>
    <cdr:to>
      <cdr:x>1</cdr:x>
      <cdr:y>1</cdr:y>
    </cdr:to>
    <cdr:grpSp>
      <cdr:nvGrpSpPr>
        <cdr:cNvPr id="11" name="Group 10"/>
        <cdr:cNvGrpSpPr/>
      </cdr:nvGrpSpPr>
      <cdr:grpSpPr>
        <a:xfrm xmlns:a="http://schemas.openxmlformats.org/drawingml/2006/main">
          <a:off x="7366181" y="5029200"/>
          <a:ext cx="1549219" cy="533400"/>
          <a:chOff x="7366143" y="4876807"/>
          <a:chExt cx="1549257" cy="533393"/>
        </a:xfrm>
      </cdr:grpSpPr>
      <cdr:sp macro="" textlink="">
        <cdr:nvSpPr>
          <cdr:cNvPr id="7" name="TextBox 6"/>
          <cdr:cNvSpPr txBox="1"/>
        </cdr:nvSpPr>
        <cdr:spPr>
          <a:xfrm xmlns:a="http://schemas.openxmlformats.org/drawingml/2006/main">
            <a:off x="7366143" y="4876807"/>
            <a:ext cx="1549257"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400" dirty="0" smtClean="0">
                <a:solidFill>
                  <a:srgbClr val="FFFF00"/>
                </a:solidFill>
              </a:rPr>
              <a:t>*** p &lt; .001</a:t>
            </a:r>
            <a:endParaRPr lang="en-US" sz="2400" dirty="0">
              <a:solidFill>
                <a:srgbClr val="FFFF00"/>
              </a:solidFill>
            </a:endParaRPr>
          </a:p>
        </cdr:txBody>
      </cdr:sp>
      <cdr:sp macro="" textlink="">
        <cdr:nvSpPr>
          <cdr:cNvPr id="8" name="TextBox 7"/>
          <cdr:cNvSpPr txBox="1"/>
        </cdr:nvSpPr>
        <cdr:spPr>
          <a:xfrm xmlns:a="http://schemas.openxmlformats.org/drawingml/2006/main">
            <a:off x="7543800" y="5105400"/>
            <a:ext cx="1371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800" dirty="0">
              <a:solidFill>
                <a:srgbClr val="FFFF00"/>
              </a:solidFill>
            </a:endParaRPr>
          </a:p>
        </cdr:txBody>
      </cdr:sp>
    </cdr:grpSp>
  </cdr:relSizeAnchor>
  <cdr:relSizeAnchor xmlns:cdr="http://schemas.openxmlformats.org/drawingml/2006/chartDrawing">
    <cdr:from>
      <cdr:x>0.16239</cdr:x>
      <cdr:y>0.08219</cdr:y>
    </cdr:from>
    <cdr:to>
      <cdr:x>0.23932</cdr:x>
      <cdr:y>0.16438</cdr:y>
    </cdr:to>
    <cdr:sp macro="" textlink="">
      <cdr:nvSpPr>
        <cdr:cNvPr id="2" name="TextBox 1"/>
        <cdr:cNvSpPr txBox="1"/>
      </cdr:nvSpPr>
      <cdr:spPr>
        <a:xfrm xmlns:a="http://schemas.openxmlformats.org/drawingml/2006/main">
          <a:off x="1447800" y="4572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dirty="0" smtClean="0">
              <a:solidFill>
                <a:schemeClr val="tx1"/>
              </a:solidFill>
            </a:rPr>
            <a:t>81%</a:t>
          </a:r>
          <a:endParaRPr lang="en-US" sz="24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886" y="304800"/>
            <a:ext cx="7010400" cy="464820"/>
          </a:xfrm>
          <a:prstGeom prst="rect">
            <a:avLst/>
          </a:prstGeom>
        </p:spPr>
        <p:txBody>
          <a:bodyPr vert="horz" lIns="93177" tIns="46589" rIns="93177" bIns="46589" rtlCol="0"/>
          <a:lstStyle>
            <a:lvl1pPr algn="l">
              <a:defRPr sz="1200"/>
            </a:lvl1pPr>
          </a:lstStyle>
          <a:p>
            <a:pPr algn="ctr"/>
            <a:r>
              <a:rPr lang="en-US" sz="1800" dirty="0" smtClean="0"/>
              <a:t>Why Scouting—A Presentation for Parents</a:t>
            </a:r>
            <a:endParaRPr lang="en-US" sz="1800"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Why Scouting--A Presentation for Parents</a:t>
            </a: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F8ECD3-AE91-4544-A3F5-06513CF2653E}" type="slidenum">
              <a:rPr lang="en-US" smtClean="0"/>
              <a:t>‹#›</a:t>
            </a:fld>
            <a:endParaRPr lang="en-US" dirty="0"/>
          </a:p>
        </p:txBody>
      </p:sp>
    </p:spTree>
    <p:extLst>
      <p:ext uri="{BB962C8B-B14F-4D97-AF65-F5344CB8AC3E}">
        <p14:creationId xmlns:p14="http://schemas.microsoft.com/office/powerpoint/2010/main" val="135903467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76F0B1-E9BD-4810-B86C-4D21DDA54D4B}" type="datetimeFigureOut">
              <a:rPr lang="en-US" smtClean="0"/>
              <a:t>1/20/2017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Why Scouting--A Presentation for Parents</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1A7F880-F7CE-4F17-A3F3-FB0A851F5651}" type="slidenum">
              <a:rPr lang="en-US" smtClean="0"/>
              <a:t>‹#›</a:t>
            </a:fld>
            <a:endParaRPr lang="en-US" dirty="0"/>
          </a:p>
        </p:txBody>
      </p:sp>
    </p:spTree>
    <p:extLst>
      <p:ext uri="{BB962C8B-B14F-4D97-AF65-F5344CB8AC3E}">
        <p14:creationId xmlns:p14="http://schemas.microsoft.com/office/powerpoint/2010/main" val="10195159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531813"/>
            <a:ext cx="5729287" cy="4295775"/>
          </a:xfrm>
        </p:spPr>
      </p:sp>
      <p:sp>
        <p:nvSpPr>
          <p:cNvPr id="4" name="Slide Number Placeholder 3"/>
          <p:cNvSpPr>
            <a:spLocks noGrp="1"/>
          </p:cNvSpPr>
          <p:nvPr>
            <p:ph type="sldNum" sz="quarter" idx="10"/>
          </p:nvPr>
        </p:nvSpPr>
        <p:spPr/>
        <p:txBody>
          <a:bodyPr/>
          <a:lstStyle/>
          <a:p>
            <a:fld id="{A5DF1FA3-8BE5-44B5-A65F-4A4B49773DE4}"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250323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457204" y="3200400"/>
            <a:ext cx="6096000" cy="5505753"/>
          </a:xfrm>
        </p:spPr>
        <p:txBody>
          <a:bodyPr/>
          <a:lstStyle/>
          <a:p>
            <a:pPr marL="0" lvl="1" defTabSz="913783">
              <a:defRPr/>
            </a:pPr>
            <a:r>
              <a:rPr lang="en-US" sz="1500" dirty="0">
                <a:solidFill>
                  <a:prstClr val="black"/>
                </a:solidFill>
              </a:rPr>
              <a:t>The study looked at </a:t>
            </a:r>
            <a:r>
              <a:rPr lang="en-US" sz="1500" dirty="0" smtClean="0">
                <a:solidFill>
                  <a:prstClr val="black"/>
                </a:solidFill>
              </a:rPr>
              <a:t>the change over 2 ½</a:t>
            </a:r>
            <a:r>
              <a:rPr lang="en-US" sz="1500" baseline="0" dirty="0" smtClean="0">
                <a:solidFill>
                  <a:prstClr val="black"/>
                </a:solidFill>
              </a:rPr>
              <a:t> years</a:t>
            </a:r>
            <a:r>
              <a:rPr lang="en-US" sz="1500" dirty="0" smtClean="0">
                <a:solidFill>
                  <a:prstClr val="black"/>
                </a:solidFill>
              </a:rPr>
              <a:t> in </a:t>
            </a:r>
            <a:r>
              <a:rPr lang="en-US" sz="1500" dirty="0">
                <a:solidFill>
                  <a:prstClr val="black"/>
                </a:solidFill>
              </a:rPr>
              <a:t>Religious Reverence </a:t>
            </a:r>
            <a:r>
              <a:rPr lang="en-US" sz="1500" dirty="0" smtClean="0">
                <a:solidFill>
                  <a:prstClr val="black"/>
                </a:solidFill>
              </a:rPr>
              <a:t>among groups of Scouts and non-Scouts who were affiliated</a:t>
            </a:r>
            <a:r>
              <a:rPr lang="en-US" sz="1500" baseline="0" dirty="0" smtClean="0">
                <a:solidFill>
                  <a:prstClr val="black"/>
                </a:solidFill>
              </a:rPr>
              <a:t> with either religious or non-religious institutions.  </a:t>
            </a:r>
            <a:endParaRPr lang="en-US" sz="1500" dirty="0">
              <a:solidFill>
                <a:prstClr val="black"/>
              </a:solidFill>
            </a:endParaRPr>
          </a:p>
          <a:p>
            <a:pPr marL="0" lvl="1" defTabSz="913783">
              <a:defRPr/>
            </a:pPr>
            <a:r>
              <a:rPr lang="en-US" sz="1500" dirty="0" smtClean="0">
                <a:solidFill>
                  <a:prstClr val="black"/>
                </a:solidFill>
              </a:rPr>
              <a:t>These included Scouts from church sponsored units, Scouts from community</a:t>
            </a:r>
            <a:r>
              <a:rPr lang="en-US" sz="1500" baseline="0" dirty="0" smtClean="0">
                <a:solidFill>
                  <a:prstClr val="black"/>
                </a:solidFill>
              </a:rPr>
              <a:t> sponsored units, non-Scouts attending secular schools, and non-Scouts attending church schools.  </a:t>
            </a:r>
            <a:endParaRPr lang="en-US" sz="1500" dirty="0">
              <a:solidFill>
                <a:prstClr val="black"/>
              </a:solidFill>
            </a:endParaRPr>
          </a:p>
          <a:p>
            <a:pPr marL="0" marR="0" lvl="1" indent="0" algn="l" defTabSz="913783" rtl="0" eaLnBrk="1" fontAlgn="auto" latinLnBrk="0" hangingPunct="1">
              <a:lnSpc>
                <a:spcPct val="100000"/>
              </a:lnSpc>
              <a:spcBef>
                <a:spcPts val="0"/>
              </a:spcBef>
              <a:spcAft>
                <a:spcPts val="0"/>
              </a:spcAft>
              <a:buClrTx/>
              <a:buSzTx/>
              <a:buFontTx/>
              <a:buNone/>
              <a:tabLst/>
              <a:defRPr/>
            </a:pPr>
            <a:r>
              <a:rPr lang="en-US" sz="1500" dirty="0" smtClean="0">
                <a:solidFill>
                  <a:prstClr val="black"/>
                </a:solidFill>
              </a:rPr>
              <a:t>In three of the groups, the boys</a:t>
            </a:r>
            <a:r>
              <a:rPr lang="en-US" sz="1500" baseline="0" dirty="0" smtClean="0">
                <a:solidFill>
                  <a:prstClr val="black"/>
                </a:solidFill>
              </a:rPr>
              <a:t> </a:t>
            </a:r>
            <a:r>
              <a:rPr lang="en-US" sz="1500" dirty="0" smtClean="0">
                <a:solidFill>
                  <a:prstClr val="black"/>
                </a:solidFill>
              </a:rPr>
              <a:t>showed only minimal change in their</a:t>
            </a:r>
            <a:r>
              <a:rPr lang="en-US" sz="1500" baseline="0" dirty="0" smtClean="0">
                <a:solidFill>
                  <a:prstClr val="black"/>
                </a:solidFill>
              </a:rPr>
              <a:t> </a:t>
            </a:r>
            <a:r>
              <a:rPr lang="en-US" sz="1500" dirty="0" smtClean="0">
                <a:solidFill>
                  <a:prstClr val="black"/>
                </a:solidFill>
              </a:rPr>
              <a:t>Religious Reverence</a:t>
            </a:r>
            <a:r>
              <a:rPr lang="en-US" sz="1500" baseline="0" dirty="0" smtClean="0">
                <a:solidFill>
                  <a:prstClr val="black"/>
                </a:solidFill>
              </a:rPr>
              <a:t>.  </a:t>
            </a:r>
          </a:p>
          <a:p>
            <a:pPr marL="0" marR="0" lvl="1" indent="0" algn="l" defTabSz="913783" rtl="0" eaLnBrk="1" fontAlgn="auto" latinLnBrk="0" hangingPunct="1">
              <a:lnSpc>
                <a:spcPct val="100000"/>
              </a:lnSpc>
              <a:spcBef>
                <a:spcPts val="0"/>
              </a:spcBef>
              <a:spcAft>
                <a:spcPts val="0"/>
              </a:spcAft>
              <a:buClrTx/>
              <a:buSzTx/>
              <a:buFontTx/>
              <a:buNone/>
              <a:tabLst/>
              <a:defRPr/>
            </a:pPr>
            <a:endParaRPr lang="en-US" sz="1500" baseline="0" dirty="0" smtClean="0">
              <a:solidFill>
                <a:prstClr val="black"/>
              </a:solidFill>
            </a:endParaRPr>
          </a:p>
          <a:p>
            <a:pPr marL="0" marR="0" lvl="1" indent="0" algn="l" defTabSz="913783" rtl="0" eaLnBrk="1" fontAlgn="auto" latinLnBrk="0" hangingPunct="1">
              <a:lnSpc>
                <a:spcPct val="100000"/>
              </a:lnSpc>
              <a:spcBef>
                <a:spcPts val="0"/>
              </a:spcBef>
              <a:spcAft>
                <a:spcPts val="0"/>
              </a:spcAft>
              <a:buClrTx/>
              <a:buSzTx/>
              <a:buFontTx/>
              <a:buNone/>
              <a:tabLst/>
              <a:defRPr/>
            </a:pPr>
            <a:r>
              <a:rPr lang="en-US" sz="1500" baseline="0" dirty="0" smtClean="0">
                <a:solidFill>
                  <a:prstClr val="black"/>
                </a:solidFill>
              </a:rPr>
              <a:t>		&lt;&lt;PAUSE&gt;&gt;</a:t>
            </a:r>
          </a:p>
          <a:p>
            <a:pPr marL="0" marR="0" lvl="1" indent="0" algn="l" defTabSz="913783" rtl="0" eaLnBrk="1" fontAlgn="auto" latinLnBrk="0" hangingPunct="1">
              <a:lnSpc>
                <a:spcPct val="100000"/>
              </a:lnSpc>
              <a:spcBef>
                <a:spcPts val="0"/>
              </a:spcBef>
              <a:spcAft>
                <a:spcPts val="0"/>
              </a:spcAft>
              <a:buClrTx/>
              <a:buSzTx/>
              <a:buFontTx/>
              <a:buNone/>
              <a:tabLst/>
              <a:defRPr/>
            </a:pPr>
            <a:endParaRPr lang="en-US" sz="1500" dirty="0" smtClean="0">
              <a:solidFill>
                <a:prstClr val="black"/>
              </a:solidFill>
            </a:endParaRPr>
          </a:p>
          <a:p>
            <a:pPr marL="0" lvl="1" defTabSz="913783">
              <a:defRPr/>
            </a:pPr>
            <a:r>
              <a:rPr lang="en-US" sz="1500" dirty="0" smtClean="0">
                <a:solidFill>
                  <a:prstClr val="black"/>
                </a:solidFill>
              </a:rPr>
              <a:t>However,</a:t>
            </a:r>
            <a:r>
              <a:rPr lang="en-US" sz="1500" baseline="0" dirty="0" smtClean="0">
                <a:solidFill>
                  <a:prstClr val="black"/>
                </a:solidFill>
              </a:rPr>
              <a:t> in the group of</a:t>
            </a:r>
            <a:r>
              <a:rPr lang="en-US" sz="1500" dirty="0" smtClean="0">
                <a:solidFill>
                  <a:prstClr val="black"/>
                </a:solidFill>
              </a:rPr>
              <a:t> </a:t>
            </a:r>
            <a:r>
              <a:rPr lang="en-US" sz="1500" dirty="0" smtClean="0"/>
              <a:t>non-Scouts affiliated with</a:t>
            </a:r>
            <a:r>
              <a:rPr lang="en-US" sz="1500" baseline="0" dirty="0" smtClean="0"/>
              <a:t> </a:t>
            </a:r>
            <a:r>
              <a:rPr lang="en-US" sz="1500" dirty="0" smtClean="0"/>
              <a:t>religious institutions, the boys showed a</a:t>
            </a:r>
            <a:endParaRPr lang="en-US" sz="1500" dirty="0"/>
          </a:p>
          <a:p>
            <a:pPr marL="0" lvl="1" defTabSz="913783">
              <a:defRPr/>
            </a:pPr>
            <a:r>
              <a:rPr lang="en-US" sz="1500" dirty="0"/>
              <a:t>	&lt;CLICK&gt;  	</a:t>
            </a:r>
          </a:p>
          <a:p>
            <a:pPr marL="0" lvl="1" defTabSz="913783">
              <a:defRPr/>
            </a:pPr>
            <a:r>
              <a:rPr lang="en-US" sz="1500" dirty="0" smtClean="0"/>
              <a:t>major decline in </a:t>
            </a:r>
            <a:r>
              <a:rPr lang="en-US" sz="1500" dirty="0"/>
              <a:t>their desire to pray and to read stories from their religion.  </a:t>
            </a:r>
          </a:p>
          <a:p>
            <a:pPr defTabSz="913854">
              <a:defRPr/>
            </a:pPr>
            <a:r>
              <a:rPr lang="en-US" sz="1500" dirty="0" smtClean="0"/>
              <a:t>This was a big deal.   </a:t>
            </a:r>
          </a:p>
          <a:p>
            <a:pPr defTabSz="913854">
              <a:defRPr/>
            </a:pPr>
            <a:r>
              <a:rPr lang="en-US" sz="1500" dirty="0" smtClean="0"/>
              <a:t>The conclusion: </a:t>
            </a:r>
          </a:p>
          <a:p>
            <a:pPr defTabSz="913854">
              <a:defRPr/>
            </a:pPr>
            <a:r>
              <a:rPr lang="en-US" sz="1500" baseline="0" dirty="0" smtClean="0"/>
              <a:t>Scouting has a powerful effect in supporting the desire to pray and read religious stories in</a:t>
            </a:r>
            <a:r>
              <a:rPr lang="en-US" sz="1500" dirty="0" smtClean="0"/>
              <a:t> boys who are associated with religious institutions.</a:t>
            </a:r>
            <a:endParaRPr lang="en-US" sz="1500" dirty="0"/>
          </a:p>
          <a:p>
            <a:pPr defTabSz="913854">
              <a:defRPr/>
            </a:pPr>
            <a:r>
              <a:rPr lang="en-US" sz="1400" dirty="0"/>
              <a:t>	&lt;CLICK&gt;  	</a:t>
            </a:r>
          </a:p>
          <a:p>
            <a:pPr defTabSz="913854">
              <a:defRPr/>
            </a:pPr>
            <a:endParaRPr lang="en-US" sz="1400" dirty="0"/>
          </a:p>
          <a:p>
            <a:pPr defTabSz="913854">
              <a:defRPr/>
            </a:pPr>
            <a:endParaRPr lang="en-US" sz="1100" i="1" dirty="0" smtClean="0"/>
          </a:p>
          <a:p>
            <a:pPr defTabSz="913854">
              <a:defRPr/>
            </a:pPr>
            <a:endParaRPr lang="en-US" sz="1100" i="1" dirty="0" smtClean="0"/>
          </a:p>
          <a:p>
            <a:pPr defTabSz="913854">
              <a:defRPr/>
            </a:pPr>
            <a:endParaRPr lang="en-US" sz="1100" i="1" dirty="0"/>
          </a:p>
          <a:p>
            <a:pPr defTabSz="913854">
              <a:defRPr/>
            </a:pPr>
            <a:endParaRPr lang="en-US" sz="1400" dirty="0"/>
          </a:p>
          <a:p>
            <a:pPr defTabSz="913854">
              <a:defRPr/>
            </a:pPr>
            <a:endParaRPr lang="en-US" sz="1400"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10</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3078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What about sports? </a:t>
            </a:r>
          </a:p>
          <a:p>
            <a:r>
              <a:rPr lang="en-US" sz="1500" dirty="0"/>
              <a:t>Over 80% of American youth at some time will participate in a sports program.</a:t>
            </a:r>
          </a:p>
          <a:p>
            <a:r>
              <a:rPr lang="en-US" sz="1500" dirty="0"/>
              <a:t>They spend more time in sports than in any other organized out-of-school activity. </a:t>
            </a:r>
          </a:p>
          <a:p>
            <a:pPr defTabSz="931666">
              <a:defRPr/>
            </a:pPr>
            <a:r>
              <a:rPr lang="en-US" sz="1500" dirty="0"/>
              <a:t>	&lt;CLICK&gt;</a:t>
            </a:r>
          </a:p>
          <a:p>
            <a:endParaRPr lang="en-US" sz="1300" i="1" dirty="0"/>
          </a:p>
          <a:p>
            <a:endParaRPr lang="en-US" i="1" dirty="0"/>
          </a:p>
          <a:p>
            <a:endParaRPr lang="en-US" i="1" dirty="0"/>
          </a:p>
          <a:p>
            <a:endParaRPr lang="en-US" i="1"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52360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7226" y="4131734"/>
            <a:ext cx="5608320" cy="4574419"/>
          </a:xfrm>
        </p:spPr>
        <p:txBody>
          <a:bodyPr/>
          <a:lstStyle/>
          <a:p>
            <a:r>
              <a:rPr lang="en-US" sz="1500" dirty="0"/>
              <a:t>What do we know about the effect of participation in Sports programs?  </a:t>
            </a:r>
          </a:p>
          <a:p>
            <a:pPr defTabSz="881263"/>
            <a:r>
              <a:rPr lang="en-US" sz="1500" dirty="0"/>
              <a:t>The news is good and bad.  	</a:t>
            </a:r>
          </a:p>
          <a:p>
            <a:pPr defTabSz="881263"/>
            <a:r>
              <a:rPr lang="en-US" sz="1500" dirty="0"/>
              <a:t>	&lt;CLICK&gt;</a:t>
            </a:r>
          </a:p>
          <a:p>
            <a:r>
              <a:rPr lang="en-US" sz="1500" dirty="0"/>
              <a:t>Some studies say that sports do good things for kids by helping them to improve grades in school, feel better about themselves, and show leadership.  </a:t>
            </a:r>
          </a:p>
          <a:p>
            <a:pPr defTabSz="881263"/>
            <a:r>
              <a:rPr lang="en-US" sz="1500" dirty="0"/>
              <a:t>	&lt;CLICK&gt;</a:t>
            </a:r>
          </a:p>
          <a:p>
            <a:r>
              <a:rPr lang="en-US" sz="1500" dirty="0"/>
              <a:t>Other research says that sports programs are not so great for kids because they increase aggressive behavior, reduce their ability to see right and wrong, and increase their chances for </a:t>
            </a:r>
            <a:r>
              <a:rPr lang="en-US" sz="1500" dirty="0" smtClean="0"/>
              <a:t>risk-taking </a:t>
            </a:r>
            <a:r>
              <a:rPr lang="en-US" sz="1500" dirty="0"/>
              <a:t>behavior</a:t>
            </a:r>
            <a:r>
              <a:rPr lang="en-US" sz="1500" dirty="0" smtClean="0"/>
              <a:t>.  In fact, </a:t>
            </a:r>
            <a:endParaRPr lang="en-US" sz="1500" dirty="0"/>
          </a:p>
          <a:p>
            <a:pPr defTabSz="881263"/>
            <a:r>
              <a:rPr lang="en-US" sz="1500" dirty="0"/>
              <a:t>	&lt;CLICK&gt;</a:t>
            </a:r>
          </a:p>
          <a:p>
            <a:r>
              <a:rPr lang="en-US" sz="1500" dirty="0" smtClean="0"/>
              <a:t>when </a:t>
            </a:r>
            <a:r>
              <a:rPr lang="en-US" sz="1500" dirty="0"/>
              <a:t>a kid does nothing but sports, the research suggests that the overall effect on their character development is negative.  </a:t>
            </a:r>
          </a:p>
          <a:p>
            <a:pPr defTabSz="881263"/>
            <a:r>
              <a:rPr lang="en-US" sz="1500" dirty="0"/>
              <a:t>	&lt;CLICK&gt;</a:t>
            </a:r>
            <a:endParaRPr lang="en-US" sz="1300" dirty="0"/>
          </a:p>
          <a:p>
            <a:endParaRPr lang="en-US" i="1" dirty="0"/>
          </a:p>
          <a:p>
            <a:endParaRPr lang="en-US" i="1"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2119831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However, if kids combine sports and a good program like Scouting, the results are very different.  </a:t>
            </a:r>
          </a:p>
          <a:p>
            <a:r>
              <a:rPr lang="en-US" sz="1500" dirty="0"/>
              <a:t>Kids active in both sports and Scouting show the highest levels of positive individual functioning as well as contribution to family and community. </a:t>
            </a:r>
          </a:p>
          <a:p>
            <a:pPr defTabSz="881263"/>
            <a:r>
              <a:rPr lang="en-US" sz="1500" dirty="0"/>
              <a:t>	</a:t>
            </a:r>
          </a:p>
          <a:p>
            <a:r>
              <a:rPr lang="en-US" sz="1500" dirty="0"/>
              <a:t>With its strong emphasis on developing character and building value in every individual, </a:t>
            </a:r>
          </a:p>
          <a:p>
            <a:pPr defTabSz="881341">
              <a:defRPr/>
            </a:pPr>
            <a:r>
              <a:rPr lang="en-US" sz="1500" dirty="0"/>
              <a:t>	&lt;CLICK&gt;</a:t>
            </a:r>
          </a:p>
          <a:p>
            <a:pPr defTabSz="881263"/>
            <a:r>
              <a:rPr lang="en-US" sz="1500" dirty="0"/>
              <a:t>Scouting and Sports make a great partnership.  </a:t>
            </a:r>
          </a:p>
          <a:p>
            <a:pPr defTabSz="931666">
              <a:defRPr/>
            </a:pPr>
            <a:r>
              <a:rPr lang="en-US" sz="1500" dirty="0"/>
              <a:t>	&lt;CLICK&gt;</a:t>
            </a:r>
          </a:p>
          <a:p>
            <a:endParaRPr lang="en-US" sz="1300" dirty="0"/>
          </a:p>
          <a:p>
            <a:endParaRPr lang="en-US" sz="1300" dirty="0"/>
          </a:p>
          <a:p>
            <a:pPr defTabSz="881263"/>
            <a:endParaRPr lang="en-US" sz="1300" dirty="0"/>
          </a:p>
          <a:p>
            <a:pPr defTabSz="881263"/>
            <a:endParaRPr lang="en-US" sz="1300" dirty="0"/>
          </a:p>
          <a:p>
            <a:endParaRPr lang="en-US" sz="1300" dirty="0"/>
          </a:p>
        </p:txBody>
      </p:sp>
      <p:sp>
        <p:nvSpPr>
          <p:cNvPr id="4" name="Slide Number Placeholder 3"/>
          <p:cNvSpPr>
            <a:spLocks noGrp="1"/>
          </p:cNvSpPr>
          <p:nvPr>
            <p:ph type="sldNum" sz="quarter" idx="10"/>
          </p:nvPr>
        </p:nvSpPr>
        <p:spPr/>
        <p:txBody>
          <a:bodyPr/>
          <a:lstStyle/>
          <a:p>
            <a:fld id="{7625A38E-332D-4F66-9359-7B88E7A99CE7}" type="slidenum">
              <a:rPr lang="en-US">
                <a:solidFill>
                  <a:prstClr val="black"/>
                </a:solidFill>
              </a:rPr>
              <a:pPr/>
              <a:t>13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232487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rPr>
              <a:t>Next question: </a:t>
            </a:r>
          </a:p>
          <a:p>
            <a:r>
              <a:rPr lang="en-US" sz="1400" dirty="0">
                <a:effectLst/>
              </a:rPr>
              <a:t>“Is there any evidence that activity in Scouting as a youth yields benefits as an adult?”</a:t>
            </a:r>
          </a:p>
          <a:p>
            <a:r>
              <a:rPr lang="en-US" sz="1400" dirty="0">
                <a:effectLst/>
              </a:rPr>
              <a:t>	&lt;CLICK&gt;</a:t>
            </a:r>
          </a:p>
          <a:p>
            <a:r>
              <a:rPr lang="en-US" sz="1400" dirty="0">
                <a:effectLst/>
              </a:rPr>
              <a:t>In 2010, researchers at the Institute for Studies of Religion at Baylor University examined this in a nationwide survey of </a:t>
            </a:r>
            <a:r>
              <a:rPr lang="en-US" sz="1400" dirty="0" smtClean="0">
                <a:effectLst/>
              </a:rPr>
              <a:t>about 2500 </a:t>
            </a:r>
            <a:r>
              <a:rPr lang="en-US" sz="1400" dirty="0">
                <a:effectLst/>
              </a:rPr>
              <a:t>men </a:t>
            </a:r>
            <a:r>
              <a:rPr lang="en-US" sz="1400" dirty="0" smtClean="0">
                <a:effectLst/>
              </a:rPr>
              <a:t>with </a:t>
            </a:r>
            <a:r>
              <a:rPr lang="en-US" sz="1400" dirty="0">
                <a:effectLst/>
              </a:rPr>
              <a:t>an average age of 47 years.  Their sample included 134 Eagle Scouts.  </a:t>
            </a:r>
          </a:p>
          <a:p>
            <a:pPr defTabSz="881341">
              <a:defRPr/>
            </a:pPr>
            <a:r>
              <a:rPr lang="en-US" sz="1400" dirty="0">
                <a:effectLst/>
              </a:rPr>
              <a:t>They compared the likelihood of positive behaviors in those who became Eagle Scouts with those who had not been Scouts.  </a:t>
            </a:r>
          </a:p>
          <a:p>
            <a:pPr defTabSz="881341">
              <a:defRPr/>
            </a:pPr>
            <a:r>
              <a:rPr lang="en-US" sz="1400" dirty="0">
                <a:effectLst/>
              </a:rPr>
              <a:t>	&lt;CLICK&gt;</a:t>
            </a:r>
          </a:p>
          <a:p>
            <a:endParaRPr lang="en-US" baseline="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34437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698500"/>
            <a:ext cx="4178300" cy="3133725"/>
          </a:xfrm>
        </p:spPr>
      </p:sp>
      <p:sp>
        <p:nvSpPr>
          <p:cNvPr id="3" name="Notes Placeholder 2"/>
          <p:cNvSpPr>
            <a:spLocks noGrp="1"/>
          </p:cNvSpPr>
          <p:nvPr>
            <p:ph type="body" idx="1"/>
          </p:nvPr>
        </p:nvSpPr>
        <p:spPr>
          <a:xfrm>
            <a:off x="584200" y="3836609"/>
            <a:ext cx="5608320" cy="5238448"/>
          </a:xfrm>
        </p:spPr>
        <p:txBody>
          <a:bodyPr/>
          <a:lstStyle/>
          <a:p>
            <a:r>
              <a:rPr lang="en-US" sz="1400" dirty="0">
                <a:effectLst/>
              </a:rPr>
              <a:t>The results: </a:t>
            </a:r>
          </a:p>
          <a:p>
            <a:pPr defTabSz="881004"/>
            <a:r>
              <a:rPr lang="en-US" sz="1400" dirty="0">
                <a:effectLst/>
              </a:rPr>
              <a:t>Compared to those who had not been involved in Scouting, </a:t>
            </a:r>
          </a:p>
          <a:p>
            <a:pPr defTabSz="881004"/>
            <a:r>
              <a:rPr lang="en-US" sz="1400" dirty="0">
                <a:effectLst/>
              </a:rPr>
              <a:t>Eagle Scouts were 81% more likely to have made and achieved a spiritual goal within the last year.</a:t>
            </a:r>
          </a:p>
          <a:p>
            <a:pPr defTabSz="881004"/>
            <a:r>
              <a:rPr lang="en-US" sz="1400" dirty="0">
                <a:effectLst/>
              </a:rPr>
              <a:t>They were also more likely to have held a leadership position in their local community,</a:t>
            </a:r>
          </a:p>
          <a:p>
            <a:pPr defTabSz="881004"/>
            <a:r>
              <a:rPr lang="en-US" sz="1400" dirty="0">
                <a:effectLst/>
              </a:rPr>
              <a:t>to have taken a course of interest to them in the past year, and </a:t>
            </a:r>
          </a:p>
          <a:p>
            <a:pPr defTabSz="881004"/>
            <a:r>
              <a:rPr lang="en-US" sz="1400" dirty="0">
                <a:effectLst/>
              </a:rPr>
              <a:t>to be currently certified in CPR.</a:t>
            </a:r>
          </a:p>
          <a:p>
            <a:pPr defTabSz="881004"/>
            <a:r>
              <a:rPr lang="en-US" sz="1400" dirty="0">
                <a:effectLst/>
              </a:rPr>
              <a:t>	</a:t>
            </a:r>
          </a:p>
          <a:p>
            <a:pPr defTabSz="881004"/>
            <a:r>
              <a:rPr lang="en-US" sz="1400" dirty="0">
                <a:effectLst/>
              </a:rPr>
              <a:t>When compared to non-Scouts, </a:t>
            </a:r>
            <a:r>
              <a:rPr lang="en-US" sz="1400" dirty="0" smtClean="0">
                <a:effectLst/>
              </a:rPr>
              <a:t>Eagle Scouts exhibited higher levels of </a:t>
            </a:r>
          </a:p>
          <a:p>
            <a:pPr defTabSz="881004"/>
            <a:r>
              <a:rPr lang="en-US" sz="1400" dirty="0">
                <a:effectLst/>
              </a:rPr>
              <a:t>	&lt;CLICK&gt;</a:t>
            </a:r>
          </a:p>
          <a:p>
            <a:pPr marL="0" marR="0" indent="0" algn="l" defTabSz="881004" rtl="0" eaLnBrk="1" fontAlgn="auto" latinLnBrk="0" hangingPunct="1">
              <a:lnSpc>
                <a:spcPct val="100000"/>
              </a:lnSpc>
              <a:spcBef>
                <a:spcPts val="0"/>
              </a:spcBef>
              <a:spcAft>
                <a:spcPts val="0"/>
              </a:spcAft>
              <a:buClrTx/>
              <a:buSzTx/>
              <a:buFontTx/>
              <a:buNone/>
              <a:tabLst/>
              <a:defRPr/>
            </a:pPr>
            <a:r>
              <a:rPr lang="en-US" sz="1400" dirty="0" smtClean="0">
                <a:effectLst/>
              </a:rPr>
              <a:t>goal orientation, leadership, planning and preparedness, and service.</a:t>
            </a:r>
          </a:p>
          <a:p>
            <a:pPr defTabSz="881004"/>
            <a:r>
              <a:rPr lang="en-US" sz="1400" dirty="0" smtClean="0">
                <a:effectLst/>
              </a:rPr>
              <a:t>Please recall that these men are now 30 years past the age of being a Scout.  </a:t>
            </a:r>
          </a:p>
          <a:p>
            <a:pPr defTabSz="881004"/>
            <a:r>
              <a:rPr lang="en-US" sz="1400" dirty="0" smtClean="0">
                <a:effectLst/>
              </a:rPr>
              <a:t>The </a:t>
            </a:r>
            <a:r>
              <a:rPr lang="en-US" sz="1400" dirty="0">
                <a:effectLst/>
              </a:rPr>
              <a:t>fact that their Scouting experience would make such a remarkable difference</a:t>
            </a:r>
          </a:p>
          <a:p>
            <a:pPr defTabSz="881004"/>
            <a:r>
              <a:rPr lang="en-US" sz="1400" dirty="0">
                <a:effectLst/>
              </a:rPr>
              <a:t>	&lt;CLICK&gt;</a:t>
            </a:r>
          </a:p>
          <a:p>
            <a:pPr defTabSz="881004"/>
            <a:r>
              <a:rPr lang="en-US" sz="1400" dirty="0">
                <a:effectLst/>
              </a:rPr>
              <a:t>three decades later, says much about the power of Scouting to create lasting change in the lives of young men.  </a:t>
            </a:r>
          </a:p>
          <a:p>
            <a:pPr defTabSz="881004"/>
            <a:r>
              <a:rPr lang="en-US" sz="1400" dirty="0">
                <a:effectLst/>
              </a:rPr>
              <a:t>	&lt;CLICK&gt;</a:t>
            </a:r>
          </a:p>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04874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lstStyle/>
          <a:p>
            <a:pPr>
              <a:lnSpc>
                <a:spcPct val="100000"/>
              </a:lnSpc>
              <a:spcBef>
                <a:spcPts val="0"/>
              </a:spcBef>
              <a:spcAft>
                <a:spcPts val="0"/>
              </a:spcAft>
            </a:pPr>
            <a:r>
              <a:rPr lang="en-US" sz="1400" dirty="0" smtClean="0"/>
              <a:t> Hearing all of this,</a:t>
            </a:r>
            <a:r>
              <a:rPr lang="en-US" sz="1400" baseline="0" dirty="0" smtClean="0"/>
              <a:t> o</a:t>
            </a:r>
            <a:r>
              <a:rPr lang="en-US" sz="1400" dirty="0" smtClean="0"/>
              <a:t>ne might ask, </a:t>
            </a:r>
          </a:p>
          <a:p>
            <a:pPr>
              <a:lnSpc>
                <a:spcPct val="100000"/>
              </a:lnSpc>
              <a:spcBef>
                <a:spcPts val="0"/>
              </a:spcBef>
              <a:spcAft>
                <a:spcPts val="0"/>
              </a:spcAft>
            </a:pPr>
            <a:r>
              <a:rPr lang="en-US" sz="1400" dirty="0" smtClean="0"/>
              <a:t> “What is it</a:t>
            </a:r>
            <a:r>
              <a:rPr lang="en-US" sz="1400" baseline="0" dirty="0" smtClean="0"/>
              <a:t> that</a:t>
            </a:r>
            <a:r>
              <a:rPr lang="en-US" sz="1400" dirty="0" smtClean="0"/>
              <a:t> makes Scouting so effective?”</a:t>
            </a:r>
            <a:endParaRPr lang="en-US" sz="1400" baseline="0" dirty="0" smtClean="0"/>
          </a:p>
          <a:p>
            <a:pPr>
              <a:lnSpc>
                <a:spcPct val="100000"/>
              </a:lnSpc>
              <a:spcBef>
                <a:spcPts val="0"/>
              </a:spcBef>
              <a:spcAft>
                <a:spcPts val="0"/>
              </a:spcAft>
            </a:pPr>
            <a:endParaRPr lang="en-US" sz="1400" dirty="0" smtClean="0"/>
          </a:p>
          <a:p>
            <a:pPr>
              <a:lnSpc>
                <a:spcPct val="100000"/>
              </a:lnSpc>
              <a:spcBef>
                <a:spcPts val="0"/>
              </a:spcBef>
              <a:spcAft>
                <a:spcPts val="0"/>
              </a:spcAft>
            </a:pPr>
            <a:r>
              <a:rPr lang="en-US" sz="1400" baseline="0" dirty="0" smtClean="0"/>
              <a:t> The researchers tell us that that Scouting works because </a:t>
            </a:r>
          </a:p>
          <a:p>
            <a:pPr>
              <a:lnSpc>
                <a:spcPct val="100000"/>
              </a:lnSpc>
              <a:spcBef>
                <a:spcPts val="0"/>
              </a:spcBef>
              <a:spcAft>
                <a:spcPts val="0"/>
              </a:spcAft>
            </a:pPr>
            <a:r>
              <a:rPr lang="en-US" sz="1400" baseline="0" dirty="0" smtClean="0"/>
              <a:t>	&lt;CLICK&gt;</a:t>
            </a:r>
          </a:p>
          <a:p>
            <a:pPr>
              <a:lnSpc>
                <a:spcPct val="100000"/>
              </a:lnSpc>
              <a:spcBef>
                <a:spcPts val="0"/>
              </a:spcBef>
              <a:spcAft>
                <a:spcPts val="0"/>
              </a:spcAft>
            </a:pPr>
            <a:r>
              <a:rPr lang="en-US" sz="1400" baseline="0" dirty="0" smtClean="0"/>
              <a:t> Scouting</a:t>
            </a:r>
            <a:r>
              <a:rPr lang="en-US" sz="1400" dirty="0" smtClean="0"/>
              <a:t> builds enduring relationships between caring adult mentors and boys.</a:t>
            </a:r>
          </a:p>
          <a:p>
            <a:pPr marL="57147" marR="0" indent="0" algn="l" defTabSz="914400" rtl="0" eaLnBrk="1" fontAlgn="auto" latinLnBrk="0" hangingPunct="1">
              <a:lnSpc>
                <a:spcPct val="100000"/>
              </a:lnSpc>
              <a:spcBef>
                <a:spcPts val="0"/>
              </a:spcBef>
              <a:spcAft>
                <a:spcPts val="0"/>
              </a:spcAft>
              <a:buClrTx/>
              <a:buSzTx/>
              <a:buFont typeface="+mj-lt"/>
              <a:buNone/>
              <a:tabLst/>
              <a:defRPr/>
            </a:pPr>
            <a:r>
              <a:rPr lang="en-US" sz="1400" baseline="0" dirty="0" smtClean="0"/>
              <a:t>	&lt;CLICK&gt;</a:t>
            </a:r>
          </a:p>
          <a:p>
            <a:pPr marL="57147" marR="0" indent="0" algn="l" defTabSz="914400" rtl="0" eaLnBrk="1" fontAlgn="auto" latinLnBrk="0" hangingPunct="1">
              <a:lnSpc>
                <a:spcPct val="100000"/>
              </a:lnSpc>
              <a:spcBef>
                <a:spcPts val="0"/>
              </a:spcBef>
              <a:spcAft>
                <a:spcPts val="0"/>
              </a:spcAft>
              <a:buClrTx/>
              <a:buSzTx/>
              <a:buFont typeface="+mj-lt"/>
              <a:buNone/>
              <a:tabLst/>
              <a:defRPr/>
            </a:pPr>
            <a:r>
              <a:rPr lang="en-US" sz="1400" baseline="0" dirty="0" smtClean="0"/>
              <a:t>Scouting</a:t>
            </a:r>
            <a:r>
              <a:rPr lang="en-US" sz="1400" dirty="0" smtClean="0"/>
              <a:t> provides continual opportunities for boys to learn and practice leadership skills. </a:t>
            </a:r>
          </a:p>
          <a:p>
            <a:pPr marL="57147" marR="0" indent="0" algn="l" defTabSz="914400" rtl="0" eaLnBrk="1" fontAlgn="auto" latinLnBrk="0" hangingPunct="1">
              <a:lnSpc>
                <a:spcPct val="100000"/>
              </a:lnSpc>
              <a:spcBef>
                <a:spcPts val="0"/>
              </a:spcBef>
              <a:spcAft>
                <a:spcPts val="0"/>
              </a:spcAft>
              <a:buClrTx/>
              <a:buSzTx/>
              <a:buFont typeface="+mj-lt"/>
              <a:buNone/>
              <a:tabLst/>
              <a:defRPr/>
            </a:pPr>
            <a:r>
              <a:rPr lang="en-US" sz="1400" baseline="0" dirty="0" smtClean="0"/>
              <a:t>	&lt;CLICK&gt;</a:t>
            </a:r>
          </a:p>
          <a:p>
            <a:pPr marL="57147" indent="0">
              <a:lnSpc>
                <a:spcPct val="100000"/>
              </a:lnSpc>
              <a:spcBef>
                <a:spcPts val="0"/>
              </a:spcBef>
              <a:spcAft>
                <a:spcPts val="0"/>
              </a:spcAft>
              <a:buFont typeface="+mj-lt"/>
              <a:buNone/>
            </a:pPr>
            <a:r>
              <a:rPr lang="en-US" sz="1400" baseline="0" dirty="0" smtClean="0"/>
              <a:t>Scouting</a:t>
            </a:r>
            <a:r>
              <a:rPr lang="en-US" sz="1400" dirty="0" smtClean="0"/>
              <a:t> provides a clear path for every boy to truly succeed at making and achieving positive goals.  </a:t>
            </a:r>
          </a:p>
          <a:p>
            <a:pPr marL="57147" marR="0" indent="0" algn="l" defTabSz="914400" rtl="0" eaLnBrk="1" fontAlgn="auto" latinLnBrk="0" hangingPunct="1">
              <a:lnSpc>
                <a:spcPct val="100000"/>
              </a:lnSpc>
              <a:spcBef>
                <a:spcPts val="0"/>
              </a:spcBef>
              <a:spcAft>
                <a:spcPts val="0"/>
              </a:spcAft>
              <a:buClrTx/>
              <a:buSzTx/>
              <a:buFont typeface="+mj-lt"/>
              <a:buNone/>
              <a:tabLst/>
              <a:defRPr/>
            </a:pPr>
            <a:r>
              <a:rPr lang="en-US" sz="1400" baseline="0" dirty="0" smtClean="0"/>
              <a:t>	&lt;CLICK&gt;</a:t>
            </a:r>
          </a:p>
          <a:p>
            <a:pPr marL="57147" indent="0">
              <a:lnSpc>
                <a:spcPct val="100000"/>
              </a:lnSpc>
              <a:spcBef>
                <a:spcPts val="0"/>
              </a:spcBef>
              <a:spcAft>
                <a:spcPts val="0"/>
              </a:spcAft>
              <a:buFont typeface="+mj-lt"/>
              <a:buNone/>
            </a:pPr>
            <a:r>
              <a:rPr lang="en-US" sz="1400" dirty="0" smtClean="0"/>
              <a:t>Scouting</a:t>
            </a:r>
            <a:r>
              <a:rPr lang="en-US" sz="1400" baseline="0" dirty="0" smtClean="0"/>
              <a:t> builds Life-skills (such as learning to do hard things) by doing hard things. </a:t>
            </a:r>
          </a:p>
          <a:p>
            <a:pPr marL="57147" indent="0">
              <a:lnSpc>
                <a:spcPct val="100000"/>
              </a:lnSpc>
              <a:spcBef>
                <a:spcPts val="0"/>
              </a:spcBef>
              <a:spcAft>
                <a:spcPts val="0"/>
              </a:spcAft>
              <a:buFont typeface="+mj-lt"/>
              <a:buNone/>
            </a:pPr>
            <a:r>
              <a:rPr lang="en-US" sz="1400" baseline="0" dirty="0" smtClean="0"/>
              <a:t>	&lt;CLICK&gt;</a:t>
            </a:r>
          </a:p>
          <a:p>
            <a:pPr marL="57147"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i="0" dirty="0" smtClean="0"/>
              <a:t>Also</a:t>
            </a:r>
            <a:r>
              <a:rPr lang="en-US" sz="1400" i="0" baseline="0" dirty="0" smtClean="0"/>
              <a:t>, </a:t>
            </a:r>
            <a:r>
              <a:rPr lang="en-US" sz="1400" dirty="0" smtClean="0"/>
              <a:t>Scouting is based on values like serving and honoring God, country,</a:t>
            </a:r>
            <a:r>
              <a:rPr lang="en-US" sz="1400" baseline="0" dirty="0" smtClean="0"/>
              <a:t> family and other people.  </a:t>
            </a:r>
            <a:endParaRPr lang="en-US" sz="1400" dirty="0" smtClean="0"/>
          </a:p>
          <a:p>
            <a:pPr marL="57147"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aseline="0" dirty="0" smtClean="0"/>
              <a:t>	&lt;CLICK&gt;</a:t>
            </a:r>
          </a:p>
          <a:p>
            <a:pPr marL="57147"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smtClean="0">
              <a:effectLst/>
            </a:endParaRPr>
          </a:p>
          <a:p>
            <a:pPr marL="57147"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smtClean="0">
              <a:effectLst/>
            </a:endParaRPr>
          </a:p>
          <a:p>
            <a:pPr marL="57147" indent="0">
              <a:spcAft>
                <a:spcPts val="1800"/>
              </a:spcAft>
              <a:buFont typeface="Wingdings" panose="05000000000000000000" pitchFamily="2" charset="2"/>
              <a:buNone/>
            </a:pPr>
            <a:endParaRPr lang="en-US" dirty="0" smtClean="0">
              <a:effectLst>
                <a:outerShdw blurRad="38100" dist="38100" dir="2700000" algn="tl">
                  <a:srgbClr val="000000">
                    <a:alpha val="43137"/>
                  </a:srgbClr>
                </a:outerShdw>
              </a:effectLst>
            </a:endParaRPr>
          </a:p>
          <a:p>
            <a:pPr marL="628615" indent="-571468">
              <a:spcAft>
                <a:spcPts val="1800"/>
              </a:spcAft>
              <a:buFont typeface="Wingdings" panose="05000000000000000000" pitchFamily="2" charset="2"/>
              <a:buChar char="ü"/>
            </a:pPr>
            <a:endParaRPr lang="en-US" dirty="0" smtClean="0">
              <a:effectLst>
                <a:outerShdw blurRad="38100" dist="38100" dir="2700000" algn="tl">
                  <a:srgbClr val="000000">
                    <a:alpha val="43137"/>
                  </a:srgbClr>
                </a:outerShdw>
              </a:effectLst>
            </a:endParaRPr>
          </a:p>
          <a:p>
            <a:pPr marL="628615" indent="-571468">
              <a:spcAft>
                <a:spcPts val="1800"/>
              </a:spcAft>
              <a:buFont typeface="Wingdings" panose="05000000000000000000" pitchFamily="2" charset="2"/>
              <a:buChar char="ü"/>
            </a:pPr>
            <a:endParaRPr lang="en-US" dirty="0" smtClean="0">
              <a:effectLst>
                <a:outerShdw blurRad="38100" dist="38100" dir="2700000" algn="tl">
                  <a:srgbClr val="000000">
                    <a:alpha val="43137"/>
                  </a:srgbClr>
                </a:outerShdw>
              </a:effectLst>
            </a:endParaRPr>
          </a:p>
          <a:p>
            <a:pPr marL="628615" indent="-571468">
              <a:spcAft>
                <a:spcPts val="1800"/>
              </a:spcAft>
              <a:buFont typeface="Wingdings" panose="05000000000000000000" pitchFamily="2" charset="2"/>
              <a:buChar char="ü"/>
            </a:pPr>
            <a:endParaRPr lang="en-US" dirty="0" smtClean="0">
              <a:effectLst>
                <a:outerShdw blurRad="38100" dist="38100" dir="2700000" algn="tl">
                  <a:srgbClr val="000000">
                    <a:alpha val="43137"/>
                  </a:srgbClr>
                </a:outerShdw>
              </a:effectLst>
            </a:endParaRPr>
          </a:p>
          <a:p>
            <a:endParaRPr lang="en-US" dirty="0"/>
          </a:p>
        </p:txBody>
      </p:sp>
      <p:sp>
        <p:nvSpPr>
          <p:cNvPr id="4" name="Header Placeholder 3"/>
          <p:cNvSpPr>
            <a:spLocks noGrp="1"/>
          </p:cNvSpPr>
          <p:nvPr>
            <p:ph type="hdr" sz="quarter" idx="10"/>
          </p:nvPr>
        </p:nvSpPr>
        <p:spPr/>
        <p:txBody>
          <a:bodyPr/>
          <a:lstStyle/>
          <a:p>
            <a:r>
              <a:rPr lang="en-US" dirty="0" smtClean="0"/>
              <a:t>Why Scouting</a:t>
            </a:r>
            <a:endParaRPr lang="en-US" dirty="0"/>
          </a:p>
        </p:txBody>
      </p:sp>
      <p:sp>
        <p:nvSpPr>
          <p:cNvPr id="5" name="Footer Placeholder 4"/>
          <p:cNvSpPr>
            <a:spLocks noGrp="1"/>
          </p:cNvSpPr>
          <p:nvPr>
            <p:ph type="ftr" sz="quarter" idx="11"/>
          </p:nvPr>
        </p:nvSpPr>
        <p:spPr/>
        <p:txBody>
          <a:bodyPr/>
          <a:lstStyle/>
          <a:p>
            <a:r>
              <a:rPr lang="en-US" smtClean="0"/>
              <a:t>Why Scouting--A Presentation for Parents</a:t>
            </a:r>
            <a:endParaRPr lang="en-US" dirty="0"/>
          </a:p>
        </p:txBody>
      </p:sp>
      <p:sp>
        <p:nvSpPr>
          <p:cNvPr id="6" name="Slide Number Placeholder 5"/>
          <p:cNvSpPr>
            <a:spLocks noGrp="1"/>
          </p:cNvSpPr>
          <p:nvPr>
            <p:ph type="sldNum" sz="quarter" idx="12"/>
          </p:nvPr>
        </p:nvSpPr>
        <p:spPr/>
        <p:txBody>
          <a:bodyPr/>
          <a:lstStyle/>
          <a:p>
            <a:fld id="{CE379FBC-F4C4-470C-8486-DE9BC0326A74}" type="slidenum">
              <a:rPr lang="en-US" smtClean="0"/>
              <a:t>16</a:t>
            </a:fld>
            <a:endParaRPr lang="en-US" dirty="0"/>
          </a:p>
        </p:txBody>
      </p:sp>
    </p:spTree>
    <p:extLst>
      <p:ext uri="{BB962C8B-B14F-4D97-AF65-F5344CB8AC3E}">
        <p14:creationId xmlns:p14="http://schemas.microsoft.com/office/powerpoint/2010/main" val="1237177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r>
              <a:rPr lang="en-US" sz="1400" dirty="0" smtClean="0">
                <a:effectLst/>
              </a:rPr>
              <a:t>So,</a:t>
            </a:r>
            <a:r>
              <a:rPr lang="en-US" sz="1400" baseline="0" dirty="0" smtClean="0">
                <a:effectLst/>
              </a:rPr>
              <a:t> b</a:t>
            </a:r>
            <a:r>
              <a:rPr lang="en-US" sz="1400" dirty="0" smtClean="0">
                <a:effectLst/>
              </a:rPr>
              <a:t>ack to our initial question,</a:t>
            </a:r>
            <a:r>
              <a:rPr lang="en-US" sz="1400" baseline="0" dirty="0" smtClean="0">
                <a:effectLst/>
              </a:rPr>
              <a:t> “</a:t>
            </a:r>
            <a:r>
              <a:rPr lang="en-US" sz="1400" dirty="0" smtClean="0">
                <a:effectLst/>
              </a:rPr>
              <a:t>Why should I consider Scouting for my child?” 	</a:t>
            </a:r>
          </a:p>
          <a:p>
            <a:r>
              <a:rPr lang="en-US" sz="1400" dirty="0" smtClean="0">
                <a:effectLst/>
              </a:rPr>
              <a:t>The</a:t>
            </a:r>
            <a:r>
              <a:rPr lang="en-US" sz="1400" baseline="0" dirty="0" smtClean="0">
                <a:effectLst/>
              </a:rPr>
              <a:t> reasons are many, and the evidence is strong.  </a:t>
            </a:r>
          </a:p>
          <a:p>
            <a:pPr marL="57147" defTabSz="931774">
              <a:defRPr/>
            </a:pPr>
            <a:r>
              <a:rPr lang="en-US" sz="1400" dirty="0" smtClean="0">
                <a:effectLst/>
              </a:rPr>
              <a:t>	&lt;CLICK&gt;</a:t>
            </a:r>
          </a:p>
          <a:p>
            <a:pPr marL="628615" indent="-571468">
              <a:buFont typeface="Wingdings" panose="05000000000000000000" pitchFamily="2" charset="2"/>
              <a:buChar char="ü"/>
            </a:pPr>
            <a:r>
              <a:rPr lang="en-US" sz="1400" dirty="0" smtClean="0">
                <a:effectLst/>
              </a:rPr>
              <a:t>Scouting builds personal character attributes such as Trustworthiness, Obedience, Hopefulness, and Intentional Self Regulation.  </a:t>
            </a:r>
          </a:p>
          <a:p>
            <a:pPr marL="57147" defTabSz="931774">
              <a:defRPr/>
            </a:pPr>
            <a:r>
              <a:rPr lang="en-US" sz="1400" dirty="0" smtClean="0">
                <a:effectLst/>
              </a:rPr>
              <a:t>	&lt;CLICK&gt;</a:t>
            </a:r>
          </a:p>
          <a:p>
            <a:pPr marL="628615" indent="-571468">
              <a:buFont typeface="Wingdings" panose="05000000000000000000" pitchFamily="2" charset="2"/>
              <a:buChar char="ü"/>
            </a:pPr>
            <a:r>
              <a:rPr lang="en-US" sz="1400" dirty="0" smtClean="0">
                <a:effectLst/>
              </a:rPr>
              <a:t>Scouting strengthens social values like “Doing the right thing” and “Helping others”.</a:t>
            </a:r>
          </a:p>
          <a:p>
            <a:pPr marL="57147" defTabSz="931774">
              <a:defRPr/>
            </a:pPr>
            <a:r>
              <a:rPr lang="en-US" sz="1400" dirty="0" smtClean="0">
                <a:effectLst/>
              </a:rPr>
              <a:t>	&lt;CLICK&gt;</a:t>
            </a:r>
          </a:p>
          <a:p>
            <a:pPr marL="628615" indent="-571468">
              <a:buFont typeface="Wingdings" panose="05000000000000000000" pitchFamily="2" charset="2"/>
              <a:buChar char="ü"/>
            </a:pPr>
            <a:r>
              <a:rPr lang="en-US" sz="1400" dirty="0" smtClean="0">
                <a:effectLst/>
              </a:rPr>
              <a:t>Scouting sustains a boy’s desire to pray and read stories from his religion.  </a:t>
            </a:r>
          </a:p>
          <a:p>
            <a:pPr marL="57147" defTabSz="931774">
              <a:defRPr/>
            </a:pPr>
            <a:r>
              <a:rPr lang="en-US" sz="1400" dirty="0" smtClean="0">
                <a:effectLst/>
              </a:rPr>
              <a:t>	&lt;CLICK&gt;</a:t>
            </a:r>
          </a:p>
          <a:p>
            <a:pPr marL="628615" indent="-571468">
              <a:buFont typeface="Wingdings" panose="05000000000000000000" pitchFamily="2" charset="2"/>
              <a:buChar char="ü"/>
            </a:pPr>
            <a:r>
              <a:rPr lang="en-US" sz="1400" dirty="0" smtClean="0">
                <a:effectLst/>
              </a:rPr>
              <a:t>Scouting and Sports make strong partners in building positive character.  </a:t>
            </a:r>
          </a:p>
          <a:p>
            <a:pPr marL="57147" defTabSz="931774">
              <a:defRPr/>
            </a:pPr>
            <a:r>
              <a:rPr lang="en-US" sz="1400" dirty="0" smtClean="0">
                <a:effectLst/>
              </a:rPr>
              <a:t>	&lt;CLICK&gt;</a:t>
            </a:r>
          </a:p>
          <a:p>
            <a:pPr marL="628615" indent="-571468">
              <a:buFont typeface="Wingdings" panose="05000000000000000000" pitchFamily="2" charset="2"/>
              <a:buChar char="ü"/>
            </a:pPr>
            <a:r>
              <a:rPr lang="en-US" sz="1400" dirty="0" smtClean="0">
                <a:effectLst/>
              </a:rPr>
              <a:t>The effect of Scouting on boys </a:t>
            </a:r>
            <a:r>
              <a:rPr lang="en-US" sz="1400" baseline="0" dirty="0" smtClean="0">
                <a:effectLst/>
              </a:rPr>
              <a:t>lasts </a:t>
            </a:r>
            <a:r>
              <a:rPr lang="en-US" sz="1400" dirty="0" smtClean="0">
                <a:effectLst/>
              </a:rPr>
              <a:t>for decades.  </a:t>
            </a:r>
          </a:p>
          <a:p>
            <a:pPr defTabSz="931774">
              <a:defRPr/>
            </a:pPr>
            <a:r>
              <a:rPr lang="en-US" sz="1400" dirty="0" smtClean="0">
                <a:effectLst/>
              </a:rPr>
              <a:t>	&lt;CLICK&gt;</a:t>
            </a:r>
          </a:p>
          <a:p>
            <a:endParaRPr lang="en-US" b="1"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Why Scouting</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E379FBC-F4C4-470C-8486-DE9BC0326A7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5072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533400"/>
            <a:ext cx="3455988" cy="2590800"/>
          </a:xfrm>
        </p:spPr>
      </p:sp>
      <p:sp>
        <p:nvSpPr>
          <p:cNvPr id="3" name="Notes Placeholder 2"/>
          <p:cNvSpPr>
            <a:spLocks noGrp="1"/>
          </p:cNvSpPr>
          <p:nvPr>
            <p:ph type="body" idx="1"/>
          </p:nvPr>
        </p:nvSpPr>
        <p:spPr>
          <a:xfrm>
            <a:off x="657226" y="3246362"/>
            <a:ext cx="5608320" cy="4183380"/>
          </a:xfrm>
        </p:spPr>
        <p:txBody>
          <a:bodyPr/>
          <a:lstStyle/>
          <a:p>
            <a:pPr defTabSz="881263"/>
            <a:r>
              <a:rPr lang="en-US" sz="1400" dirty="0" smtClean="0"/>
              <a:t>So,</a:t>
            </a:r>
            <a:r>
              <a:rPr lang="en-US" sz="1400" baseline="0" dirty="0" smtClean="0"/>
              <a:t> </a:t>
            </a:r>
          </a:p>
          <a:p>
            <a:pPr defTabSz="881263"/>
            <a:r>
              <a:rPr lang="en-US" sz="1400" baseline="0" dirty="0" smtClean="0"/>
              <a:t>W</a:t>
            </a:r>
            <a:r>
              <a:rPr lang="en-US" sz="1400" dirty="0" smtClean="0"/>
              <a:t>hy choose Scouting?   </a:t>
            </a:r>
          </a:p>
          <a:p>
            <a:pPr defTabSz="881263"/>
            <a:r>
              <a:rPr lang="en-US" sz="1400" dirty="0" smtClean="0"/>
              <a:t>The</a:t>
            </a:r>
            <a:r>
              <a:rPr lang="en-US" sz="1400" baseline="0" dirty="0" smtClean="0"/>
              <a:t> answer is clear.  </a:t>
            </a:r>
            <a:endParaRPr lang="en-US" sz="1400" dirty="0"/>
          </a:p>
          <a:p>
            <a:pPr defTabSz="881263">
              <a:defRPr/>
            </a:pPr>
            <a:r>
              <a:rPr lang="en-US" sz="1400" dirty="0"/>
              <a:t>	&lt;CLICK&gt;</a:t>
            </a:r>
          </a:p>
          <a:p>
            <a:pPr>
              <a:spcBef>
                <a:spcPts val="578"/>
              </a:spcBef>
            </a:pPr>
            <a:r>
              <a:rPr lang="en-US" sz="1400" dirty="0" smtClean="0"/>
              <a:t>Because Scouting </a:t>
            </a:r>
            <a:r>
              <a:rPr lang="en-US" sz="1400" dirty="0"/>
              <a:t>builds boys into better men.  </a:t>
            </a:r>
          </a:p>
          <a:p>
            <a:pPr>
              <a:spcBef>
                <a:spcPts val="578"/>
              </a:spcBef>
            </a:pPr>
            <a:r>
              <a:rPr lang="en-US" sz="1400" dirty="0" smtClean="0"/>
              <a:t>It </a:t>
            </a:r>
            <a:r>
              <a:rPr lang="en-US" sz="1400" dirty="0"/>
              <a:t>just works.  </a:t>
            </a:r>
          </a:p>
          <a:p>
            <a:pPr>
              <a:spcBef>
                <a:spcPts val="578"/>
              </a:spcBef>
            </a:pPr>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18</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30643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Why Scouting</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E379FBC-F4C4-470C-8486-DE9BC0326A7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65072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701040" y="3124201"/>
            <a:ext cx="5608320" cy="3442305"/>
          </a:xfrm>
        </p:spPr>
        <p:txBody>
          <a:bodyPr/>
          <a:lstStyle/>
          <a:p>
            <a:pPr marL="0" lvl="1" defTabSz="913835">
              <a:defRPr/>
            </a:pPr>
            <a:r>
              <a:rPr lang="en-US" sz="1500" dirty="0"/>
              <a:t>Welcome to this presentation entitled “Why Scouting?”</a:t>
            </a:r>
          </a:p>
          <a:p>
            <a:pPr marL="0" lvl="1" defTabSz="913835">
              <a:defRPr/>
            </a:pPr>
            <a:r>
              <a:rPr lang="en-US" sz="1500" dirty="0"/>
              <a:t>The purpose of this discussion is to show why Scouting should be a part of your child’s life. </a:t>
            </a:r>
            <a:endParaRPr lang="en-US" sz="1500" dirty="0" smtClean="0"/>
          </a:p>
          <a:p>
            <a:pPr marL="0" marR="0" lvl="1" indent="0" algn="l" defTabSz="913835" rtl="0" eaLnBrk="1" fontAlgn="auto" latinLnBrk="0" hangingPunct="1">
              <a:lnSpc>
                <a:spcPct val="100000"/>
              </a:lnSpc>
              <a:spcBef>
                <a:spcPts val="0"/>
              </a:spcBef>
              <a:spcAft>
                <a:spcPts val="0"/>
              </a:spcAft>
              <a:buClrTx/>
              <a:buSzTx/>
              <a:buFontTx/>
              <a:buNone/>
              <a:tabLst/>
              <a:defRPr/>
            </a:pPr>
            <a:r>
              <a:rPr lang="en-US" sz="1600" dirty="0" smtClean="0"/>
              <a:t>Given that the subjects of the Tufts </a:t>
            </a:r>
            <a:r>
              <a:rPr lang="en-US" sz="1600" dirty="0" smtClean="0"/>
              <a:t>CAMP Study</a:t>
            </a:r>
            <a:r>
              <a:rPr lang="en-US" sz="1600" baseline="0" dirty="0" smtClean="0"/>
              <a:t> </a:t>
            </a:r>
            <a:r>
              <a:rPr lang="en-US" sz="1600" baseline="0" dirty="0" smtClean="0"/>
              <a:t>were Cub Scouts</a:t>
            </a:r>
            <a:r>
              <a:rPr lang="en-US" sz="1600" dirty="0" smtClean="0"/>
              <a:t>, this presentation shall confine itself to the effects of Scouting on boys</a:t>
            </a:r>
            <a:r>
              <a:rPr lang="en-US" sz="1600" baseline="0" dirty="0" smtClean="0"/>
              <a:t> and young men.  </a:t>
            </a:r>
            <a:r>
              <a:rPr lang="en-US" sz="1600" dirty="0" smtClean="0"/>
              <a:t>  </a:t>
            </a:r>
          </a:p>
          <a:p>
            <a:pPr marL="0" lvl="1" defTabSz="913835">
              <a:defRPr/>
            </a:pPr>
            <a:endParaRPr lang="en-US" sz="1500" dirty="0"/>
          </a:p>
          <a:p>
            <a:pPr marL="0" lvl="1" defTabSz="913835">
              <a:defRPr/>
            </a:pPr>
            <a:r>
              <a:rPr lang="en-US" sz="1500" dirty="0"/>
              <a:t>	&lt;CLICK&gt;  </a:t>
            </a:r>
            <a:r>
              <a:rPr lang="en-US" sz="1400" dirty="0"/>
              <a:t>		</a:t>
            </a:r>
            <a:endParaRPr lang="en-US" sz="1400" dirty="0" smtClean="0"/>
          </a:p>
          <a:p>
            <a:pPr marL="0" lvl="1" defTabSz="913835">
              <a:defRPr/>
            </a:pPr>
            <a:endParaRPr lang="en-US" sz="1400" dirty="0" smtClean="0"/>
          </a:p>
          <a:p>
            <a:pPr marL="0" lvl="1" defTabSz="913835">
              <a:defRPr/>
            </a:pPr>
            <a:r>
              <a:rPr lang="en-US" sz="1400" dirty="0" smtClean="0"/>
              <a:t>		</a:t>
            </a:r>
            <a:r>
              <a:rPr lang="en-US" sz="1400" dirty="0"/>
              <a:t>		</a:t>
            </a:r>
            <a:endParaRPr lang="en-US" dirty="0"/>
          </a:p>
          <a:p>
            <a:pPr marL="0" lvl="1" defTabSz="913835">
              <a:defRPr/>
            </a:pPr>
            <a:r>
              <a:rPr lang="en-US" dirty="0" smtClean="0"/>
              <a:t>					1.1</a:t>
            </a:r>
          </a:p>
          <a:p>
            <a:pPr marL="0" lvl="1" defTabSz="913835">
              <a:defRPr/>
            </a:pPr>
            <a:endParaRPr lang="en-US"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3795139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657226" y="3320144"/>
            <a:ext cx="5608320" cy="4721981"/>
          </a:xfrm>
        </p:spPr>
        <p:txBody>
          <a:bodyPr/>
          <a:lstStyle/>
          <a:p>
            <a:endParaRPr lang="en-US" sz="1000" dirty="0"/>
          </a:p>
          <a:p>
            <a:endParaRPr lang="en-US" sz="1000" dirty="0"/>
          </a:p>
        </p:txBody>
      </p:sp>
      <p:sp>
        <p:nvSpPr>
          <p:cNvPr id="4" name="Slide Number Placeholder 3"/>
          <p:cNvSpPr>
            <a:spLocks noGrp="1"/>
          </p:cNvSpPr>
          <p:nvPr>
            <p:ph type="sldNum" sz="quarter" idx="10"/>
          </p:nvPr>
        </p:nvSpPr>
        <p:spPr/>
        <p:txBody>
          <a:bodyPr/>
          <a:lstStyle/>
          <a:p>
            <a:fld id="{14371848-2C73-4740-8188-28BB7DD30CEE}" type="slidenum">
              <a:rPr lang="en-US" smtClean="0">
                <a:solidFill>
                  <a:prstClr val="black"/>
                </a:solidFill>
              </a:rPr>
              <a:pPr/>
              <a:t>20</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366377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531813"/>
            <a:ext cx="3230562" cy="2422525"/>
          </a:xfrm>
        </p:spPr>
      </p:sp>
      <p:sp>
        <p:nvSpPr>
          <p:cNvPr id="3" name="Notes Placeholder 2"/>
          <p:cNvSpPr>
            <a:spLocks noGrp="1"/>
          </p:cNvSpPr>
          <p:nvPr>
            <p:ph type="body" idx="1"/>
          </p:nvPr>
        </p:nvSpPr>
        <p:spPr>
          <a:xfrm>
            <a:off x="657226" y="2951238"/>
            <a:ext cx="5608320" cy="6345162"/>
          </a:xfrm>
        </p:spPr>
        <p:txBody>
          <a:bodyPr/>
          <a:lstStyle/>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45716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671830" y="3246362"/>
            <a:ext cx="5608320" cy="4183380"/>
          </a:xfrm>
        </p:spPr>
        <p:txBody>
          <a:bodyPr/>
          <a:lstStyle/>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22</a:t>
            </a:fld>
            <a:endParaRPr lang="en-US" alt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3246425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457204" y="3200400"/>
            <a:ext cx="6096000" cy="5505753"/>
          </a:xfrm>
        </p:spPr>
        <p:txBody>
          <a:bodyPr/>
          <a:lstStyle/>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23</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3078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523608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7226" y="4131734"/>
            <a:ext cx="5608320" cy="4574419"/>
          </a:xfrm>
        </p:spPr>
        <p:txBody>
          <a:bodyPr/>
          <a:lstStyle/>
          <a:p>
            <a:endParaRPr lang="en-US" i="1"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2119831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7625A38E-332D-4F66-9359-7B88E7A99CE7}" type="slidenum">
              <a:rPr lang="en-US">
                <a:solidFill>
                  <a:prstClr val="black"/>
                </a:solidFill>
              </a:rPr>
              <a:pPr/>
              <a:t>26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2324879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344372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7663" y="698500"/>
            <a:ext cx="4178300" cy="3133725"/>
          </a:xfrm>
        </p:spPr>
      </p:sp>
      <p:sp>
        <p:nvSpPr>
          <p:cNvPr id="3" name="Notes Placeholder 2"/>
          <p:cNvSpPr>
            <a:spLocks noGrp="1"/>
          </p:cNvSpPr>
          <p:nvPr>
            <p:ph type="body" idx="1"/>
          </p:nvPr>
        </p:nvSpPr>
        <p:spPr>
          <a:xfrm>
            <a:off x="584200" y="3836609"/>
            <a:ext cx="5608320" cy="5238448"/>
          </a:xfrm>
        </p:spPr>
        <p:txBody>
          <a:bodyPr/>
          <a:lstStyle/>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28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048747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47"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smtClean="0">
              <a:effectLst/>
            </a:endParaRPr>
          </a:p>
          <a:p>
            <a:pPr marL="57147"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smtClean="0">
              <a:effectLst/>
            </a:endParaRPr>
          </a:p>
          <a:p>
            <a:pPr marL="57147" indent="0">
              <a:spcAft>
                <a:spcPts val="1800"/>
              </a:spcAft>
              <a:buFont typeface="Wingdings" panose="05000000000000000000" pitchFamily="2" charset="2"/>
              <a:buNone/>
            </a:pPr>
            <a:endParaRPr lang="en-US" dirty="0" smtClean="0">
              <a:effectLst>
                <a:outerShdw blurRad="38100" dist="38100" dir="2700000" algn="tl">
                  <a:srgbClr val="000000">
                    <a:alpha val="43137"/>
                  </a:srgbClr>
                </a:outerShdw>
              </a:effectLst>
            </a:endParaRPr>
          </a:p>
          <a:p>
            <a:pPr marL="628615" indent="-571468">
              <a:spcAft>
                <a:spcPts val="1800"/>
              </a:spcAft>
              <a:buFont typeface="Wingdings" panose="05000000000000000000" pitchFamily="2" charset="2"/>
              <a:buChar char="ü"/>
            </a:pPr>
            <a:endParaRPr lang="en-US" dirty="0" smtClean="0">
              <a:effectLst>
                <a:outerShdw blurRad="38100" dist="38100" dir="2700000" algn="tl">
                  <a:srgbClr val="000000">
                    <a:alpha val="43137"/>
                  </a:srgbClr>
                </a:outerShdw>
              </a:effectLst>
            </a:endParaRPr>
          </a:p>
          <a:p>
            <a:pPr marL="628615" indent="-571468">
              <a:spcAft>
                <a:spcPts val="1800"/>
              </a:spcAft>
              <a:buFont typeface="Wingdings" panose="05000000000000000000" pitchFamily="2" charset="2"/>
              <a:buChar char="ü"/>
            </a:pPr>
            <a:endParaRPr lang="en-US" dirty="0" smtClean="0">
              <a:effectLst>
                <a:outerShdw blurRad="38100" dist="38100" dir="2700000" algn="tl">
                  <a:srgbClr val="000000">
                    <a:alpha val="43137"/>
                  </a:srgbClr>
                </a:outerShdw>
              </a:effectLst>
            </a:endParaRPr>
          </a:p>
          <a:p>
            <a:pPr marL="628615" indent="-571468">
              <a:spcAft>
                <a:spcPts val="1800"/>
              </a:spcAft>
              <a:buFont typeface="Wingdings" panose="05000000000000000000" pitchFamily="2" charset="2"/>
              <a:buChar char="ü"/>
            </a:pPr>
            <a:endParaRPr lang="en-US" dirty="0" smtClean="0">
              <a:effectLst>
                <a:outerShdw blurRad="38100" dist="38100" dir="2700000" algn="tl">
                  <a:srgbClr val="000000">
                    <a:alpha val="43137"/>
                  </a:srgbClr>
                </a:outerShdw>
              </a:effectLst>
            </a:endParaRPr>
          </a:p>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Why Scouting</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E379FBC-F4C4-470C-8486-DE9BC0326A7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23717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effectLst/>
              </a:rPr>
              <a:t>So, “Why should I consider Scouting for my child?”</a:t>
            </a:r>
          </a:p>
          <a:p>
            <a:endParaRPr lang="en-US" sz="1400" baseline="0" dirty="0" smtClean="0">
              <a:effectLst/>
            </a:endParaRPr>
          </a:p>
          <a:p>
            <a:r>
              <a:rPr lang="en-US" sz="1400" baseline="0" dirty="0" smtClean="0">
                <a:effectLst/>
              </a:rPr>
              <a:t>Let’s answer that question by examining results of independent research studies.  </a:t>
            </a:r>
          </a:p>
          <a:p>
            <a:endParaRPr lang="en-US" sz="1400" baseline="0" dirty="0" smtClean="0">
              <a:effectLst/>
            </a:endParaRPr>
          </a:p>
          <a:p>
            <a:pPr defTabSz="881341">
              <a:defRPr/>
            </a:pPr>
            <a:r>
              <a:rPr lang="en-US" sz="1400" dirty="0" smtClean="0">
                <a:effectLst/>
              </a:rPr>
              <a:t>For </a:t>
            </a:r>
            <a:r>
              <a:rPr lang="en-US" sz="1400" dirty="0">
                <a:effectLst/>
              </a:rPr>
              <a:t>decades, social scientists have studied how youth programs affect the lives of their participants.</a:t>
            </a:r>
          </a:p>
          <a:p>
            <a:endParaRPr lang="en-US" sz="1400" dirty="0">
              <a:effectLst/>
            </a:endParaRPr>
          </a:p>
          <a:p>
            <a:r>
              <a:rPr lang="en-US" sz="1400" dirty="0">
                <a:effectLst/>
              </a:rPr>
              <a:t>A respected leader in this field of research is Dr. Richard Lerner.  </a:t>
            </a:r>
          </a:p>
          <a:p>
            <a:pPr defTabSz="913936">
              <a:defRPr/>
            </a:pPr>
            <a:r>
              <a:rPr lang="en-US" sz="1400" dirty="0">
                <a:effectLst/>
              </a:rPr>
              <a:t>	&lt;CLICK&gt;</a:t>
            </a:r>
          </a:p>
          <a:p>
            <a:r>
              <a:rPr lang="en-US" sz="1400" baseline="0" dirty="0" smtClean="0"/>
              <a:t>  </a:t>
            </a:r>
          </a:p>
          <a:p>
            <a:r>
              <a:rPr lang="en-US" baseline="0" dirty="0" smtClean="0"/>
              <a:t> </a:t>
            </a:r>
          </a:p>
        </p:txBody>
      </p:sp>
      <p:sp>
        <p:nvSpPr>
          <p:cNvPr id="4" name="Header Placeholder 3"/>
          <p:cNvSpPr>
            <a:spLocks noGrp="1"/>
          </p:cNvSpPr>
          <p:nvPr>
            <p:ph type="hdr" sz="quarter" idx="10"/>
          </p:nvPr>
        </p:nvSpPr>
        <p:spPr/>
        <p:txBody>
          <a:bodyPr/>
          <a:lstStyle/>
          <a:p>
            <a:r>
              <a:rPr lang="en-US" dirty="0" smtClean="0">
                <a:solidFill>
                  <a:prstClr val="black"/>
                </a:solidFill>
              </a:rPr>
              <a:t>Why Scouting</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E379FBC-F4C4-470C-8486-DE9BC0326A7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650726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endParaRPr lang="en-US" b="1" dirty="0" smtClean="0"/>
          </a:p>
        </p:txBody>
      </p:sp>
      <p:sp>
        <p:nvSpPr>
          <p:cNvPr id="4" name="Header Placeholder 3"/>
          <p:cNvSpPr>
            <a:spLocks noGrp="1"/>
          </p:cNvSpPr>
          <p:nvPr>
            <p:ph type="hdr" sz="quarter" idx="10"/>
          </p:nvPr>
        </p:nvSpPr>
        <p:spPr/>
        <p:txBody>
          <a:bodyPr/>
          <a:lstStyle/>
          <a:p>
            <a:r>
              <a:rPr lang="en-US" dirty="0" smtClean="0">
                <a:solidFill>
                  <a:prstClr val="black"/>
                </a:solidFill>
              </a:rPr>
              <a:t>Why Scouting</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CE379FBC-F4C4-470C-8486-DE9BC0326A7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65072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Dr. Lerner is Director of the Institute for Applied Research in Youth Development at Tufts University in Boston Massachusetts. </a:t>
            </a:r>
            <a:r>
              <a:rPr lang="en-US" sz="1500" dirty="0" smtClean="0"/>
              <a:t>He completed</a:t>
            </a:r>
            <a:endParaRPr lang="en-US" sz="1500" dirty="0"/>
          </a:p>
          <a:p>
            <a:r>
              <a:rPr lang="en-US" sz="1300" dirty="0"/>
              <a:t>	&lt;CLICK&gt;</a:t>
            </a:r>
            <a:r>
              <a:rPr lang="en-US" sz="15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his doctorate in </a:t>
            </a:r>
            <a:r>
              <a:rPr lang="en-US" sz="1500" dirty="0"/>
              <a:t>developmental </a:t>
            </a:r>
            <a:r>
              <a:rPr lang="en-US" sz="1500" dirty="0" smtClean="0"/>
              <a:t>psychology in 1971 , </a:t>
            </a:r>
            <a:r>
              <a:rPr lang="en-US" sz="1500" dirty="0"/>
              <a:t>and has authored or contributed to over 650 scholarly publications and 75 books. </a:t>
            </a:r>
            <a:r>
              <a:rPr lang="en-US" sz="15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	&lt;CLICK&gt;</a:t>
            </a:r>
            <a:endParaRPr lang="en-US" sz="1500" dirty="0"/>
          </a:p>
          <a:p>
            <a:r>
              <a:rPr lang="en-US" sz="1500" dirty="0"/>
              <a:t>He is considered a world expert on character development in youth and adolescents.  </a:t>
            </a:r>
          </a:p>
          <a:p>
            <a:pPr defTabSz="914195">
              <a:defRPr/>
            </a:pPr>
            <a:r>
              <a:rPr lang="en-US" sz="1500" dirty="0"/>
              <a:t>	&lt;CLICK&gt;</a:t>
            </a:r>
          </a:p>
          <a:p>
            <a:endParaRPr lang="en-US" sz="1400" dirty="0"/>
          </a:p>
          <a:p>
            <a:endParaRPr lang="en-US"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Why Scouting--A Presentation for Parents</a:t>
            </a:r>
            <a:endParaRPr lang="en-US" dirty="0"/>
          </a:p>
        </p:txBody>
      </p:sp>
    </p:spTree>
    <p:extLst>
      <p:ext uri="{BB962C8B-B14F-4D97-AF65-F5344CB8AC3E}">
        <p14:creationId xmlns:p14="http://schemas.microsoft.com/office/powerpoint/2010/main" val="340956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657226" y="3246362"/>
            <a:ext cx="5608320" cy="4183380"/>
          </a:xfrm>
        </p:spPr>
        <p:txBody>
          <a:bodyPr/>
          <a:lstStyle/>
          <a:p>
            <a:pPr marL="0" lvl="1" defTabSz="913514">
              <a:defRPr/>
            </a:pPr>
            <a:r>
              <a:rPr lang="en-US" sz="1500" dirty="0"/>
              <a:t>In 2012, Dr. Lerner and his team of researchers launched a landmark study of character development in a group of Cub Scouts in Philadelphia called the Tufts CAMP Study.  </a:t>
            </a:r>
          </a:p>
          <a:p>
            <a:pPr marL="0" lvl="1" defTabSz="913514">
              <a:defRPr/>
            </a:pPr>
            <a:r>
              <a:rPr lang="en-US" sz="1500" dirty="0"/>
              <a:t>Funding was provided by the John Templeton Foundation.  </a:t>
            </a:r>
          </a:p>
          <a:p>
            <a:pPr marL="0" lvl="1" defTabSz="913514">
              <a:defRPr/>
            </a:pPr>
            <a:r>
              <a:rPr lang="en-US" sz="1500" dirty="0"/>
              <a:t>The BSA was involved in its planning only by making Cub units available </a:t>
            </a:r>
            <a:r>
              <a:rPr lang="en-US" sz="1500" dirty="0" smtClean="0"/>
              <a:t>to researchers.  </a:t>
            </a:r>
            <a:endParaRPr lang="en-US" sz="1500" dirty="0"/>
          </a:p>
          <a:p>
            <a:pPr marL="0" lvl="1" defTabSz="913835">
              <a:defRPr/>
            </a:pPr>
            <a:r>
              <a:rPr lang="en-US" sz="1500" dirty="0"/>
              <a:t>	&lt;CLICK&gt;</a:t>
            </a:r>
          </a:p>
          <a:p>
            <a:endParaRPr lang="en-US" b="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5</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1736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657226" y="3320144"/>
            <a:ext cx="5608320" cy="4721981"/>
          </a:xfrm>
        </p:spPr>
        <p:txBody>
          <a:bodyPr/>
          <a:lstStyle/>
          <a:p>
            <a:r>
              <a:rPr lang="en-US" sz="1500" dirty="0"/>
              <a:t>About 1,800 Cub Scouts aged 6-12 were compared with 400 carefully matched non-Scouts.  </a:t>
            </a:r>
          </a:p>
          <a:p>
            <a:r>
              <a:rPr lang="en-US" sz="1500" dirty="0"/>
              <a:t>Their characteristics were measured regularly over a 2½ year period of time. </a:t>
            </a:r>
          </a:p>
          <a:p>
            <a:r>
              <a:rPr lang="en-US" sz="1500" dirty="0"/>
              <a:t>Character development was measured in multiple areas. 	</a:t>
            </a:r>
          </a:p>
          <a:p>
            <a:r>
              <a:rPr lang="en-US" sz="1500" dirty="0"/>
              <a:t>	&lt;CLICK&gt;</a:t>
            </a:r>
          </a:p>
          <a:p>
            <a:r>
              <a:rPr lang="en-US" sz="1500" dirty="0"/>
              <a:t>In the beginning, there were no significant differences between the two groups.  </a:t>
            </a:r>
          </a:p>
          <a:p>
            <a:pPr marL="0" lvl="1" defTabSz="913835">
              <a:defRPr/>
            </a:pPr>
            <a:r>
              <a:rPr lang="en-US" sz="1500" dirty="0"/>
              <a:t>By the end however, the differences were striking.</a:t>
            </a:r>
          </a:p>
          <a:p>
            <a:pPr marL="0" lvl="1" defTabSz="913835">
              <a:defRPr/>
            </a:pPr>
            <a:r>
              <a:rPr lang="en-US" sz="1500" dirty="0"/>
              <a:t>	&lt;CLICK&gt;</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14371848-2C73-4740-8188-28BB7DD30CEE}" type="slidenum">
              <a:rPr lang="en-US" smtClean="0">
                <a:solidFill>
                  <a:prstClr val="black"/>
                </a:solidFill>
              </a:rPr>
              <a:pPr/>
              <a:t>6</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366377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7238" y="531813"/>
            <a:ext cx="3230562" cy="2422525"/>
          </a:xfrm>
        </p:spPr>
      </p:sp>
      <p:sp>
        <p:nvSpPr>
          <p:cNvPr id="3" name="Notes Placeholder 2"/>
          <p:cNvSpPr>
            <a:spLocks noGrp="1"/>
          </p:cNvSpPr>
          <p:nvPr>
            <p:ph type="body" idx="1"/>
          </p:nvPr>
        </p:nvSpPr>
        <p:spPr>
          <a:xfrm>
            <a:off x="657226" y="2951238"/>
            <a:ext cx="5608320" cy="6345162"/>
          </a:xfrm>
        </p:spPr>
        <p:txBody>
          <a:bodyPr/>
          <a:lstStyle/>
          <a:p>
            <a:pPr defTabSz="913806">
              <a:defRPr/>
            </a:pPr>
            <a:r>
              <a:rPr lang="en-US" sz="1400" dirty="0"/>
              <a:t>The Results: </a:t>
            </a:r>
          </a:p>
          <a:p>
            <a:pPr defTabSz="913806">
              <a:defRPr/>
            </a:pPr>
            <a:r>
              <a:rPr lang="en-US" sz="1400" dirty="0"/>
              <a:t>In just 2 ½ years, Cub Scouts showed a significant tendency </a:t>
            </a:r>
          </a:p>
          <a:p>
            <a:pPr marL="0" lvl="1" defTabSz="913783">
              <a:defRPr/>
            </a:pPr>
            <a:r>
              <a:rPr lang="en-US" sz="1400" dirty="0"/>
              <a:t>	&lt;CLICK&gt;  	</a:t>
            </a:r>
          </a:p>
          <a:p>
            <a:pPr marL="0" lvl="1" defTabSz="913783">
              <a:defRPr/>
            </a:pPr>
            <a:r>
              <a:rPr lang="en-US" sz="1400" dirty="0"/>
              <a:t>toward greater cheerfulness, </a:t>
            </a:r>
          </a:p>
          <a:p>
            <a:pPr marL="0" lvl="1" defTabSz="913783">
              <a:defRPr/>
            </a:pPr>
            <a:r>
              <a:rPr lang="en-US" sz="1400" dirty="0"/>
              <a:t>	that is, one arrow pointing up; while </a:t>
            </a:r>
          </a:p>
          <a:p>
            <a:pPr marL="465609" lvl="2" defTabSz="913783">
              <a:defRPr/>
            </a:pPr>
            <a:r>
              <a:rPr lang="en-US" sz="1400" dirty="0"/>
              <a:t>Non-Scouts showed a moderate tendency toward less Cheerfulness, </a:t>
            </a:r>
          </a:p>
          <a:p>
            <a:pPr marL="465609" lvl="2" defTabSz="913783">
              <a:defRPr/>
            </a:pPr>
            <a:r>
              <a:rPr lang="en-US" sz="1400" dirty="0"/>
              <a:t>	that is, two arrows pointing down.  </a:t>
            </a:r>
          </a:p>
          <a:p>
            <a:pPr marL="0" lvl="1" defTabSz="913783">
              <a:defRPr/>
            </a:pPr>
            <a:r>
              <a:rPr lang="en-US" sz="1400" dirty="0"/>
              <a:t>In a similar manner, Scouts showed greater tendencies toward </a:t>
            </a:r>
          </a:p>
          <a:p>
            <a:pPr marL="0" lvl="1" defTabSz="913783">
              <a:defRPr/>
            </a:pPr>
            <a:r>
              <a:rPr lang="en-US" sz="1400" dirty="0"/>
              <a:t>	&lt;CLICK&gt;</a:t>
            </a:r>
          </a:p>
          <a:p>
            <a:pPr marL="0" lvl="1" defTabSz="913783">
              <a:defRPr/>
            </a:pPr>
            <a:r>
              <a:rPr lang="en-US" sz="1400" dirty="0"/>
              <a:t>Helpfulness</a:t>
            </a:r>
          </a:p>
          <a:p>
            <a:pPr marL="0" lvl="1" defTabSz="913783">
              <a:defRPr/>
            </a:pPr>
            <a:r>
              <a:rPr lang="en-US" sz="1400" dirty="0"/>
              <a:t>	&lt;CLICK&gt;</a:t>
            </a:r>
          </a:p>
          <a:p>
            <a:pPr marL="0" lvl="1" defTabSz="913783">
              <a:defRPr/>
            </a:pPr>
            <a:r>
              <a:rPr lang="en-US" sz="1400" dirty="0"/>
              <a:t>Obedience</a:t>
            </a:r>
          </a:p>
          <a:p>
            <a:pPr marL="455377" lvl="2" defTabSz="913783">
              <a:defRPr/>
            </a:pPr>
            <a:r>
              <a:rPr lang="en-US" sz="1400" dirty="0"/>
              <a:t>	&lt;CLICK&gt;</a:t>
            </a:r>
          </a:p>
          <a:p>
            <a:pPr marL="0" lvl="1" defTabSz="913783">
              <a:defRPr/>
            </a:pPr>
            <a:r>
              <a:rPr lang="en-US" sz="1400" dirty="0"/>
              <a:t>Kindness</a:t>
            </a:r>
          </a:p>
          <a:p>
            <a:pPr marL="0" lvl="1" defTabSz="913783">
              <a:defRPr/>
            </a:pPr>
            <a:r>
              <a:rPr lang="en-US" sz="1400" dirty="0"/>
              <a:t>	&lt;CLICK&gt;</a:t>
            </a:r>
          </a:p>
          <a:p>
            <a:pPr marL="0" lvl="1" defTabSz="913783">
              <a:defRPr/>
            </a:pPr>
            <a:r>
              <a:rPr lang="en-US" sz="1400" dirty="0"/>
              <a:t>Hopeful future expectations, and</a:t>
            </a:r>
          </a:p>
          <a:p>
            <a:pPr marL="0" lvl="1" defTabSz="913783">
              <a:defRPr/>
            </a:pPr>
            <a:r>
              <a:rPr lang="en-US" sz="1400" dirty="0"/>
              <a:t>	&lt;CLICK&gt;</a:t>
            </a:r>
          </a:p>
          <a:p>
            <a:r>
              <a:rPr lang="en-US" sz="1400" dirty="0"/>
              <a:t>Trustworthiness.</a:t>
            </a:r>
          </a:p>
          <a:p>
            <a:endParaRPr lang="en-US" sz="1400" dirty="0"/>
          </a:p>
          <a:p>
            <a:r>
              <a:rPr lang="en-US" sz="1400" dirty="0"/>
              <a:t>Notice that the Scouts showed growth in each of these personal character attributes. </a:t>
            </a:r>
          </a:p>
          <a:p>
            <a:r>
              <a:rPr lang="en-US" sz="1400" dirty="0" smtClean="0"/>
              <a:t>The study</a:t>
            </a:r>
            <a:r>
              <a:rPr lang="en-US" sz="1400" baseline="0" dirty="0" smtClean="0"/>
              <a:t> also </a:t>
            </a:r>
            <a:r>
              <a:rPr lang="en-US" sz="1400" dirty="0" smtClean="0"/>
              <a:t>showed </a:t>
            </a:r>
            <a:r>
              <a:rPr lang="en-US" sz="1400" dirty="0"/>
              <a:t>that Scouting activity </a:t>
            </a:r>
            <a:r>
              <a:rPr lang="en-US" sz="1400" dirty="0" smtClean="0"/>
              <a:t>predicted improvement</a:t>
            </a:r>
            <a:r>
              <a:rPr lang="en-US" sz="1400" baseline="0" dirty="0" smtClean="0"/>
              <a:t> in </a:t>
            </a:r>
            <a:endParaRPr lang="en-US" sz="1400" dirty="0"/>
          </a:p>
          <a:p>
            <a:pPr marL="0" lvl="1" defTabSz="931774">
              <a:defRPr/>
            </a:pPr>
            <a:r>
              <a:rPr lang="en-US" sz="1400" dirty="0"/>
              <a:t>	&lt;CLICK&gt;</a:t>
            </a:r>
          </a:p>
          <a:p>
            <a:r>
              <a:rPr lang="en-US" sz="1400" dirty="0"/>
              <a:t>Academic Success, Thriftiness and Intentional Self Regulation, which is the ability to make plans and carry them out.  </a:t>
            </a:r>
          </a:p>
          <a:p>
            <a:r>
              <a:rPr lang="en-US" sz="1400" dirty="0"/>
              <a:t>Scouting </a:t>
            </a:r>
            <a:r>
              <a:rPr lang="en-US" sz="1400" dirty="0" smtClean="0"/>
              <a:t>proved itself</a:t>
            </a:r>
            <a:r>
              <a:rPr lang="en-US" sz="1400" baseline="0" dirty="0" smtClean="0"/>
              <a:t> to be a highly effective tool for building character in boys.  </a:t>
            </a:r>
            <a:endParaRPr lang="en-US" sz="1400" dirty="0"/>
          </a:p>
          <a:p>
            <a:r>
              <a:rPr lang="en-US" sz="1400" dirty="0"/>
              <a:t>	&lt;CLICK&gt;</a:t>
            </a:r>
          </a:p>
          <a:p>
            <a:endParaRPr lang="en-US" sz="1400" dirty="0"/>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7</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145716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671830" y="3246362"/>
            <a:ext cx="5608320" cy="4183380"/>
          </a:xfrm>
        </p:spPr>
        <p:txBody>
          <a:bodyPr/>
          <a:lstStyle/>
          <a:p>
            <a:r>
              <a:rPr lang="en-US" sz="1500" dirty="0"/>
              <a:t>It also helps boys grow in social values like being sensitive to other’s needs.  </a:t>
            </a:r>
          </a:p>
          <a:p>
            <a:pPr defTabSz="931774">
              <a:defRPr/>
            </a:pPr>
            <a:r>
              <a:rPr lang="en-US" sz="1600" dirty="0"/>
              <a:t>	&lt;CLICK&gt;</a:t>
            </a:r>
          </a:p>
          <a:p>
            <a:r>
              <a:rPr lang="en-US" sz="1500" dirty="0"/>
              <a:t>When asked to prioritize goals in their life, Scouts were more likely than non-Scouts to embrace Prosocial Values. </a:t>
            </a:r>
          </a:p>
          <a:p>
            <a:pPr marL="0" lvl="1" defTabSz="913835">
              <a:defRPr/>
            </a:pPr>
            <a:r>
              <a:rPr lang="en-US" sz="1500" dirty="0"/>
              <a:t>	&lt;CLICK&gt;</a:t>
            </a:r>
          </a:p>
          <a:p>
            <a:r>
              <a:rPr lang="en-US" sz="1500" dirty="0"/>
              <a:t>For example Scouts placed higher value on Doing the Right Thing and Helping Others, while</a:t>
            </a:r>
          </a:p>
          <a:p>
            <a:pPr marL="0" lvl="1" defTabSz="913854">
              <a:defRPr/>
            </a:pPr>
            <a:r>
              <a:rPr lang="en-US" sz="1500" dirty="0"/>
              <a:t>	&lt;CLICK&gt;</a:t>
            </a:r>
          </a:p>
          <a:p>
            <a:r>
              <a:rPr lang="en-US" sz="1500" dirty="0"/>
              <a:t>non-Scouts placed more value on </a:t>
            </a:r>
          </a:p>
          <a:p>
            <a:r>
              <a:rPr lang="en-US" sz="1500" dirty="0"/>
              <a:t>Being Smart, Being the Best and Playing Sports  </a:t>
            </a:r>
          </a:p>
          <a:p>
            <a:pPr marL="0" lvl="1" defTabSz="913835">
              <a:defRPr/>
            </a:pPr>
            <a:r>
              <a:rPr lang="en-US" sz="1500" dirty="0"/>
              <a:t>	&lt;CLICK&gt;</a:t>
            </a:r>
          </a:p>
          <a:p>
            <a:endParaRPr lang="en-US" dirty="0"/>
          </a:p>
        </p:txBody>
      </p:sp>
      <p:sp>
        <p:nvSpPr>
          <p:cNvPr id="4" name="Slide Number Placeholder 3"/>
          <p:cNvSpPr>
            <a:spLocks noGrp="1"/>
          </p:cNvSpPr>
          <p:nvPr>
            <p:ph type="sldNum" sz="quarter" idx="10"/>
          </p:nvPr>
        </p:nvSpPr>
        <p:spPr/>
        <p:txBody>
          <a:bodyPr/>
          <a:lstStyle/>
          <a:p>
            <a:fld id="{996EBE7E-95C7-4BE1-B6C7-7E5C69FC0769}" type="slidenum">
              <a:rPr lang="en-US" altLang="en-US" smtClean="0">
                <a:solidFill>
                  <a:prstClr val="black"/>
                </a:solidFill>
              </a:rPr>
              <a:pPr/>
              <a:t>8</a:t>
            </a:fld>
            <a:endParaRPr lang="en-US" alt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324642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533400"/>
            <a:ext cx="3455987" cy="2590800"/>
          </a:xfrm>
        </p:spPr>
      </p:sp>
      <p:sp>
        <p:nvSpPr>
          <p:cNvPr id="3" name="Notes Placeholder 2"/>
          <p:cNvSpPr>
            <a:spLocks noGrp="1"/>
          </p:cNvSpPr>
          <p:nvPr>
            <p:ph type="body" idx="1"/>
          </p:nvPr>
        </p:nvSpPr>
        <p:spPr>
          <a:xfrm>
            <a:off x="657226" y="3246362"/>
            <a:ext cx="5608320" cy="4183380"/>
          </a:xfrm>
        </p:spPr>
        <p:txBody>
          <a:bodyPr/>
          <a:lstStyle/>
          <a:p>
            <a:r>
              <a:rPr lang="en-US" sz="1500" dirty="0" smtClean="0"/>
              <a:t>The Study also examined </a:t>
            </a:r>
            <a:r>
              <a:rPr lang="en-US" sz="1500" dirty="0"/>
              <a:t>the effect of Scouting on Religious Reverence.   </a:t>
            </a:r>
          </a:p>
          <a:p>
            <a:pPr marL="17364"/>
            <a:r>
              <a:rPr lang="en-US" sz="1500" dirty="0"/>
              <a:t>Religious Reverence is the name given to expressions </a:t>
            </a:r>
          </a:p>
          <a:p>
            <a:pPr marL="17364"/>
            <a:r>
              <a:rPr lang="en-US" sz="1500" dirty="0"/>
              <a:t>	&lt;CLICK&gt;</a:t>
            </a:r>
          </a:p>
          <a:p>
            <a:pPr marL="17364" defTabSz="881341">
              <a:defRPr/>
            </a:pPr>
            <a:r>
              <a:rPr lang="en-US" sz="1500" dirty="0"/>
              <a:t>such as “I pray”, and</a:t>
            </a:r>
          </a:p>
          <a:p>
            <a:pPr marL="17364"/>
            <a:r>
              <a:rPr lang="en-US" sz="1500" dirty="0"/>
              <a:t>“I like to read stories from my religion”. </a:t>
            </a:r>
          </a:p>
          <a:p>
            <a:pPr marL="0" lvl="1" defTabSz="913783">
              <a:defRPr/>
            </a:pPr>
            <a:r>
              <a:rPr lang="en-US" sz="1500" dirty="0"/>
              <a:t>	&lt;CLICK&gt;</a:t>
            </a:r>
          </a:p>
          <a:p>
            <a:pPr marL="0" lvl="1" defTabSz="913783">
              <a:defRPr/>
            </a:pPr>
            <a:r>
              <a:rPr lang="en-US" sz="1500" dirty="0"/>
              <a:t>	</a:t>
            </a:r>
          </a:p>
        </p:txBody>
      </p:sp>
      <p:sp>
        <p:nvSpPr>
          <p:cNvPr id="4" name="Slide Number Placeholder 3"/>
          <p:cNvSpPr>
            <a:spLocks noGrp="1"/>
          </p:cNvSpPr>
          <p:nvPr>
            <p:ph type="sldNum" sz="quarter" idx="10"/>
          </p:nvPr>
        </p:nvSpPr>
        <p:spPr/>
        <p:txBody>
          <a:bodyPr/>
          <a:lstStyle/>
          <a:p>
            <a:fld id="{7625A38E-332D-4F66-9359-7B88E7A99CE7}" type="slidenum">
              <a:rPr lang="en-US" smtClean="0">
                <a:solidFill>
                  <a:prstClr val="black"/>
                </a:solidFill>
              </a:rPr>
              <a:pPr/>
              <a:t>9</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Why Scouting--A Presentation for Parents</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Why Scouting</a:t>
            </a:r>
            <a:endParaRPr lang="en-US" dirty="0">
              <a:solidFill>
                <a:prstClr val="black"/>
              </a:solidFill>
            </a:endParaRPr>
          </a:p>
        </p:txBody>
      </p:sp>
    </p:spTree>
    <p:extLst>
      <p:ext uri="{BB962C8B-B14F-4D97-AF65-F5344CB8AC3E}">
        <p14:creationId xmlns:p14="http://schemas.microsoft.com/office/powerpoint/2010/main" val="46310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B481E6-C97D-4790-9A14-70B4D96B3BAB}" type="datetime1">
              <a:rPr lang="en-US" smtClean="0">
                <a:solidFill>
                  <a:prstClr val="black">
                    <a:tint val="75000"/>
                  </a:prstClr>
                </a:solidFill>
              </a:rPr>
              <a:pPr/>
              <a:t>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725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A4221-3FD9-49AE-BA04-0FE8DC722D62}" type="datetime1">
              <a:rPr lang="en-US" smtClean="0">
                <a:solidFill>
                  <a:prstClr val="black">
                    <a:tint val="75000"/>
                  </a:prstClr>
                </a:solidFill>
              </a:rPr>
              <a:pPr/>
              <a:t>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28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68D2D-A43B-4A56-AE33-13F0DE964EF8}" type="datetime1">
              <a:rPr lang="en-US" smtClean="0">
                <a:solidFill>
                  <a:prstClr val="black">
                    <a:tint val="75000"/>
                  </a:prstClr>
                </a:solidFill>
              </a:rPr>
              <a:pPr/>
              <a:t>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375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4135658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1495139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9089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45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284270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8442766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63037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0" fontAlgn="base" hangingPunct="0">
              <a:spcBef>
                <a:spcPct val="0"/>
              </a:spcBef>
              <a:spcAft>
                <a:spcPct val="0"/>
              </a:spcAft>
            </a:pPr>
            <a:fld id="{43FE56E5-4054-4B1F-BD26-9D5DA3B0F109}" type="datetime1">
              <a:rPr lang="en-US" baseline="-25000" smtClean="0">
                <a:solidFill>
                  <a:prstClr val="black">
                    <a:tint val="75000"/>
                  </a:prstClr>
                </a:solidFill>
                <a:latin typeface="Times" pitchFamily="64" charset="0"/>
              </a:rPr>
              <a:pPr eaLnBrk="0" fontAlgn="base" hangingPunct="0">
                <a:spcBef>
                  <a:spcPct val="0"/>
                </a:spcBef>
                <a:spcAft>
                  <a:spcPct val="0"/>
                </a:spcAft>
              </a:pPr>
              <a:t>1/20/2017</a:t>
            </a:fld>
            <a:endParaRPr lang="en-US" baseline="-25000" dirty="0">
              <a:solidFill>
                <a:prstClr val="black">
                  <a:tint val="75000"/>
                </a:prstClr>
              </a:solidFill>
              <a:latin typeface="Times" pitchFamily="64" charset="0"/>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pPr>
            <a:r>
              <a:rPr lang="en-US" baseline="-25000" dirty="0" smtClean="0">
                <a:solidFill>
                  <a:prstClr val="black">
                    <a:tint val="75000"/>
                  </a:prstClr>
                </a:solidFill>
                <a:latin typeface="Times" pitchFamily="64" charset="0"/>
              </a:rPr>
              <a:t>Version 10.26.2016</a:t>
            </a:r>
            <a:endParaRPr lang="en-US" baseline="-25000" dirty="0">
              <a:solidFill>
                <a:prstClr val="black">
                  <a:tint val="75000"/>
                </a:prstClr>
              </a:solidFill>
              <a:latin typeface="Times" pitchFamily="64" charset="0"/>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C23D0D8B-65F6-4B9A-8D4D-B5B75EDEE5D3}" type="slidenum">
              <a:rPr lang="en-US" baseline="-25000" smtClean="0">
                <a:solidFill>
                  <a:prstClr val="black">
                    <a:tint val="75000"/>
                  </a:prstClr>
                </a:solidFill>
                <a:latin typeface="Times" pitchFamily="64" charset="0"/>
              </a:rPr>
              <a:pPr eaLnBrk="0" fontAlgn="base" hangingPunct="0">
                <a:spcBef>
                  <a:spcPct val="0"/>
                </a:spcBef>
                <a:spcAft>
                  <a:spcPct val="0"/>
                </a:spcAft>
              </a:pPr>
              <a:t>‹#›</a:t>
            </a:fld>
            <a:endParaRPr lang="en-US" baseline="-25000" dirty="0">
              <a:solidFill>
                <a:prstClr val="black">
                  <a:tint val="75000"/>
                </a:prstClr>
              </a:solidFill>
              <a:latin typeface="Times" pitchFamily="64" charset="0"/>
            </a:endParaRPr>
          </a:p>
        </p:txBody>
      </p:sp>
    </p:spTree>
    <p:extLst>
      <p:ext uri="{BB962C8B-B14F-4D97-AF65-F5344CB8AC3E}">
        <p14:creationId xmlns:p14="http://schemas.microsoft.com/office/powerpoint/2010/main" val="14701051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E1B1F2-2CAD-4AC9-883D-49D3A161219C}" type="datetime1">
              <a:rPr lang="en-US" smtClean="0">
                <a:solidFill>
                  <a:prstClr val="black">
                    <a:tint val="75000"/>
                  </a:prstClr>
                </a:solidFill>
              </a:rPr>
              <a:pPr/>
              <a:t>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40287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5247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9641331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99140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046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4379914" y="6408739"/>
            <a:ext cx="2351087"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2547474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6"/>
          <p:cNvSpPr>
            <a:spLocks noGrp="1"/>
          </p:cNvSpPr>
          <p:nvPr>
            <p:ph type="ftr" sz="quarter" idx="10"/>
          </p:nvPr>
        </p:nvSpPr>
        <p:spPr>
          <a:xfrm>
            <a:off x="3124200" y="6356351"/>
            <a:ext cx="2895600" cy="365125"/>
          </a:xfrm>
          <a:prstGeom prst="rect">
            <a:avLst/>
          </a:prstGeom>
        </p:spPr>
        <p:txBody>
          <a:bodyPr/>
          <a:lstStyle>
            <a:lvl1pPr>
              <a:defRPr/>
            </a:lvl1pPr>
          </a:lstStyle>
          <a:p>
            <a:pPr>
              <a:defRPr/>
            </a:pPr>
            <a:r>
              <a:rPr lang="en-US" dirty="0" smtClean="0">
                <a:solidFill>
                  <a:prstClr val="black">
                    <a:tint val="75000"/>
                  </a:prstClr>
                </a:solidFill>
              </a:rPr>
              <a:t>Version 10.26.2016</a:t>
            </a:r>
            <a:endParaRPr lang="en-US" dirty="0">
              <a:solidFill>
                <a:prstClr val="black">
                  <a:tint val="75000"/>
                </a:prstClr>
              </a:solidFill>
            </a:endParaRPr>
          </a:p>
        </p:txBody>
      </p:sp>
    </p:spTree>
    <p:extLst>
      <p:ext uri="{BB962C8B-B14F-4D97-AF65-F5344CB8AC3E}">
        <p14:creationId xmlns:p14="http://schemas.microsoft.com/office/powerpoint/2010/main" val="32409081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88963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97523-8BA6-464C-853B-1054CB2799DF}" type="datetime1">
              <a:rPr lang="en-US" smtClean="0">
                <a:solidFill>
                  <a:prstClr val="black">
                    <a:tint val="75000"/>
                  </a:prstClr>
                </a:solidFill>
              </a:rPr>
              <a:pPr/>
              <a:t>1/20/2017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080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275268-C925-4FE4-9606-381F661449B1}" type="datetime1">
              <a:rPr lang="en-US" smtClean="0">
                <a:solidFill>
                  <a:prstClr val="black">
                    <a:tint val="75000"/>
                  </a:prstClr>
                </a:solidFill>
              </a:rPr>
              <a:pPr/>
              <a:t>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71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4B5D92-BAFA-407E-9195-6DE36C0C3E04}" type="datetime1">
              <a:rPr lang="en-US" smtClean="0">
                <a:solidFill>
                  <a:prstClr val="black">
                    <a:tint val="75000"/>
                  </a:prstClr>
                </a:solidFill>
              </a:rPr>
              <a:pPr/>
              <a:t>1/20/2017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7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637AD-3ED4-44D6-8AA8-66C73FA4458C}" type="datetime1">
              <a:rPr lang="en-US" smtClean="0">
                <a:solidFill>
                  <a:prstClr val="black">
                    <a:tint val="75000"/>
                  </a:prstClr>
                </a:solidFill>
              </a:rPr>
              <a:pPr/>
              <a:t>1/20/2017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494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81C4B-987C-4BB3-8152-DFBB01A48606}" type="datetime1">
              <a:rPr lang="en-US" smtClean="0">
                <a:solidFill>
                  <a:prstClr val="black">
                    <a:tint val="75000"/>
                  </a:prstClr>
                </a:solidFill>
              </a:rPr>
              <a:pPr/>
              <a:t>1/20/2017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91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3B519-BCDF-45AE-B80E-F00459F394CD}" type="datetime1">
              <a:rPr lang="en-US" smtClean="0">
                <a:solidFill>
                  <a:prstClr val="black">
                    <a:tint val="75000"/>
                  </a:prstClr>
                </a:solidFill>
              </a:rPr>
              <a:pPr/>
              <a:t>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55EFD-AEB8-49AB-A324-0C82DC13E52D}" type="datetime1">
              <a:rPr lang="en-US" smtClean="0">
                <a:solidFill>
                  <a:prstClr val="black">
                    <a:tint val="75000"/>
                  </a:prstClr>
                </a:solidFill>
              </a:rPr>
              <a:pPr/>
              <a:t>1/20/2017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Version 10.26.2016</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23D0D8B-65F6-4B9A-8D4D-B5B75EDEE5D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66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C8509660-AFEF-441C-AAD4-984F7AFEEB17}" type="datetime1">
              <a:rPr lang="en-US" baseline="-25000" smtClean="0">
                <a:solidFill>
                  <a:prstClr val="black">
                    <a:tint val="75000"/>
                  </a:prstClr>
                </a:solidFill>
                <a:latin typeface="Times" pitchFamily="64" charset="0"/>
              </a:rPr>
              <a:pPr eaLnBrk="0" fontAlgn="base" hangingPunct="0">
                <a:spcBef>
                  <a:spcPct val="0"/>
                </a:spcBef>
                <a:spcAft>
                  <a:spcPct val="0"/>
                </a:spcAft>
              </a:pPr>
              <a:t>1/20/2017</a:t>
            </a:fld>
            <a:endParaRPr lang="en-US" baseline="-25000" dirty="0">
              <a:solidFill>
                <a:prstClr val="black">
                  <a:tint val="75000"/>
                </a:prstClr>
              </a:solidFill>
              <a:latin typeface="Times" pitchFamily="64" charset="0"/>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baseline="-25000" dirty="0" smtClean="0">
                <a:solidFill>
                  <a:prstClr val="black">
                    <a:tint val="75000"/>
                  </a:prstClr>
                </a:solidFill>
                <a:latin typeface="Times" pitchFamily="64" charset="0"/>
              </a:rPr>
              <a:t>Version 10.26.2016</a:t>
            </a:r>
            <a:endParaRPr lang="en-US" baseline="-25000" dirty="0">
              <a:solidFill>
                <a:prstClr val="black">
                  <a:tint val="75000"/>
                </a:prstClr>
              </a:solidFill>
              <a:latin typeface="Times" pitchFamily="64" charset="0"/>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C23D0D8B-65F6-4B9A-8D4D-B5B75EDEE5D3}" type="slidenum">
              <a:rPr lang="en-US" baseline="-25000" smtClean="0">
                <a:solidFill>
                  <a:prstClr val="black">
                    <a:tint val="75000"/>
                  </a:prstClr>
                </a:solidFill>
                <a:latin typeface="Times" pitchFamily="64" charset="0"/>
              </a:rPr>
              <a:pPr eaLnBrk="0" fontAlgn="base" hangingPunct="0">
                <a:spcBef>
                  <a:spcPct val="0"/>
                </a:spcBef>
                <a:spcAft>
                  <a:spcPct val="0"/>
                </a:spcAft>
              </a:pPr>
              <a:t>‹#›</a:t>
            </a:fld>
            <a:endParaRPr lang="en-US" baseline="-25000" dirty="0">
              <a:solidFill>
                <a:prstClr val="black">
                  <a:tint val="75000"/>
                </a:prstClr>
              </a:solidFill>
              <a:latin typeface="Times" pitchFamily="64" charset="0"/>
            </a:endParaRPr>
          </a:p>
        </p:txBody>
      </p:sp>
    </p:spTree>
    <p:extLst>
      <p:ext uri="{BB962C8B-B14F-4D97-AF65-F5344CB8AC3E}">
        <p14:creationId xmlns:p14="http://schemas.microsoft.com/office/powerpoint/2010/main" val="24907109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Instructions to Presenters</a:t>
            </a:r>
            <a:endParaRPr lang="en-US" dirty="0">
              <a:solidFill>
                <a:schemeClr val="bg1"/>
              </a:solidFill>
            </a:endParaRPr>
          </a:p>
        </p:txBody>
      </p:sp>
      <p:sp>
        <p:nvSpPr>
          <p:cNvPr id="3" name="Content Placeholder 2"/>
          <p:cNvSpPr>
            <a:spLocks noGrp="1"/>
          </p:cNvSpPr>
          <p:nvPr>
            <p:ph idx="1"/>
          </p:nvPr>
        </p:nvSpPr>
        <p:spPr>
          <a:xfrm>
            <a:off x="152400" y="1295400"/>
            <a:ext cx="8839200" cy="5285601"/>
          </a:xfrm>
          <a:noFill/>
        </p:spPr>
        <p:txBody>
          <a:bodyPr>
            <a:noAutofit/>
          </a:bodyPr>
          <a:lstStyle/>
          <a:p>
            <a:r>
              <a:rPr lang="en-US" sz="2000" dirty="0" smtClean="0">
                <a:solidFill>
                  <a:schemeClr val="bg1"/>
                </a:solidFill>
              </a:rPr>
              <a:t>The intended audience for this presentation is parents as well as other supporters of  youth.  It is particularly appropriate for those who may not be engaged in the Scouting program as leaders, but are in a position of support.  This might include parents of existing and potential Scouts, those involved in Friends of Scouting, and other potential donors.    </a:t>
            </a:r>
          </a:p>
          <a:p>
            <a:r>
              <a:rPr lang="en-US" sz="2000" dirty="0" smtClean="0">
                <a:solidFill>
                  <a:schemeClr val="bg1"/>
                </a:solidFill>
              </a:rPr>
              <a:t>It is recommended that the slides be presented in Slide Show mode while reading from a printout of the text contained in the accompanying Notes.  </a:t>
            </a:r>
          </a:p>
          <a:p>
            <a:r>
              <a:rPr lang="en-US" sz="2000" dirty="0" smtClean="0">
                <a:solidFill>
                  <a:schemeClr val="bg1"/>
                </a:solidFill>
              </a:rPr>
              <a:t>To print </a:t>
            </a:r>
            <a:r>
              <a:rPr lang="en-US" sz="2000" dirty="0">
                <a:solidFill>
                  <a:schemeClr val="bg1"/>
                </a:solidFill>
              </a:rPr>
              <a:t>the Notes for presenting, print slides </a:t>
            </a:r>
            <a:r>
              <a:rPr lang="en-US" sz="2000" dirty="0" smtClean="0">
                <a:solidFill>
                  <a:schemeClr val="bg1"/>
                </a:solidFill>
              </a:rPr>
              <a:t>1-18, </a:t>
            </a:r>
            <a:r>
              <a:rPr lang="en-US" sz="2000" dirty="0">
                <a:solidFill>
                  <a:schemeClr val="bg1"/>
                </a:solidFill>
              </a:rPr>
              <a:t>Notes pages.  </a:t>
            </a:r>
          </a:p>
          <a:p>
            <a:pPr marL="342900" lvl="1" indent="-342900">
              <a:buFont typeface="Arial" panose="020B0604020202020204" pitchFamily="34" charset="0"/>
              <a:buChar char="•"/>
            </a:pPr>
            <a:r>
              <a:rPr lang="en-US" sz="2000" dirty="0">
                <a:solidFill>
                  <a:schemeClr val="bg1"/>
                </a:solidFill>
              </a:rPr>
              <a:t>If you wish to print a </a:t>
            </a:r>
            <a:r>
              <a:rPr lang="en-US" sz="2000" dirty="0" smtClean="0">
                <a:solidFill>
                  <a:schemeClr val="bg1"/>
                </a:solidFill>
              </a:rPr>
              <a:t>Participant </a:t>
            </a:r>
            <a:r>
              <a:rPr lang="en-US" sz="2000" dirty="0">
                <a:solidFill>
                  <a:schemeClr val="bg1"/>
                </a:solidFill>
              </a:rPr>
              <a:t>Handout (which </a:t>
            </a:r>
            <a:r>
              <a:rPr lang="en-US" sz="2000" dirty="0" smtClean="0">
                <a:solidFill>
                  <a:schemeClr val="bg1"/>
                </a:solidFill>
              </a:rPr>
              <a:t>is recommended), </a:t>
            </a:r>
            <a:r>
              <a:rPr lang="en-US" sz="2000" dirty="0">
                <a:solidFill>
                  <a:schemeClr val="bg1"/>
                </a:solidFill>
              </a:rPr>
              <a:t>print slides </a:t>
            </a:r>
            <a:r>
              <a:rPr lang="en-US" sz="2000" dirty="0" smtClean="0">
                <a:solidFill>
                  <a:schemeClr val="bg1"/>
                </a:solidFill>
              </a:rPr>
              <a:t>19-30, </a:t>
            </a:r>
            <a:r>
              <a:rPr lang="en-US" sz="2000" dirty="0">
                <a:solidFill>
                  <a:schemeClr val="bg1"/>
                </a:solidFill>
              </a:rPr>
              <a:t>6 Slides Horizontal, Frame Slides, Scale to fit paper, two sided, grayscale. This will come to </a:t>
            </a:r>
            <a:r>
              <a:rPr lang="en-US" sz="2000" dirty="0" smtClean="0">
                <a:solidFill>
                  <a:schemeClr val="bg1"/>
                </a:solidFill>
              </a:rPr>
              <a:t>one piece </a:t>
            </a:r>
            <a:r>
              <a:rPr lang="en-US" sz="2000" dirty="0">
                <a:solidFill>
                  <a:schemeClr val="bg1"/>
                </a:solidFill>
              </a:rPr>
              <a:t>of paper per handout.       </a:t>
            </a:r>
          </a:p>
          <a:p>
            <a:r>
              <a:rPr lang="en-US" sz="2000" dirty="0" smtClean="0">
                <a:solidFill>
                  <a:schemeClr val="bg1"/>
                </a:solidFill>
              </a:rPr>
              <a:t>It should take about 7-8 minutes to present the material in the slides.</a:t>
            </a:r>
          </a:p>
          <a:p>
            <a:r>
              <a:rPr lang="en-US" sz="2000" dirty="0" smtClean="0">
                <a:solidFill>
                  <a:schemeClr val="bg1"/>
                </a:solidFill>
              </a:rPr>
              <a:t>Please feel free to use this material however seems best in your council/unit.</a:t>
            </a:r>
          </a:p>
          <a:p>
            <a:r>
              <a:rPr lang="en-US" sz="2000" dirty="0" smtClean="0">
                <a:solidFill>
                  <a:schemeClr val="bg1"/>
                </a:solidFill>
              </a:rPr>
              <a:t>A video presentation  of this material is also available at www.tetonscouts.org  </a:t>
            </a:r>
          </a:p>
          <a:p>
            <a:pPr marL="0" lvl="1" indent="0">
              <a:buNone/>
            </a:pPr>
            <a:r>
              <a:rPr lang="en-US" sz="2000" dirty="0">
                <a:solidFill>
                  <a:schemeClr val="bg1"/>
                </a:solidFill>
              </a:rPr>
              <a:t>	</a:t>
            </a:r>
            <a:r>
              <a:rPr lang="en-US" sz="2000" dirty="0" smtClean="0">
                <a:solidFill>
                  <a:schemeClr val="bg1"/>
                </a:solidFill>
              </a:rPr>
              <a:t>	Happy Scouting,	             </a:t>
            </a:r>
            <a:r>
              <a:rPr lang="en-US" sz="1800" dirty="0" smtClean="0">
                <a:solidFill>
                  <a:schemeClr val="bg1"/>
                </a:solidFill>
              </a:rPr>
              <a:t>---</a:t>
            </a:r>
            <a:r>
              <a:rPr lang="en-US" sz="1800" dirty="0">
                <a:solidFill>
                  <a:schemeClr val="bg1"/>
                </a:solidFill>
              </a:rPr>
              <a:t>Ben Call, </a:t>
            </a:r>
            <a:r>
              <a:rPr lang="en-US" sz="1800" dirty="0" smtClean="0">
                <a:solidFill>
                  <a:schemeClr val="bg1"/>
                </a:solidFill>
              </a:rPr>
              <a:t>President, Grand Teton Council				</a:t>
            </a:r>
            <a:r>
              <a:rPr lang="en-US" sz="1800" dirty="0">
                <a:solidFill>
                  <a:schemeClr val="bg1"/>
                </a:solidFill>
              </a:rPr>
              <a:t>	</a:t>
            </a:r>
            <a:r>
              <a:rPr lang="en-US" sz="1800" dirty="0" smtClean="0">
                <a:solidFill>
                  <a:schemeClr val="bg1"/>
                </a:solidFill>
              </a:rPr>
              <a:t> bencall@scouting.org</a:t>
            </a:r>
            <a:endParaRPr lang="en-US" sz="1200" dirty="0" smtClean="0">
              <a:solidFill>
                <a:schemeClr val="bg1"/>
              </a:solidFill>
            </a:endParaRPr>
          </a:p>
          <a:p>
            <a:endParaRPr lang="en-US" sz="1600" dirty="0" smtClean="0">
              <a:solidFill>
                <a:schemeClr val="bg1"/>
              </a:solidFill>
            </a:endParaRPr>
          </a:p>
        </p:txBody>
      </p:sp>
      <p:sp>
        <p:nvSpPr>
          <p:cNvPr id="7" name="TextBox 6"/>
          <p:cNvSpPr txBox="1"/>
          <p:nvPr/>
        </p:nvSpPr>
        <p:spPr>
          <a:xfrm>
            <a:off x="8582339" y="6567100"/>
            <a:ext cx="380232" cy="276999"/>
          </a:xfrm>
          <a:prstGeom prst="rect">
            <a:avLst/>
          </a:prstGeom>
          <a:noFill/>
        </p:spPr>
        <p:txBody>
          <a:bodyPr wrap="none" rtlCol="0">
            <a:spAutoFit/>
          </a:bodyPr>
          <a:lstStyle/>
          <a:p>
            <a:r>
              <a:rPr lang="en-US" sz="1200" dirty="0" smtClean="0">
                <a:solidFill>
                  <a:prstClr val="black"/>
                </a:solidFill>
              </a:rPr>
              <a:t>1.1</a:t>
            </a:r>
          </a:p>
        </p:txBody>
      </p:sp>
      <p:sp>
        <p:nvSpPr>
          <p:cNvPr id="5" name="TextBox 4"/>
          <p:cNvSpPr txBox="1"/>
          <p:nvPr/>
        </p:nvSpPr>
        <p:spPr>
          <a:xfrm>
            <a:off x="0" y="0"/>
            <a:ext cx="0" cy="369332"/>
          </a:xfrm>
          <a:prstGeom prst="rect">
            <a:avLst/>
          </a:prstGeom>
          <a:solidFill>
            <a:schemeClr val="lt2"/>
          </a:solidFill>
        </p:spPr>
        <p:txBody>
          <a:bodyPr vert="horz" rtlCol="0">
            <a:spAutoFit/>
          </a:bodyPr>
          <a:lstStyle/>
          <a:p>
            <a:endParaRPr lang="en-US" dirty="0">
              <a:solidFill>
                <a:prstClr val="white"/>
              </a:solidFill>
            </a:endParaRPr>
          </a:p>
        </p:txBody>
      </p:sp>
      <p:sp>
        <p:nvSpPr>
          <p:cNvPr id="6" name="TextBox 5"/>
          <p:cNvSpPr txBox="1"/>
          <p:nvPr/>
        </p:nvSpPr>
        <p:spPr>
          <a:xfrm>
            <a:off x="0" y="0"/>
            <a:ext cx="0" cy="369332"/>
          </a:xfrm>
          <a:prstGeom prst="rect">
            <a:avLst/>
          </a:prstGeom>
          <a:solidFill>
            <a:schemeClr val="lt2"/>
          </a:solidFill>
        </p:spPr>
        <p:txBody>
          <a:bodyPr vert="horz" rtlCol="0">
            <a:spAutoFit/>
          </a:bodyPr>
          <a:lstStyle/>
          <a:p>
            <a:endParaRPr lang="en-US" dirty="0">
              <a:solidFill>
                <a:prstClr val="white"/>
              </a:solidFill>
            </a:endParaRPr>
          </a:p>
        </p:txBody>
      </p:sp>
      <p:sp>
        <p:nvSpPr>
          <p:cNvPr id="8" name="TextBox 7"/>
          <p:cNvSpPr txBox="1"/>
          <p:nvPr/>
        </p:nvSpPr>
        <p:spPr>
          <a:xfrm>
            <a:off x="0" y="0"/>
            <a:ext cx="0" cy="369332"/>
          </a:xfrm>
          <a:prstGeom prst="rect">
            <a:avLst/>
          </a:prstGeom>
          <a:solidFill>
            <a:schemeClr val="lt2"/>
          </a:solidFill>
        </p:spPr>
        <p:txBody>
          <a:bodyPr vert="horz" rtlCol="0">
            <a:spAutoFit/>
          </a:bodyPr>
          <a:lstStyle/>
          <a:p>
            <a:endParaRPr lang="en-US" dirty="0">
              <a:solidFill>
                <a:prstClr val="white"/>
              </a:solidFill>
            </a:endParaRPr>
          </a:p>
        </p:txBody>
      </p:sp>
      <p:sp>
        <p:nvSpPr>
          <p:cNvPr id="9" name="TextBox 8"/>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0" name="TextBox 9"/>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1" name="TextBox 10"/>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2" name="TextBox 11"/>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3" name="TextBox 12"/>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4" name="TextBox 3"/>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4" name="TextBox 13"/>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5" name="TextBox 14"/>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6" name="TextBox 15"/>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17" name="TextBox 16"/>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Tree>
    <p:extLst>
      <p:ext uri="{BB962C8B-B14F-4D97-AF65-F5344CB8AC3E}">
        <p14:creationId xmlns:p14="http://schemas.microsoft.com/office/powerpoint/2010/main" val="344197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7999" y="4693445"/>
            <a:ext cx="1893643" cy="685804"/>
            <a:chOff x="3118689" y="4693445"/>
            <a:chExt cx="1822953" cy="685804"/>
          </a:xfrm>
        </p:grpSpPr>
        <p:sp>
          <p:nvSpPr>
            <p:cNvPr id="10" name="Up Arrow 9"/>
            <p:cNvSpPr/>
            <p:nvPr/>
          </p:nvSpPr>
          <p:spPr>
            <a:xfrm rot="10800000">
              <a:off x="3118689" y="4693449"/>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Up Arrow 25"/>
            <p:cNvSpPr/>
            <p:nvPr/>
          </p:nvSpPr>
          <p:spPr>
            <a:xfrm rot="10800000">
              <a:off x="3488750" y="4693448"/>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Up Arrow 31"/>
            <p:cNvSpPr/>
            <p:nvPr/>
          </p:nvSpPr>
          <p:spPr>
            <a:xfrm rot="10800000">
              <a:off x="4582531" y="4693447"/>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Up Arrow 32"/>
            <p:cNvSpPr/>
            <p:nvPr/>
          </p:nvSpPr>
          <p:spPr>
            <a:xfrm rot="10800000">
              <a:off x="4223420" y="4693446"/>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Up Arrow 34"/>
            <p:cNvSpPr/>
            <p:nvPr/>
          </p:nvSpPr>
          <p:spPr>
            <a:xfrm rot="10800000">
              <a:off x="3839995" y="4693445"/>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title"/>
          </p:nvPr>
        </p:nvSpPr>
        <p:spPr>
          <a:xfrm>
            <a:off x="457200" y="381000"/>
            <a:ext cx="8229600" cy="1143000"/>
          </a:xfrm>
          <a:noFill/>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Tufts Results: Religious Reverence </a:t>
            </a:r>
            <a:br>
              <a:rPr lang="en-US" dirty="0" smtClean="0">
                <a:solidFill>
                  <a:srgbClr val="FFFF00"/>
                </a:solidFill>
                <a:effectLst>
                  <a:outerShdw blurRad="38100" dist="38100" dir="2700000" algn="tl">
                    <a:srgbClr val="000000">
                      <a:alpha val="43137"/>
                    </a:srgbClr>
                  </a:outerShdw>
                </a:effectLst>
              </a:rPr>
            </a:br>
            <a:r>
              <a:rPr lang="en-US" sz="3100" i="1" dirty="0" smtClean="0">
                <a:effectLst>
                  <a:outerShdw blurRad="38100" dist="38100" dir="2700000" algn="tl">
                    <a:srgbClr val="000000">
                      <a:alpha val="43137"/>
                    </a:srgbClr>
                  </a:outerShdw>
                </a:effectLst>
              </a:rPr>
              <a:t>Change over 2½ Years</a:t>
            </a:r>
            <a:r>
              <a:rPr lang="en-US" sz="2800" dirty="0">
                <a:effectLst>
                  <a:outerShdw blurRad="38100" dist="38100" dir="2700000" algn="tl">
                    <a:srgbClr val="000000">
                      <a:alpha val="43137"/>
                    </a:srgbClr>
                  </a:outerShdw>
                </a:effectLst>
              </a:rPr>
              <a:t/>
            </a:r>
            <a:br>
              <a:rPr lang="en-US" sz="2800" dirty="0">
                <a:effectLst>
                  <a:outerShdw blurRad="38100" dist="38100" dir="2700000" algn="tl">
                    <a:srgbClr val="000000">
                      <a:alpha val="43137"/>
                    </a:srgbClr>
                  </a:outerShdw>
                </a:effectLst>
              </a:rPr>
            </a:br>
            <a:endParaRPr lang="en-US" sz="3100" i="1" dirty="0">
              <a:effectLst>
                <a:outerShdw blurRad="38100" dist="38100" dir="2700000" algn="tl">
                  <a:srgbClr val="000000">
                    <a:alpha val="43137"/>
                  </a:srgbClr>
                </a:outerShdw>
              </a:effectLst>
            </a:endParaRPr>
          </a:p>
        </p:txBody>
      </p:sp>
      <p:sp>
        <p:nvSpPr>
          <p:cNvPr id="19" name="Content Placeholder 18"/>
          <p:cNvSpPr>
            <a:spLocks noGrp="1"/>
          </p:cNvSpPr>
          <p:nvPr>
            <p:ph idx="1"/>
          </p:nvPr>
        </p:nvSpPr>
        <p:spPr>
          <a:xfrm>
            <a:off x="-152400" y="1905001"/>
            <a:ext cx="8365307" cy="868363"/>
          </a:xfrm>
        </p:spPr>
        <p:txBody>
          <a:bodyPr>
            <a:normAutofit fontScale="55000" lnSpcReduction="20000"/>
          </a:bodyPr>
          <a:lstStyle/>
          <a:p>
            <a:pPr marL="0" indent="0">
              <a:buNone/>
            </a:pPr>
            <a:r>
              <a:rPr lang="en-US" dirty="0" smtClean="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Religious               Non-religious</a:t>
            </a:r>
            <a:r>
              <a:rPr lang="en-US" sz="2900" dirty="0">
                <a:effectLst>
                  <a:outerShdw blurRad="38100" dist="38100" dir="2700000" algn="tl">
                    <a:srgbClr val="000000">
                      <a:alpha val="43137"/>
                    </a:srgbClr>
                  </a:outerShdw>
                </a:effectLst>
              </a:rPr>
              <a:t>	</a:t>
            </a:r>
            <a:r>
              <a:rPr lang="en-US" sz="2900" dirty="0" smtClean="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Institutions</a:t>
            </a:r>
            <a:r>
              <a:rPr lang="en-US" sz="2900" dirty="0" smtClean="0">
                <a:effectLst>
                  <a:outerShdw blurRad="38100" dist="38100" dir="2700000" algn="tl">
                    <a:srgbClr val="000000">
                      <a:alpha val="43137"/>
                    </a:srgbClr>
                  </a:outerShdw>
                </a:effectLst>
              </a:rPr>
              <a:t>	             </a:t>
            </a:r>
            <a:r>
              <a:rPr lang="en-US" sz="2900" dirty="0">
                <a:effectLst>
                  <a:outerShdw blurRad="38100" dist="38100" dir="2700000" algn="tl">
                    <a:srgbClr val="000000">
                      <a:alpha val="43137"/>
                    </a:srgbClr>
                  </a:outerShdw>
                </a:effectLst>
              </a:rPr>
              <a:t> </a:t>
            </a:r>
            <a:r>
              <a:rPr lang="en-US" sz="5100" dirty="0" smtClean="0">
                <a:effectLst>
                  <a:outerShdw blurRad="38100" dist="38100" dir="2700000" algn="tl">
                    <a:srgbClr val="000000">
                      <a:alpha val="43137"/>
                    </a:srgbClr>
                  </a:outerShdw>
                </a:effectLst>
              </a:rPr>
              <a:t>Institutions</a:t>
            </a:r>
            <a:endParaRPr lang="en-US" sz="5100" dirty="0">
              <a:effectLst>
                <a:outerShdw blurRad="38100" dist="38100" dir="2700000" algn="tl">
                  <a:srgbClr val="000000">
                    <a:alpha val="43137"/>
                  </a:srgbClr>
                </a:outerShdw>
              </a:effectLst>
            </a:endParaRPr>
          </a:p>
        </p:txBody>
      </p:sp>
      <p:sp>
        <p:nvSpPr>
          <p:cNvPr id="20" name="TextBox 19"/>
          <p:cNvSpPr txBox="1"/>
          <p:nvPr/>
        </p:nvSpPr>
        <p:spPr>
          <a:xfrm>
            <a:off x="685800" y="3276601"/>
            <a:ext cx="1874019" cy="2015936"/>
          </a:xfrm>
          <a:prstGeom prst="rect">
            <a:avLst/>
          </a:prstGeom>
          <a:noFill/>
        </p:spPr>
        <p:txBody>
          <a:bodyPr wrap="square" rtlCol="0">
            <a:spAutoFit/>
          </a:bodyPr>
          <a:lstStyle/>
          <a:p>
            <a:pPr algn="ctr"/>
            <a:r>
              <a:rPr lang="en-US" sz="2800" dirty="0">
                <a:solidFill>
                  <a:prstClr val="white"/>
                </a:solidFill>
                <a:effectLst>
                  <a:outerShdw blurRad="38100" dist="38100" dir="2700000" algn="tl">
                    <a:srgbClr val="000000">
                      <a:alpha val="43137"/>
                    </a:srgbClr>
                  </a:outerShdw>
                </a:effectLst>
              </a:rPr>
              <a:t>Scouts</a:t>
            </a:r>
          </a:p>
          <a:p>
            <a:pPr algn="ctr"/>
            <a:endParaRPr lang="en-US" sz="3200" dirty="0">
              <a:solidFill>
                <a:prstClr val="white"/>
              </a:solidFill>
              <a:effectLst>
                <a:outerShdw blurRad="38100" dist="38100" dir="2700000" algn="tl">
                  <a:srgbClr val="000000">
                    <a:alpha val="43137"/>
                  </a:srgbClr>
                </a:outerShdw>
              </a:effectLst>
            </a:endParaRPr>
          </a:p>
          <a:p>
            <a:pPr algn="ctr"/>
            <a:endParaRPr lang="en-US" sz="2800" dirty="0">
              <a:solidFill>
                <a:prstClr val="white"/>
              </a:solidFill>
              <a:effectLst>
                <a:outerShdw blurRad="38100" dist="38100" dir="2700000" algn="tl">
                  <a:srgbClr val="000000">
                    <a:alpha val="43137"/>
                  </a:srgbClr>
                </a:outerShdw>
              </a:effectLst>
            </a:endParaRPr>
          </a:p>
          <a:p>
            <a:pPr algn="ctr"/>
            <a:r>
              <a:rPr lang="en-US" sz="900" dirty="0">
                <a:solidFill>
                  <a:prstClr val="white"/>
                </a:solidFill>
                <a:effectLst>
                  <a:outerShdw blurRad="38100" dist="38100" dir="2700000" algn="tl">
                    <a:srgbClr val="000000">
                      <a:alpha val="43137"/>
                    </a:srgbClr>
                  </a:outerShdw>
                </a:effectLst>
              </a:rPr>
              <a:t>  </a:t>
            </a:r>
            <a:endParaRPr lang="en-US" sz="300" dirty="0">
              <a:solidFill>
                <a:prstClr val="white"/>
              </a:solidFill>
              <a:effectLst>
                <a:outerShdw blurRad="38100" dist="38100" dir="2700000" algn="tl">
                  <a:srgbClr val="000000">
                    <a:alpha val="43137"/>
                  </a:srgbClr>
                </a:outerShdw>
              </a:effectLst>
            </a:endParaRPr>
          </a:p>
          <a:p>
            <a:pPr algn="ctr"/>
            <a:r>
              <a:rPr lang="en-US" sz="2800" dirty="0">
                <a:solidFill>
                  <a:prstClr val="white"/>
                </a:solidFill>
                <a:effectLst>
                  <a:outerShdw blurRad="38100" dist="38100" dir="2700000" algn="tl">
                    <a:srgbClr val="000000">
                      <a:alpha val="43137"/>
                    </a:srgbClr>
                  </a:outerShdw>
                </a:effectLst>
              </a:rPr>
              <a:t>Non-scouts</a:t>
            </a:r>
          </a:p>
        </p:txBody>
      </p:sp>
      <p:sp>
        <p:nvSpPr>
          <p:cNvPr id="14" name="Up Arrow 13"/>
          <p:cNvSpPr/>
          <p:nvPr/>
        </p:nvSpPr>
        <p:spPr>
          <a:xfrm rot="10800000">
            <a:off x="6743700" y="4622125"/>
            <a:ext cx="30480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Up Arrow 14"/>
          <p:cNvSpPr/>
          <p:nvPr/>
        </p:nvSpPr>
        <p:spPr>
          <a:xfrm>
            <a:off x="6705600" y="3238500"/>
            <a:ext cx="311501" cy="685800"/>
          </a:xfrm>
          <a:prstGeom prst="upArrow">
            <a:avLst/>
          </a:prstGeom>
          <a:solidFill>
            <a:srgbClr val="07A90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Up Arrow 15"/>
          <p:cNvSpPr/>
          <p:nvPr/>
        </p:nvSpPr>
        <p:spPr>
          <a:xfrm rot="5400000">
            <a:off x="3907676" y="3238500"/>
            <a:ext cx="304800" cy="685800"/>
          </a:xfrm>
          <a:prstGeom prst="up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0" name="Group 39"/>
          <p:cNvGrpSpPr/>
          <p:nvPr/>
        </p:nvGrpSpPr>
        <p:grpSpPr>
          <a:xfrm>
            <a:off x="2590800" y="2743200"/>
            <a:ext cx="5715000" cy="3035082"/>
            <a:chOff x="2667000" y="2819400"/>
            <a:chExt cx="5715000" cy="3035082"/>
          </a:xfrm>
          <a:effectLst>
            <a:glow rad="101600">
              <a:schemeClr val="accent1">
                <a:satMod val="175000"/>
                <a:alpha val="40000"/>
              </a:schemeClr>
            </a:glow>
            <a:outerShdw blurRad="190500" dir="5400000" algn="t" rotWithShape="0">
              <a:prstClr val="black">
                <a:alpha val="78000"/>
              </a:prstClr>
            </a:outerShdw>
          </a:effectLst>
        </p:grpSpPr>
        <p:cxnSp>
          <p:nvCxnSpPr>
            <p:cNvPr id="25" name="Straight Connector 24"/>
            <p:cNvCxnSpPr>
              <a:stCxn id="34" idx="3"/>
            </p:cNvCxnSpPr>
            <p:nvPr/>
          </p:nvCxnSpPr>
          <p:spPr>
            <a:xfrm flipH="1" flipV="1">
              <a:off x="2667000" y="4324325"/>
              <a:ext cx="5715000" cy="12616"/>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4" idx="0"/>
              <a:endCxn id="34" idx="2"/>
            </p:cNvCxnSpPr>
            <p:nvPr/>
          </p:nvCxnSpPr>
          <p:spPr>
            <a:xfrm>
              <a:off x="5524500" y="2819400"/>
              <a:ext cx="0" cy="3035082"/>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67000" y="2819400"/>
              <a:ext cx="5715000" cy="3035082"/>
            </a:xfrm>
            <a:prstGeom prst="rect">
              <a:avLst/>
            </a:prstGeom>
            <a:noFill/>
            <a:ln w="0" cmpd="sng">
              <a:solidFill>
                <a:schemeClr val="accent1">
                  <a:shade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TextBox 8"/>
          <p:cNvSpPr txBox="1"/>
          <p:nvPr/>
        </p:nvSpPr>
        <p:spPr>
          <a:xfrm>
            <a:off x="6248400" y="6400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Adol (2015) 44:2359-2372</a:t>
            </a:r>
            <a:endParaRPr lang="en-US" sz="1200" dirty="0">
              <a:solidFill>
                <a:prstClr val="white">
                  <a:lumMod val="75000"/>
                </a:prstClr>
              </a:solidFill>
            </a:endParaRPr>
          </a:p>
        </p:txBody>
      </p:sp>
    </p:spTree>
    <p:custDataLst>
      <p:tags r:id="rId1"/>
    </p:custDataLst>
    <p:extLst>
      <p:ext uri="{BB962C8B-B14F-4D97-AF65-F5344CB8AC3E}">
        <p14:creationId xmlns:p14="http://schemas.microsoft.com/office/powerpoint/2010/main" val="61756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14" grpId="0" animBg="1"/>
      <p:bldP spid="15" grpId="0" animBg="1"/>
      <p:bldP spid="16"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effectLst>
                  <a:outerShdw blurRad="38100" dist="38100" dir="2700000" algn="tl">
                    <a:srgbClr val="000000">
                      <a:alpha val="43137"/>
                    </a:srgbClr>
                  </a:outerShdw>
                </a:effectLst>
              </a:rPr>
              <a:t>What About Sports?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76400"/>
            <a:ext cx="5257800" cy="3810000"/>
          </a:xfrm>
        </p:spPr>
        <p:txBody>
          <a:bodyPr>
            <a:normAutofit/>
          </a:bodyPr>
          <a:lstStyle/>
          <a:p>
            <a:r>
              <a:rPr lang="en-US" sz="2800" dirty="0"/>
              <a:t>Over 80% of American youth at some time will participate in a sports program.</a:t>
            </a:r>
          </a:p>
          <a:p>
            <a:r>
              <a:rPr lang="en-US" sz="2800" dirty="0" smtClean="0">
                <a:effectLst>
                  <a:outerShdw blurRad="38100" dist="38100" dir="2700000" algn="tl">
                    <a:srgbClr val="000000">
                      <a:alpha val="43137"/>
                    </a:srgbClr>
                  </a:outerShdw>
                </a:effectLst>
              </a:rPr>
              <a:t>American youth spend more time in sports programs than any other organized out-of-school activity.</a:t>
            </a:r>
          </a:p>
          <a:p>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451" t="5550" r="18050" b="31812"/>
          <a:stretch/>
        </p:blipFill>
        <p:spPr bwMode="auto">
          <a:xfrm>
            <a:off x="5943600" y="1828799"/>
            <a:ext cx="2895600" cy="3563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7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Sports and Youth Development</a:t>
            </a:r>
            <a:br>
              <a:rPr lang="en-US" dirty="0" smtClean="0">
                <a:effectLst>
                  <a:outerShdw blurRad="38100" dist="38100" dir="2700000" algn="tl">
                    <a:srgbClr val="000000">
                      <a:alpha val="43137"/>
                    </a:srgbClr>
                  </a:outerShdw>
                </a:effectLst>
              </a:rPr>
            </a:br>
            <a:r>
              <a:rPr lang="en-US" sz="3600" i="1" dirty="0" smtClean="0">
                <a:solidFill>
                  <a:srgbClr val="FFFF00"/>
                </a:solidFill>
                <a:effectLst>
                  <a:outerShdw blurRad="38100" dist="38100" dir="2700000" algn="tl">
                    <a:srgbClr val="000000">
                      <a:alpha val="43137"/>
                    </a:srgbClr>
                  </a:outerShdw>
                </a:effectLst>
              </a:rPr>
              <a:t>The Good and the Bad</a:t>
            </a:r>
            <a:endParaRPr lang="en-US" sz="3600"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4114800" cy="4525963"/>
          </a:xfrm>
        </p:spPr>
        <p:txBody>
          <a:bodyPr/>
          <a:lstStyle/>
          <a:p>
            <a:pPr marL="0" indent="0" algn="ctr">
              <a:buNone/>
            </a:pPr>
            <a:r>
              <a:rPr lang="en-US" i="1" dirty="0" smtClean="0">
                <a:solidFill>
                  <a:srgbClr val="FFFF00"/>
                </a:solidFill>
                <a:effectLst>
                  <a:outerShdw blurRad="38100" dist="38100" dir="2700000" algn="tl">
                    <a:srgbClr val="000000">
                      <a:alpha val="43137"/>
                    </a:srgbClr>
                  </a:outerShdw>
                </a:effectLst>
              </a:rPr>
              <a:t>The Good</a:t>
            </a:r>
          </a:p>
          <a:p>
            <a:r>
              <a:rPr lang="en-US" dirty="0" smtClean="0">
                <a:effectLst>
                  <a:outerShdw blurRad="38100" dist="38100" dir="2700000" algn="tl">
                    <a:srgbClr val="000000">
                      <a:alpha val="43137"/>
                    </a:srgbClr>
                  </a:outerShdw>
                </a:effectLst>
              </a:rPr>
              <a:t>Improve grades in school</a:t>
            </a:r>
          </a:p>
          <a:p>
            <a:r>
              <a:rPr lang="en-US" dirty="0" smtClean="0">
                <a:effectLst>
                  <a:outerShdw blurRad="38100" dist="38100" dir="2700000" algn="tl">
                    <a:srgbClr val="000000">
                      <a:alpha val="43137"/>
                    </a:srgbClr>
                  </a:outerShdw>
                </a:effectLst>
              </a:rPr>
              <a:t>Feel better about themselves</a:t>
            </a:r>
          </a:p>
          <a:p>
            <a:r>
              <a:rPr lang="en-US" dirty="0" smtClean="0">
                <a:effectLst>
                  <a:outerShdw blurRad="38100" dist="38100" dir="2700000" algn="tl">
                    <a:srgbClr val="000000">
                      <a:alpha val="43137"/>
                    </a:srgbClr>
                  </a:outerShdw>
                </a:effectLst>
              </a:rPr>
              <a:t>Show leadership</a:t>
            </a:r>
            <a:endParaRPr lang="en-US" dirty="0">
              <a:effectLst>
                <a:outerShdw blurRad="38100" dist="38100" dir="2700000" algn="tl">
                  <a:srgbClr val="000000">
                    <a:alpha val="43137"/>
                  </a:srgbClr>
                </a:outerShdw>
              </a:effectLst>
            </a:endParaRPr>
          </a:p>
        </p:txBody>
      </p:sp>
      <p:sp>
        <p:nvSpPr>
          <p:cNvPr id="4" name="Content Placeholder 2"/>
          <p:cNvSpPr txBox="1">
            <a:spLocks/>
          </p:cNvSpPr>
          <p:nvPr/>
        </p:nvSpPr>
        <p:spPr>
          <a:xfrm>
            <a:off x="4724400" y="1646237"/>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solidFill>
                  <a:srgbClr val="FFFF00"/>
                </a:solidFill>
                <a:effectLst>
                  <a:outerShdw blurRad="38100" dist="38100" dir="2700000" algn="tl">
                    <a:srgbClr val="000000">
                      <a:alpha val="43137"/>
                    </a:srgbClr>
                  </a:outerShdw>
                </a:effectLst>
              </a:rPr>
              <a:t>The Bad</a:t>
            </a:r>
          </a:p>
          <a:p>
            <a:r>
              <a:rPr lang="en-US" dirty="0" smtClean="0">
                <a:solidFill>
                  <a:prstClr val="white"/>
                </a:solidFill>
                <a:effectLst>
                  <a:outerShdw blurRad="38100" dist="38100" dir="2700000" algn="tl">
                    <a:srgbClr val="000000">
                      <a:alpha val="43137"/>
                    </a:srgbClr>
                  </a:outerShdw>
                </a:effectLst>
              </a:rPr>
              <a:t>Increase aggressive behavior</a:t>
            </a:r>
          </a:p>
          <a:p>
            <a:r>
              <a:rPr lang="en-US" dirty="0" smtClean="0">
                <a:solidFill>
                  <a:prstClr val="white"/>
                </a:solidFill>
                <a:effectLst>
                  <a:outerShdw blurRad="38100" dist="38100" dir="2700000" algn="tl">
                    <a:srgbClr val="000000">
                      <a:alpha val="43137"/>
                    </a:srgbClr>
                  </a:outerShdw>
                </a:effectLst>
              </a:rPr>
              <a:t>Reduce ability to see right and wrong</a:t>
            </a:r>
          </a:p>
          <a:p>
            <a:r>
              <a:rPr lang="en-US" dirty="0" smtClean="0">
                <a:solidFill>
                  <a:prstClr val="white"/>
                </a:solidFill>
                <a:effectLst>
                  <a:outerShdw blurRad="38100" dist="38100" dir="2700000" algn="tl">
                    <a:srgbClr val="000000">
                      <a:alpha val="43137"/>
                    </a:srgbClr>
                  </a:outerShdw>
                </a:effectLst>
              </a:rPr>
              <a:t>Increase chances for risk-taking  behavior</a:t>
            </a:r>
          </a:p>
        </p:txBody>
      </p:sp>
      <p:sp>
        <p:nvSpPr>
          <p:cNvPr id="5" name="TextBox 4"/>
          <p:cNvSpPr txBox="1"/>
          <p:nvPr/>
        </p:nvSpPr>
        <p:spPr>
          <a:xfrm>
            <a:off x="228600" y="5537537"/>
            <a:ext cx="8610600" cy="1015663"/>
          </a:xfrm>
          <a:prstGeom prst="rect">
            <a:avLst/>
          </a:prstGeom>
          <a:noFill/>
        </p:spPr>
        <p:txBody>
          <a:bodyPr wrap="square" rtlCol="0">
            <a:spAutoFit/>
          </a:bodyPr>
          <a:lstStyle/>
          <a:p>
            <a:pPr algn="ctr"/>
            <a:r>
              <a:rPr lang="en-US" sz="3000" i="1" dirty="0">
                <a:solidFill>
                  <a:srgbClr val="FFFF00"/>
                </a:solidFill>
                <a:effectLst>
                  <a:outerShdw blurRad="38100" dist="38100" dir="2700000" algn="tl">
                    <a:srgbClr val="000000">
                      <a:alpha val="43137"/>
                    </a:srgbClr>
                  </a:outerShdw>
                </a:effectLst>
              </a:rPr>
              <a:t>When kids do nothing but sports, the overall effect </a:t>
            </a:r>
          </a:p>
          <a:p>
            <a:pPr algn="ctr"/>
            <a:r>
              <a:rPr lang="en-US" sz="3000" i="1" dirty="0">
                <a:solidFill>
                  <a:srgbClr val="FFFF00"/>
                </a:solidFill>
                <a:effectLst>
                  <a:outerShdw blurRad="38100" dist="38100" dir="2700000" algn="tl">
                    <a:srgbClr val="000000">
                      <a:alpha val="43137"/>
                    </a:srgbClr>
                  </a:outerShdw>
                </a:effectLst>
              </a:rPr>
              <a:t>on their character development is negative.   </a:t>
            </a:r>
          </a:p>
        </p:txBody>
      </p:sp>
    </p:spTree>
    <p:custDataLst>
      <p:tags r:id="rId1"/>
    </p:custDataLst>
    <p:extLst>
      <p:ext uri="{BB962C8B-B14F-4D97-AF65-F5344CB8AC3E}">
        <p14:creationId xmlns:p14="http://schemas.microsoft.com/office/powerpoint/2010/main" val="256096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effectLst>
                  <a:outerShdw blurRad="38100" dist="38100" dir="2700000" algn="tl">
                    <a:srgbClr val="000000">
                      <a:alpha val="43137"/>
                    </a:srgbClr>
                  </a:outerShdw>
                </a:effectLst>
              </a:rPr>
              <a:t>What about Sports </a:t>
            </a:r>
            <a:r>
              <a:rPr lang="en-US" sz="3600" i="1" dirty="0" smtClean="0">
                <a:solidFill>
                  <a:srgbClr val="FFFF00"/>
                </a:solidFill>
                <a:effectLst>
                  <a:outerShdw blurRad="38100" dist="38100" dir="2700000" algn="tl">
                    <a:srgbClr val="000000">
                      <a:alpha val="43137"/>
                    </a:srgbClr>
                  </a:outerShdw>
                </a:effectLst>
              </a:rPr>
              <a:t>in Combination </a:t>
            </a:r>
            <a:r>
              <a:rPr lang="en-US" sz="3600" dirty="0" smtClean="0">
                <a:effectLst>
                  <a:outerShdw blurRad="38100" dist="38100" dir="2700000" algn="tl">
                    <a:srgbClr val="000000">
                      <a:alpha val="43137"/>
                    </a:srgbClr>
                  </a:outerShdw>
                </a:effectLst>
              </a:rPr>
              <a:t>with</a:t>
            </a:r>
            <a:r>
              <a:rPr lang="en-US" sz="3600" i="1" dirty="0" smtClean="0">
                <a:effectLst>
                  <a:outerShdw blurRad="38100" dist="38100" dir="2700000" algn="tl">
                    <a:srgbClr val="000000">
                      <a:alpha val="43137"/>
                    </a:srgbClr>
                  </a:outerShdw>
                </a:effectLst>
              </a:rPr>
              <a:t> </a:t>
            </a:r>
            <a:r>
              <a:rPr lang="en-US" sz="3600" dirty="0" smtClean="0">
                <a:effectLst>
                  <a:outerShdw blurRad="38100" dist="38100" dir="2700000" algn="tl">
                    <a:srgbClr val="000000">
                      <a:alpha val="43137"/>
                    </a:srgbClr>
                  </a:outerShdw>
                </a:effectLst>
              </a:rPr>
              <a:t>a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Good Program like Scouting? </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5257800"/>
          </a:xfrm>
        </p:spPr>
        <p:txBody>
          <a:bodyPr>
            <a:normAutofit/>
          </a:bodyPr>
          <a:lstStyle/>
          <a:p>
            <a:pPr marL="0" indent="0">
              <a:buNone/>
            </a:pPr>
            <a:r>
              <a:rPr lang="en-US" dirty="0" smtClean="0">
                <a:effectLst>
                  <a:outerShdw blurRad="38100" dist="38100" dir="2700000" algn="tl">
                    <a:srgbClr val="000000">
                      <a:alpha val="43137"/>
                    </a:srgbClr>
                  </a:outerShdw>
                </a:effectLst>
              </a:rPr>
              <a:t>Kids active in both programs show the highest </a:t>
            </a:r>
          </a:p>
          <a:p>
            <a:r>
              <a:rPr lang="en-US" dirty="0">
                <a:effectLst>
                  <a:outerShdw blurRad="38100" dist="38100" dir="2700000" algn="tl">
                    <a:srgbClr val="000000">
                      <a:alpha val="43137"/>
                    </a:srgbClr>
                  </a:outerShdw>
                </a:effectLst>
              </a:rPr>
              <a:t>Positive individual functioning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Contribution to family and community.  </a:t>
            </a:r>
          </a:p>
          <a:p>
            <a:pPr marL="457200" lvl="1" indent="0">
              <a:buNone/>
            </a:pPr>
            <a:endParaRPr lang="en-US" sz="3000" dirty="0" smtClean="0">
              <a:effectLst>
                <a:outerShdw blurRad="38100" dist="38100" dir="2700000" algn="tl">
                  <a:srgbClr val="000000">
                    <a:alpha val="43137"/>
                  </a:srgbClr>
                </a:outerShdw>
              </a:effectLst>
            </a:endParaRPr>
          </a:p>
          <a:p>
            <a:pPr marL="457200" lvl="1" indent="0">
              <a:buNone/>
            </a:pPr>
            <a:r>
              <a:rPr lang="en-US" sz="200" dirty="0" smtClean="0">
                <a:effectLst>
                  <a:outerShdw blurRad="38100" dist="38100" dir="2700000" algn="tl">
                    <a:srgbClr val="000000">
                      <a:alpha val="43137"/>
                    </a:srgbClr>
                  </a:outerShdw>
                </a:effectLst>
              </a:rPr>
              <a:t> </a:t>
            </a:r>
          </a:p>
          <a:p>
            <a:pPr marL="0" indent="0" algn="ctr">
              <a:buNone/>
            </a:pPr>
            <a:r>
              <a:rPr lang="en-US" sz="4000" dirty="0" smtClean="0">
                <a:solidFill>
                  <a:srgbClr val="FFFF00"/>
                </a:solidFill>
                <a:effectLst>
                  <a:outerShdw blurRad="38100" dist="38100" dir="2700000" algn="tl">
                    <a:srgbClr val="000000">
                      <a:alpha val="43137"/>
                    </a:srgbClr>
                  </a:outerShdw>
                </a:effectLst>
              </a:rPr>
              <a:t>Scouting and Sports make a </a:t>
            </a:r>
          </a:p>
          <a:p>
            <a:pPr marL="0" indent="0" algn="ctr">
              <a:buNone/>
            </a:pPr>
            <a:r>
              <a:rPr lang="en-US" sz="4000" dirty="0" smtClean="0">
                <a:solidFill>
                  <a:srgbClr val="FFFF00"/>
                </a:solidFill>
                <a:effectLst>
                  <a:outerShdw blurRad="38100" dist="38100" dir="2700000" algn="tl">
                    <a:srgbClr val="000000">
                      <a:alpha val="43137"/>
                    </a:srgbClr>
                  </a:outerShdw>
                </a:effectLst>
              </a:rPr>
              <a:t>great partnership.  </a:t>
            </a:r>
            <a:endParaRPr lang="en-US" sz="4000" dirty="0">
              <a:solidFill>
                <a:srgbClr val="FFFF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08564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Does Scouting as a Youth</a:t>
            </a:r>
            <a:br>
              <a:rPr lang="en-US" dirty="0" smtClean="0">
                <a:solidFill>
                  <a:srgbClr val="FFFF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Yield Benefits as an Adult?</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027237"/>
            <a:ext cx="8382000" cy="4525963"/>
          </a:xfrm>
        </p:spPr>
        <p:txBody>
          <a:bodyPr>
            <a:normAutofit fontScale="92500" lnSpcReduction="20000"/>
          </a:bodyPr>
          <a:lstStyle/>
          <a:p>
            <a:pPr marL="0" indent="0" algn="ctr">
              <a:buNone/>
            </a:pPr>
            <a:r>
              <a:rPr lang="en-US" i="1" dirty="0">
                <a:effectLst>
                  <a:outerShdw blurRad="38100" dist="38100" dir="2700000" algn="tl">
                    <a:srgbClr val="000000">
                      <a:alpha val="43137"/>
                    </a:srgbClr>
                  </a:outerShdw>
                </a:effectLst>
              </a:rPr>
              <a:t>Baylor University, Institute for Studies of Religion</a:t>
            </a:r>
          </a:p>
          <a:p>
            <a:pPr marL="0" indent="0" algn="ctr">
              <a:buNone/>
            </a:pPr>
            <a:r>
              <a:rPr lang="en-US" sz="2600" i="1" dirty="0">
                <a:effectLst>
                  <a:outerShdw blurRad="38100" dist="38100" dir="2700000" algn="tl">
                    <a:srgbClr val="000000">
                      <a:alpha val="43137"/>
                    </a:srgbClr>
                  </a:outerShdw>
                </a:effectLst>
              </a:rPr>
              <a:t>Nationwide </a:t>
            </a:r>
            <a:r>
              <a:rPr lang="en-US" sz="2600" i="1" dirty="0" smtClean="0">
                <a:effectLst>
                  <a:outerShdw blurRad="38100" dist="38100" dir="2700000" algn="tl">
                    <a:srgbClr val="000000">
                      <a:alpha val="43137"/>
                    </a:srgbClr>
                  </a:outerShdw>
                </a:effectLst>
              </a:rPr>
              <a:t>Survey, 2010</a:t>
            </a:r>
            <a:endParaRPr lang="en-US" sz="2600" i="1" dirty="0">
              <a:effectLst>
                <a:outerShdw blurRad="38100" dist="38100" dir="2700000" algn="tl">
                  <a:srgbClr val="000000">
                    <a:alpha val="43137"/>
                  </a:srgbClr>
                </a:outerShdw>
              </a:effectLst>
            </a:endParaRPr>
          </a:p>
          <a:p>
            <a:pPr marL="0" indent="0" algn="ctr">
              <a:buNone/>
            </a:pPr>
            <a:r>
              <a:rPr lang="en-US" sz="2600" i="1" dirty="0">
                <a:effectLst>
                  <a:outerShdw blurRad="38100" dist="38100" dir="2700000" algn="tl">
                    <a:srgbClr val="000000">
                      <a:alpha val="43137"/>
                    </a:srgbClr>
                  </a:outerShdw>
                </a:effectLst>
              </a:rPr>
              <a:t>Average </a:t>
            </a:r>
            <a:r>
              <a:rPr lang="en-US" sz="2600" i="1" dirty="0" smtClean="0">
                <a:effectLst>
                  <a:outerShdw blurRad="38100" dist="38100" dir="2700000" algn="tl">
                    <a:srgbClr val="000000">
                      <a:alpha val="43137"/>
                    </a:srgbClr>
                  </a:outerShdw>
                </a:effectLst>
              </a:rPr>
              <a:t>Age—47 </a:t>
            </a:r>
            <a:r>
              <a:rPr lang="en-US" sz="2600" i="1" dirty="0">
                <a:effectLst>
                  <a:outerShdw blurRad="38100" dist="38100" dir="2700000" algn="tl">
                    <a:srgbClr val="000000">
                      <a:alpha val="43137"/>
                    </a:srgbClr>
                  </a:outerShdw>
                </a:effectLst>
              </a:rPr>
              <a:t>years</a:t>
            </a:r>
          </a:p>
          <a:p>
            <a:pPr marL="0" indent="0">
              <a:buNone/>
            </a:pPr>
            <a:r>
              <a:rPr lang="en-US" sz="1900" dirty="0" smtClean="0">
                <a:effectLst>
                  <a:outerShdw blurRad="38100" dist="38100" dir="2700000" algn="tl">
                    <a:srgbClr val="000000">
                      <a:alpha val="43137"/>
                    </a:srgbClr>
                  </a:outerShdw>
                </a:effectLst>
              </a:rPr>
              <a:t>  </a:t>
            </a:r>
            <a:endParaRPr lang="en-US" sz="1900" dirty="0">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Eagle Scouts 		</a:t>
            </a:r>
            <a:r>
              <a:rPr lang="en-US" dirty="0" smtClean="0">
                <a:solidFill>
                  <a:srgbClr val="FFFF00"/>
                </a:solidFill>
                <a:effectLst>
                  <a:outerShdw blurRad="38100" dist="38100" dir="2700000" algn="tl">
                    <a:srgbClr val="000000">
                      <a:alpha val="43137"/>
                    </a:srgbClr>
                  </a:outerShdw>
                </a:effectLst>
              </a:rPr>
              <a:t>    134</a:t>
            </a:r>
            <a:endParaRPr lang="en-US" dirty="0">
              <a:solidFill>
                <a:srgbClr val="FFFF00"/>
              </a:solidFill>
              <a:effectLst>
                <a:outerShdw blurRad="38100" dist="38100" dir="2700000" algn="tl">
                  <a:srgbClr val="000000">
                    <a:alpha val="43137"/>
                  </a:srgbClr>
                </a:outerShdw>
              </a:effectLst>
            </a:endParaRPr>
          </a:p>
          <a:p>
            <a:pPr marL="0" indent="0">
              <a:buNone/>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Scouts (Not Eagle)	    853</a:t>
            </a:r>
          </a:p>
          <a:p>
            <a:pPr marL="0" indent="0">
              <a:buNone/>
            </a:pPr>
            <a:r>
              <a:rPr lang="en-US" dirty="0" smtClean="0">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Non Scouts			 1,502</a:t>
            </a:r>
          </a:p>
          <a:p>
            <a:pPr marL="0" indent="0">
              <a:buNone/>
            </a:pPr>
            <a:r>
              <a:rPr lang="en-US" dirty="0" smtClean="0">
                <a:effectLst>
                  <a:outerShdw blurRad="38100" dist="38100" dir="2700000" algn="tl">
                    <a:srgbClr val="000000">
                      <a:alpha val="43137"/>
                    </a:srgbClr>
                  </a:outerShdw>
                </a:effectLst>
              </a:rPr>
              <a:t>		Total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2,512</a:t>
            </a:r>
          </a:p>
          <a:p>
            <a:pPr marL="0" indent="0">
              <a:buNone/>
            </a:pPr>
            <a:endParaRPr lang="en-US" dirty="0" smtClean="0">
              <a:effectLst>
                <a:outerShdw blurRad="38100" dist="38100" dir="2700000" algn="tl">
                  <a:srgbClr val="000000">
                    <a:alpha val="43137"/>
                  </a:srgbClr>
                </a:outerShdw>
              </a:effectLst>
            </a:endParaRPr>
          </a:p>
          <a:p>
            <a:pPr marL="0" indent="0">
              <a:buNone/>
            </a:pPr>
            <a:r>
              <a:rPr lang="en-US" i="1" dirty="0" smtClean="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“Eagle Scouts—Merit Beyond the Badge”</a:t>
            </a:r>
          </a:p>
          <a:p>
            <a:pPr marL="0" indent="0">
              <a:buNone/>
            </a:pPr>
            <a:endParaRPr lang="en-US" dirty="0" smtClean="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88230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4000" dirty="0" smtClean="0">
                <a:solidFill>
                  <a:srgbClr val="FFFF00"/>
                </a:solidFill>
                <a:effectLst>
                  <a:outerShdw blurRad="38100" dist="38100" dir="2700000" algn="tl">
                    <a:srgbClr val="000000">
                      <a:alpha val="43137"/>
                    </a:srgbClr>
                  </a:outerShdw>
                </a:effectLst>
              </a:rPr>
              <a:t>Likelihood of Positive Behaviors:  </a:t>
            </a:r>
            <a:br>
              <a:rPr lang="en-US" sz="4000" dirty="0" smtClean="0">
                <a:solidFill>
                  <a:srgbClr val="FFFF00"/>
                </a:solidFill>
                <a:effectLst>
                  <a:outerShdw blurRad="38100" dist="38100" dir="2700000" algn="tl">
                    <a:srgbClr val="000000">
                      <a:alpha val="43137"/>
                    </a:srgbClr>
                  </a:outerShdw>
                </a:effectLst>
              </a:rPr>
            </a:br>
            <a:r>
              <a:rPr lang="en-US" sz="3800" dirty="0" smtClean="0">
                <a:solidFill>
                  <a:srgbClr val="FFFF00"/>
                </a:solidFill>
                <a:effectLst>
                  <a:outerShdw blurRad="38100" dist="38100" dir="2700000" algn="tl">
                    <a:srgbClr val="000000">
                      <a:alpha val="43137"/>
                    </a:srgbClr>
                  </a:outerShdw>
                </a:effectLst>
              </a:rPr>
              <a:t>Eagle Scouts Compared to Non-Scouts</a:t>
            </a:r>
            <a:endParaRPr lang="en-US" sz="3800" dirty="0">
              <a:effectLst>
                <a:outerShdw blurRad="38100" dist="38100" dir="2700000" algn="tl">
                  <a:srgbClr val="000000">
                    <a:alpha val="43137"/>
                  </a:srgbClr>
                </a:out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432625485"/>
              </p:ext>
            </p:extLst>
          </p:nvPr>
        </p:nvGraphicFramePr>
        <p:xfrm>
          <a:off x="0" y="1257300"/>
          <a:ext cx="91440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5" name="TextBox 4"/>
          <p:cNvSpPr txBox="1"/>
          <p:nvPr/>
        </p:nvSpPr>
        <p:spPr>
          <a:xfrm>
            <a:off x="685800" y="2438400"/>
            <a:ext cx="2286000" cy="461667"/>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Goal Orientation</a:t>
            </a:r>
            <a:endParaRPr lang="en-US" sz="2400" i="1" dirty="0">
              <a:effectLst>
                <a:outerShdw blurRad="38100" dist="38100" dir="2700000" algn="tl">
                  <a:srgbClr val="000000">
                    <a:alpha val="43137"/>
                  </a:srgbClr>
                </a:outerShdw>
              </a:effectLst>
            </a:endParaRPr>
          </a:p>
        </p:txBody>
      </p:sp>
      <p:sp>
        <p:nvSpPr>
          <p:cNvPr id="6" name="TextBox 5"/>
          <p:cNvSpPr txBox="1"/>
          <p:nvPr/>
        </p:nvSpPr>
        <p:spPr>
          <a:xfrm>
            <a:off x="762000" y="4017048"/>
            <a:ext cx="2397954" cy="954107"/>
          </a:xfrm>
          <a:prstGeom prst="rect">
            <a:avLst/>
          </a:prstGeom>
          <a:solidFill>
            <a:srgbClr val="9E0000"/>
          </a:solidFill>
          <a:ln w="22225">
            <a:solidFill>
              <a:srgbClr val="FFFF00"/>
            </a:solidFill>
          </a:ln>
        </p:spPr>
        <p:txBody>
          <a:bodyPr wrap="square" rtlCol="0" anchor="ctr">
            <a:spAutoFit/>
          </a:bodyPr>
          <a:lstStyle/>
          <a:p>
            <a:pPr algn="ctr"/>
            <a:r>
              <a:rPr lang="en-US" sz="2800" i="1" dirty="0">
                <a:effectLst>
                  <a:outerShdw blurRad="38100" dist="38100" dir="2700000" algn="tl">
                    <a:srgbClr val="000000">
                      <a:alpha val="43137"/>
                    </a:srgbClr>
                  </a:outerShdw>
                </a:effectLst>
              </a:rPr>
              <a:t>Three</a:t>
            </a:r>
          </a:p>
          <a:p>
            <a:pPr algn="ctr"/>
            <a:r>
              <a:rPr lang="en-US" sz="2800" i="1" dirty="0">
                <a:effectLst>
                  <a:outerShdw blurRad="38100" dist="38100" dir="2700000" algn="tl">
                    <a:srgbClr val="000000">
                      <a:alpha val="43137"/>
                    </a:srgbClr>
                  </a:outerShdw>
                </a:effectLst>
              </a:rPr>
              <a:t>Decades </a:t>
            </a:r>
            <a:r>
              <a:rPr lang="en-US" sz="2800" i="1" dirty="0" smtClean="0">
                <a:effectLst>
                  <a:outerShdw blurRad="38100" dist="38100" dir="2700000" algn="tl">
                    <a:srgbClr val="000000">
                      <a:alpha val="43137"/>
                    </a:srgbClr>
                  </a:outerShdw>
                </a:effectLst>
              </a:rPr>
              <a:t>Later</a:t>
            </a:r>
          </a:p>
        </p:txBody>
      </p:sp>
      <p:sp>
        <p:nvSpPr>
          <p:cNvPr id="7" name="TextBox 6"/>
          <p:cNvSpPr txBox="1"/>
          <p:nvPr/>
        </p:nvSpPr>
        <p:spPr>
          <a:xfrm>
            <a:off x="3505200" y="3505200"/>
            <a:ext cx="3571672" cy="461665"/>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Planning </a:t>
            </a:r>
            <a:r>
              <a:rPr lang="en-US" sz="2400" i="1" dirty="0">
                <a:effectLst>
                  <a:outerShdw blurRad="38100" dist="38100" dir="2700000" algn="tl">
                    <a:srgbClr val="000000">
                      <a:alpha val="43137"/>
                    </a:srgbClr>
                  </a:outerShdw>
                </a:effectLst>
              </a:rPr>
              <a:t>and </a:t>
            </a:r>
            <a:r>
              <a:rPr lang="en-US" sz="2400" i="1" dirty="0" smtClean="0">
                <a:effectLst>
                  <a:outerShdw blurRad="38100" dist="38100" dir="2700000" algn="tl">
                    <a:srgbClr val="000000">
                      <a:alpha val="43137"/>
                    </a:srgbClr>
                  </a:outerShdw>
                </a:effectLst>
              </a:rPr>
              <a:t>Preparedness</a:t>
            </a:r>
            <a:endParaRPr lang="en-US" sz="2400" i="1" dirty="0">
              <a:effectLst>
                <a:outerShdw blurRad="38100" dist="38100" dir="2700000" algn="tl">
                  <a:srgbClr val="000000">
                    <a:alpha val="43137"/>
                  </a:srgbClr>
                </a:outerShdw>
              </a:effectLst>
            </a:endParaRPr>
          </a:p>
        </p:txBody>
      </p:sp>
      <p:sp>
        <p:nvSpPr>
          <p:cNvPr id="8" name="TextBox 7"/>
          <p:cNvSpPr txBox="1"/>
          <p:nvPr/>
        </p:nvSpPr>
        <p:spPr>
          <a:xfrm>
            <a:off x="2590800" y="29718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Leadership</a:t>
            </a:r>
            <a:endParaRPr lang="en-US" sz="2400" i="1" dirty="0">
              <a:effectLst>
                <a:outerShdw blurRad="38100" dist="38100" dir="2700000" algn="tl">
                  <a:srgbClr val="000000">
                    <a:alpha val="43137"/>
                  </a:srgbClr>
                </a:outerShdw>
              </a:effectLst>
            </a:endParaRPr>
          </a:p>
        </p:txBody>
      </p:sp>
      <p:sp>
        <p:nvSpPr>
          <p:cNvPr id="9" name="TextBox 8"/>
          <p:cNvSpPr txBox="1"/>
          <p:nvPr/>
        </p:nvSpPr>
        <p:spPr>
          <a:xfrm>
            <a:off x="6134100" y="40386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effectLst>
                  <a:outerShdw blurRad="38100" dist="38100" dir="2700000" algn="tl">
                    <a:srgbClr val="000000">
                      <a:alpha val="43137"/>
                    </a:srgbClr>
                  </a:outerShdw>
                </a:effectLst>
              </a:rPr>
              <a:t>Service</a:t>
            </a:r>
            <a:endParaRPr lang="en-US" sz="2400" i="1" dirty="0">
              <a:effectLst>
                <a:outerShdw blurRad="38100" dist="38100" dir="2700000" algn="tl">
                  <a:srgbClr val="000000">
                    <a:alpha val="43137"/>
                  </a:srgbClr>
                </a:outerShdw>
              </a:effectLst>
            </a:endParaRPr>
          </a:p>
        </p:txBody>
      </p:sp>
      <p:sp>
        <p:nvSpPr>
          <p:cNvPr id="12" name="TextBox 11"/>
          <p:cNvSpPr txBox="1"/>
          <p:nvPr/>
        </p:nvSpPr>
        <p:spPr>
          <a:xfrm>
            <a:off x="1524000" y="1769421"/>
            <a:ext cx="914400" cy="523220"/>
          </a:xfrm>
          <a:prstGeom prst="rect">
            <a:avLst/>
          </a:prstGeom>
          <a:noFill/>
        </p:spPr>
        <p:txBody>
          <a:bodyPr wrap="square" rtlCol="0">
            <a:spAutoFit/>
          </a:bodyPr>
          <a:lstStyle/>
          <a:p>
            <a:r>
              <a:rPr lang="en-US" sz="2800" dirty="0" smtClean="0">
                <a:solidFill>
                  <a:srgbClr val="FFFF00"/>
                </a:solidFill>
              </a:rPr>
              <a:t>81%</a:t>
            </a:r>
            <a:endParaRPr lang="en-US" sz="2800" dirty="0">
              <a:solidFill>
                <a:srgbClr val="FFFF00"/>
              </a:solidFill>
            </a:endParaRPr>
          </a:p>
        </p:txBody>
      </p:sp>
      <p:grpSp>
        <p:nvGrpSpPr>
          <p:cNvPr id="18" name="Group 17"/>
          <p:cNvGrpSpPr/>
          <p:nvPr/>
        </p:nvGrpSpPr>
        <p:grpSpPr>
          <a:xfrm>
            <a:off x="2164443" y="1311308"/>
            <a:ext cx="7893957" cy="5485137"/>
            <a:chOff x="2164443" y="1311308"/>
            <a:chExt cx="7893957" cy="5485137"/>
          </a:xfrm>
        </p:grpSpPr>
        <p:sp>
          <p:nvSpPr>
            <p:cNvPr id="13" name="TextBox 12"/>
            <p:cNvSpPr txBox="1"/>
            <p:nvPr/>
          </p:nvSpPr>
          <p:spPr>
            <a:xfrm>
              <a:off x="2164443" y="1648712"/>
              <a:ext cx="304800" cy="523220"/>
            </a:xfrm>
            <a:prstGeom prst="rect">
              <a:avLst/>
            </a:prstGeom>
            <a:noFill/>
          </p:spPr>
          <p:txBody>
            <a:bodyPr wrap="square" rtlCol="0">
              <a:spAutoFit/>
            </a:bodyPr>
            <a:lstStyle/>
            <a:p>
              <a:r>
                <a:rPr lang="en-US" sz="2800" dirty="0" smtClean="0">
                  <a:solidFill>
                    <a:srgbClr val="FFFF00"/>
                  </a:solidFill>
                </a:rPr>
                <a:t>*</a:t>
              </a:r>
              <a:endParaRPr lang="en-US" sz="2800" dirty="0">
                <a:solidFill>
                  <a:srgbClr val="FFFF00"/>
                </a:solidFill>
              </a:endParaRPr>
            </a:p>
          </p:txBody>
        </p:sp>
        <p:sp>
          <p:nvSpPr>
            <p:cNvPr id="14" name="TextBox 13"/>
            <p:cNvSpPr txBox="1"/>
            <p:nvPr/>
          </p:nvSpPr>
          <p:spPr>
            <a:xfrm>
              <a:off x="7305673" y="1311308"/>
              <a:ext cx="304800" cy="523220"/>
            </a:xfrm>
            <a:prstGeom prst="rect">
              <a:avLst/>
            </a:prstGeom>
            <a:noFill/>
          </p:spPr>
          <p:txBody>
            <a:bodyPr wrap="square" rtlCol="0">
              <a:spAutoFit/>
            </a:bodyPr>
            <a:lstStyle/>
            <a:p>
              <a:r>
                <a:rPr lang="en-US" sz="2800" dirty="0" smtClean="0"/>
                <a:t>*</a:t>
              </a:r>
              <a:endParaRPr lang="en-US" sz="2800" dirty="0"/>
            </a:p>
          </p:txBody>
        </p:sp>
        <p:sp>
          <p:nvSpPr>
            <p:cNvPr id="15" name="TextBox 14"/>
            <p:cNvSpPr txBox="1"/>
            <p:nvPr/>
          </p:nvSpPr>
          <p:spPr>
            <a:xfrm>
              <a:off x="5574393" y="1631543"/>
              <a:ext cx="304800" cy="523220"/>
            </a:xfrm>
            <a:prstGeom prst="rect">
              <a:avLst/>
            </a:prstGeom>
            <a:noFill/>
          </p:spPr>
          <p:txBody>
            <a:bodyPr wrap="square" rtlCol="0">
              <a:spAutoFit/>
            </a:bodyPr>
            <a:lstStyle/>
            <a:p>
              <a:r>
                <a:rPr lang="en-US" sz="2800" dirty="0" smtClean="0"/>
                <a:t>*</a:t>
              </a:r>
              <a:endParaRPr lang="en-US" sz="2800" dirty="0"/>
            </a:p>
          </p:txBody>
        </p:sp>
        <p:sp>
          <p:nvSpPr>
            <p:cNvPr id="16" name="TextBox 15"/>
            <p:cNvSpPr txBox="1"/>
            <p:nvPr/>
          </p:nvSpPr>
          <p:spPr>
            <a:xfrm>
              <a:off x="7559221" y="6334780"/>
              <a:ext cx="2499179" cy="461665"/>
            </a:xfrm>
            <a:prstGeom prst="rect">
              <a:avLst/>
            </a:prstGeom>
            <a:noFill/>
          </p:spPr>
          <p:txBody>
            <a:bodyPr wrap="square" rtlCol="0">
              <a:spAutoFit/>
            </a:bodyPr>
            <a:lstStyle/>
            <a:p>
              <a:r>
                <a:rPr lang="en-US" sz="2400" dirty="0" smtClean="0"/>
                <a:t>* p &lt; .001</a:t>
              </a:r>
              <a:endParaRPr lang="en-US" sz="2400" dirty="0"/>
            </a:p>
          </p:txBody>
        </p:sp>
        <p:sp>
          <p:nvSpPr>
            <p:cNvPr id="17" name="TextBox 16"/>
            <p:cNvSpPr txBox="1"/>
            <p:nvPr/>
          </p:nvSpPr>
          <p:spPr>
            <a:xfrm>
              <a:off x="3810000" y="1783319"/>
              <a:ext cx="304800" cy="523220"/>
            </a:xfrm>
            <a:prstGeom prst="rect">
              <a:avLst/>
            </a:prstGeom>
            <a:noFill/>
          </p:spPr>
          <p:txBody>
            <a:bodyPr wrap="square" rtlCol="0">
              <a:spAutoFit/>
            </a:bodyPr>
            <a:lstStyle/>
            <a:p>
              <a:r>
                <a:rPr lang="en-US" sz="2800" dirty="0" smtClean="0"/>
                <a:t>*</a:t>
              </a:r>
              <a:endParaRPr lang="en-US" sz="2800" dirty="0"/>
            </a:p>
          </p:txBody>
        </p:sp>
      </p:grpSp>
    </p:spTree>
    <p:custDataLst>
      <p:tags r:id="rId1"/>
    </p:custDataLst>
    <p:extLst>
      <p:ext uri="{BB962C8B-B14F-4D97-AF65-F5344CB8AC3E}">
        <p14:creationId xmlns:p14="http://schemas.microsoft.com/office/powerpoint/2010/main" val="224528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2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childTnLst>
                                </p:cTn>
                              </p:par>
                              <p:par>
                                <p:cTn id="14" presetID="10" presetClass="entr" presetSubtype="0" fill="hold" nodeType="withEffect">
                                  <p:stCondLst>
                                    <p:cond delay="2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25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20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3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250" fill="hold"/>
                                        <p:tgtEl>
                                          <p:spTgt spid="6"/>
                                        </p:tgtEl>
                                        <p:attrNameLst>
                                          <p:attrName>ppt_w</p:attrName>
                                        </p:attrNameLst>
                                      </p:cBhvr>
                                      <p:tavLst>
                                        <p:tav tm="0">
                                          <p:val>
                                            <p:fltVal val="0"/>
                                          </p:val>
                                        </p:tav>
                                        <p:tav tm="100000">
                                          <p:val>
                                            <p:strVal val="#ppt_w"/>
                                          </p:val>
                                        </p:tav>
                                      </p:tavLst>
                                    </p:anim>
                                    <p:anim calcmode="lin" valueType="num">
                                      <p:cBhvr>
                                        <p:cTn id="44" dur="1250" fill="hold"/>
                                        <p:tgtEl>
                                          <p:spTgt spid="6"/>
                                        </p:tgtEl>
                                        <p:attrNameLst>
                                          <p:attrName>ppt_h</p:attrName>
                                        </p:attrNameLst>
                                      </p:cBhvr>
                                      <p:tavLst>
                                        <p:tav tm="0">
                                          <p:val>
                                            <p:fltVal val="0"/>
                                          </p:val>
                                        </p:tav>
                                        <p:tav tm="100000">
                                          <p:val>
                                            <p:strVal val="#ppt_h"/>
                                          </p:val>
                                        </p:tav>
                                      </p:tavLst>
                                    </p:anim>
                                    <p:anim calcmode="lin" valueType="num">
                                      <p:cBhvr>
                                        <p:cTn id="45" dur="1250" fill="hold"/>
                                        <p:tgtEl>
                                          <p:spTgt spid="6"/>
                                        </p:tgtEl>
                                        <p:attrNameLst>
                                          <p:attrName>style.rotation</p:attrName>
                                        </p:attrNameLst>
                                      </p:cBhvr>
                                      <p:tavLst>
                                        <p:tav tm="0">
                                          <p:val>
                                            <p:fltVal val="90"/>
                                          </p:val>
                                        </p:tav>
                                        <p:tav tm="100000">
                                          <p:val>
                                            <p:fltVal val="0"/>
                                          </p:val>
                                        </p:tav>
                                      </p:tavLst>
                                    </p:anim>
                                    <p:animEffect transition="in" filter="fade">
                                      <p:cBhvr>
                                        <p:cTn id="4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6" grpId="0" animBg="1"/>
      <p:bldP spid="7" grpId="0" animBg="1"/>
      <p:bldP spid="8" grpId="0" animBg="1"/>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What Makes Scouting Effective?</a:t>
            </a:r>
            <a:br>
              <a:rPr lang="en-US" dirty="0" smtClean="0">
                <a:solidFill>
                  <a:srgbClr val="FFFF00"/>
                </a:solidFill>
                <a:effectLst>
                  <a:outerShdw blurRad="38100" dist="38100" dir="2700000" algn="tl">
                    <a:srgbClr val="000000">
                      <a:alpha val="43137"/>
                    </a:srgbClr>
                  </a:outerShdw>
                </a:effectLst>
              </a:rPr>
            </a:br>
            <a:r>
              <a:rPr lang="en-US" sz="3300" i="1" dirty="0" smtClean="0">
                <a:effectLst>
                  <a:outerShdw blurRad="38100" dist="38100" dir="2700000" algn="tl">
                    <a:srgbClr val="000000">
                      <a:alpha val="43137"/>
                    </a:srgbClr>
                  </a:outerShdw>
                </a:effectLst>
              </a:rPr>
              <a:t>The researchers tell us that Scouting works because</a:t>
            </a:r>
            <a:endParaRPr lang="en-US" sz="33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46237"/>
            <a:ext cx="8458200" cy="5059363"/>
          </a:xfrm>
        </p:spPr>
        <p:txBody>
          <a:bodyPr>
            <a:normAutofit fontScale="92500" lnSpcReduction="20000"/>
          </a:bodyPr>
          <a:lstStyle/>
          <a:p>
            <a:pPr marL="628650" indent="-571500">
              <a:spcBef>
                <a:spcPts val="0"/>
              </a:spcBef>
              <a:spcAft>
                <a:spcPts val="1800"/>
              </a:spcAft>
              <a:buFont typeface="+mj-lt"/>
              <a:buAutoNum type="arabicPeriod"/>
            </a:pPr>
            <a:r>
              <a:rPr lang="en-US" dirty="0">
                <a:effectLst>
                  <a:outerShdw blurRad="38100" dist="38100" dir="2700000" algn="tl">
                    <a:srgbClr val="000000">
                      <a:alpha val="43137"/>
                    </a:srgbClr>
                  </a:outerShdw>
                </a:effectLst>
              </a:rPr>
              <a:t>Scouting </a:t>
            </a:r>
            <a:r>
              <a:rPr lang="en-US" dirty="0" smtClean="0">
                <a:effectLst>
                  <a:outerShdw blurRad="38100" dist="38100" dir="2700000" algn="tl">
                    <a:srgbClr val="000000">
                      <a:alpha val="43137"/>
                    </a:srgbClr>
                  </a:outerShdw>
                </a:effectLst>
              </a:rPr>
              <a:t>builds enduring relationships between caring adult mentors and boys.</a:t>
            </a:r>
          </a:p>
          <a:p>
            <a:pPr marL="628650" indent="-571500">
              <a:spcBef>
                <a:spcPts val="0"/>
              </a:spcBef>
              <a:spcAft>
                <a:spcPts val="1800"/>
              </a:spcAft>
              <a:buFont typeface="+mj-lt"/>
              <a:buAutoNum type="arabicPeriod"/>
            </a:pPr>
            <a:r>
              <a:rPr lang="en-US" dirty="0">
                <a:effectLst>
                  <a:outerShdw blurRad="38100" dist="38100" dir="2700000" algn="tl">
                    <a:srgbClr val="000000">
                      <a:alpha val="43137"/>
                    </a:srgbClr>
                  </a:outerShdw>
                </a:effectLst>
              </a:rPr>
              <a:t>Scouting provides </a:t>
            </a:r>
            <a:r>
              <a:rPr lang="en-US" dirty="0" smtClean="0">
                <a:effectLst>
                  <a:outerShdw blurRad="38100" dist="38100" dir="2700000" algn="tl">
                    <a:srgbClr val="000000">
                      <a:alpha val="43137"/>
                    </a:srgbClr>
                  </a:outerShdw>
                </a:effectLst>
              </a:rPr>
              <a:t>continual opportunities for boys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learn and practice </a:t>
            </a:r>
            <a:r>
              <a:rPr lang="en-US" dirty="0">
                <a:effectLst>
                  <a:outerShdw blurRad="38100" dist="38100" dir="2700000" algn="tl">
                    <a:srgbClr val="000000">
                      <a:alpha val="43137"/>
                    </a:srgbClr>
                  </a:outerShdw>
                </a:effectLst>
              </a:rPr>
              <a:t>leadership skills. </a:t>
            </a:r>
          </a:p>
          <a:p>
            <a:pPr marL="628650" indent="-571500">
              <a:spcBef>
                <a:spcPts val="0"/>
              </a:spcBef>
              <a:spcAft>
                <a:spcPts val="1800"/>
              </a:spcAft>
              <a:buFont typeface="+mj-lt"/>
              <a:buAutoNum type="arabicPeriod"/>
            </a:pPr>
            <a:r>
              <a:rPr lang="en-US" dirty="0" smtClean="0">
                <a:effectLst>
                  <a:outerShdw blurRad="38100" dist="38100" dir="2700000" algn="tl">
                    <a:srgbClr val="000000">
                      <a:alpha val="43137"/>
                    </a:srgbClr>
                  </a:outerShdw>
                </a:effectLst>
              </a:rPr>
              <a:t>Scouting </a:t>
            </a:r>
            <a:r>
              <a:rPr lang="en-US" dirty="0">
                <a:effectLst>
                  <a:outerShdw blurRad="38100" dist="38100" dir="2700000" algn="tl">
                    <a:srgbClr val="000000">
                      <a:alpha val="43137"/>
                    </a:srgbClr>
                  </a:outerShdw>
                </a:effectLst>
              </a:rPr>
              <a:t>provides a path </a:t>
            </a:r>
            <a:r>
              <a:rPr lang="en-US" dirty="0" smtClean="0">
                <a:effectLst>
                  <a:outerShdw blurRad="38100" dist="38100" dir="2700000" algn="tl">
                    <a:srgbClr val="000000">
                      <a:alpha val="43137"/>
                    </a:srgbClr>
                  </a:outerShdw>
                </a:effectLst>
              </a:rPr>
              <a:t>for </a:t>
            </a:r>
            <a:r>
              <a:rPr lang="en-US" dirty="0">
                <a:effectLst>
                  <a:outerShdw blurRad="38100" dist="38100" dir="2700000" algn="tl">
                    <a:srgbClr val="000000">
                      <a:alpha val="43137"/>
                    </a:srgbClr>
                  </a:outerShdw>
                </a:effectLst>
              </a:rPr>
              <a:t>every boy to </a:t>
            </a:r>
            <a:r>
              <a:rPr lang="en-US" dirty="0" smtClean="0">
                <a:effectLst>
                  <a:outerShdw blurRad="38100" dist="38100" dir="2700000" algn="tl">
                    <a:srgbClr val="000000">
                      <a:alpha val="43137"/>
                    </a:srgbClr>
                  </a:outerShdw>
                </a:effectLst>
              </a:rPr>
              <a:t>succeed at </a:t>
            </a:r>
            <a:r>
              <a:rPr lang="en-US" dirty="0">
                <a:effectLst>
                  <a:outerShdw blurRad="38100" dist="38100" dir="2700000" algn="tl">
                    <a:srgbClr val="000000">
                      <a:alpha val="43137"/>
                    </a:srgbClr>
                  </a:outerShdw>
                </a:effectLst>
              </a:rPr>
              <a:t>making and achieving </a:t>
            </a:r>
            <a:r>
              <a:rPr lang="en-US" dirty="0" smtClean="0">
                <a:effectLst>
                  <a:outerShdw blurRad="38100" dist="38100" dir="2700000" algn="tl">
                    <a:srgbClr val="000000">
                      <a:alpha val="43137"/>
                    </a:srgbClr>
                  </a:outerShdw>
                </a:effectLst>
              </a:rPr>
              <a:t>positive goals</a:t>
            </a:r>
            <a:r>
              <a:rPr lang="en-US" dirty="0">
                <a:effectLst>
                  <a:outerShdw blurRad="38100" dist="38100" dir="2700000" algn="tl">
                    <a:srgbClr val="000000">
                      <a:alpha val="43137"/>
                    </a:srgbClr>
                  </a:outerShdw>
                </a:effectLst>
              </a:rPr>
              <a:t>.  </a:t>
            </a:r>
          </a:p>
          <a:p>
            <a:pPr marL="628650" indent="-571500">
              <a:spcBef>
                <a:spcPts val="0"/>
              </a:spcBef>
              <a:spcAft>
                <a:spcPts val="1800"/>
              </a:spcAft>
              <a:buFont typeface="+mj-lt"/>
              <a:buAutoNum type="arabicPeriod"/>
            </a:pPr>
            <a:r>
              <a:rPr lang="en-US" dirty="0" smtClean="0">
                <a:effectLst>
                  <a:outerShdw blurRad="38100" dist="38100" dir="2700000" algn="tl">
                    <a:srgbClr val="000000">
                      <a:alpha val="43137"/>
                    </a:srgbClr>
                  </a:outerShdw>
                </a:effectLst>
              </a:rPr>
              <a:t>Scouting builds Life-skills (such as learning to do hard things) by doing hard things.  </a:t>
            </a:r>
          </a:p>
          <a:p>
            <a:pPr marL="628650" indent="-571500">
              <a:spcBef>
                <a:spcPts val="0"/>
              </a:spcBef>
              <a:spcAft>
                <a:spcPts val="1800"/>
              </a:spcAft>
              <a:buFont typeface="+mj-lt"/>
              <a:buAutoNum type="arabicPeriod"/>
            </a:pPr>
            <a:r>
              <a:rPr lang="en-US" dirty="0" smtClean="0">
                <a:effectLst>
                  <a:outerShdw blurRad="38100" dist="38100" dir="2700000" algn="tl">
                    <a:srgbClr val="000000">
                      <a:alpha val="43137"/>
                    </a:srgbClr>
                  </a:outerShdw>
                </a:effectLst>
              </a:rPr>
              <a:t>Also, Scouting is based on values like serving and honoring God, country, family and other people.  </a:t>
            </a:r>
          </a:p>
        </p:txBody>
      </p:sp>
    </p:spTree>
    <p:custDataLst>
      <p:tags r:id="rId1"/>
    </p:custDataLst>
    <p:extLst>
      <p:ext uri="{BB962C8B-B14F-4D97-AF65-F5344CB8AC3E}">
        <p14:creationId xmlns:p14="http://schemas.microsoft.com/office/powerpoint/2010/main" val="14792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Why Consider Scouting for My Child?</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5257799"/>
          </a:xfrm>
        </p:spPr>
        <p:txBody>
          <a:bodyPr>
            <a:normAutofit fontScale="92500" lnSpcReduction="10000"/>
          </a:bodyPr>
          <a:lstStyle/>
          <a:p>
            <a:pPr marL="628650" indent="-571500">
              <a:spcBef>
                <a:spcPts val="0"/>
              </a:spcBef>
              <a:spcAft>
                <a:spcPts val="1800"/>
              </a:spcAft>
              <a:buFont typeface="Wingdings" panose="05000000000000000000" pitchFamily="2" charset="2"/>
              <a:buChar char="ü"/>
            </a:pPr>
            <a:r>
              <a:rPr lang="en-US" dirty="0">
                <a:effectLst>
                  <a:outerShdw blurRad="38100" dist="38100" dir="2700000" algn="tl">
                    <a:srgbClr val="000000">
                      <a:alpha val="43137"/>
                    </a:srgbClr>
                  </a:outerShdw>
                </a:effectLst>
              </a:rPr>
              <a:t>Scouting builds personal character attributes such as Trustworthiness, </a:t>
            </a:r>
            <a:r>
              <a:rPr lang="en-US" dirty="0" smtClean="0">
                <a:effectLst>
                  <a:outerShdw blurRad="38100" dist="38100" dir="2700000" algn="tl">
                    <a:srgbClr val="000000">
                      <a:alpha val="43137"/>
                    </a:srgbClr>
                  </a:outerShdw>
                </a:effectLst>
              </a:rPr>
              <a:t>Obedience</a:t>
            </a:r>
            <a:r>
              <a:rPr lang="en-US" dirty="0">
                <a:effectLst>
                  <a:outerShdw blurRad="38100" dist="38100" dir="2700000" algn="tl">
                    <a:srgbClr val="000000">
                      <a:alpha val="43137"/>
                    </a:srgbClr>
                  </a:outerShdw>
                </a:effectLst>
              </a:rPr>
              <a:t>, Hopefulness, and </a:t>
            </a:r>
            <a:r>
              <a:rPr lang="en-US" dirty="0" smtClean="0">
                <a:effectLst>
                  <a:outerShdw blurRad="38100" dist="38100" dir="2700000" algn="tl">
                    <a:srgbClr val="000000">
                      <a:alpha val="43137"/>
                    </a:srgbClr>
                  </a:outerShdw>
                </a:effectLst>
              </a:rPr>
              <a:t>Intentional Self Regulation.  </a:t>
            </a:r>
            <a:endParaRPr lang="en-US" dirty="0">
              <a:effectLst>
                <a:outerShdw blurRad="38100" dist="38100" dir="2700000" algn="tl">
                  <a:srgbClr val="000000">
                    <a:alpha val="43137"/>
                  </a:srgbClr>
                </a:outerShdw>
              </a:effectLst>
            </a:endParaRPr>
          </a:p>
          <a:p>
            <a:pPr marL="628650" indent="-571500">
              <a:spcBef>
                <a:spcPts val="0"/>
              </a:spcBef>
              <a:spcAft>
                <a:spcPts val="1800"/>
              </a:spcAft>
              <a:buFont typeface="Wingdings" panose="05000000000000000000" pitchFamily="2" charset="2"/>
              <a:buChar char="ü"/>
            </a:pPr>
            <a:r>
              <a:rPr lang="en-US" dirty="0">
                <a:effectLst>
                  <a:outerShdw blurRad="38100" dist="38100" dir="2700000" algn="tl">
                    <a:srgbClr val="000000">
                      <a:alpha val="43137"/>
                    </a:srgbClr>
                  </a:outerShdw>
                </a:effectLst>
              </a:rPr>
              <a:t>Scouting strengthens social values like “Doing the right thing” and “Helping others”.</a:t>
            </a:r>
          </a:p>
          <a:p>
            <a:pPr marL="628650" indent="-571500">
              <a:spcBef>
                <a:spcPts val="0"/>
              </a:spcBef>
              <a:spcAft>
                <a:spcPts val="1800"/>
              </a:spcAft>
              <a:buFont typeface="Wingdings" panose="05000000000000000000" pitchFamily="2" charset="2"/>
              <a:buChar char="ü"/>
            </a:pPr>
            <a:r>
              <a:rPr lang="en-US" dirty="0">
                <a:effectLst>
                  <a:outerShdw blurRad="38100" dist="38100" dir="2700000" algn="tl">
                    <a:srgbClr val="000000">
                      <a:alpha val="43137"/>
                    </a:srgbClr>
                  </a:outerShdw>
                </a:effectLst>
              </a:rPr>
              <a:t>Scouting sustains a boy’s desire to pray and read stories from his religion.  </a:t>
            </a:r>
          </a:p>
          <a:p>
            <a:pPr marL="628650" indent="-571500">
              <a:spcBef>
                <a:spcPts val="0"/>
              </a:spcBef>
              <a:spcAft>
                <a:spcPts val="1800"/>
              </a:spcAft>
              <a:buFont typeface="Wingdings" panose="05000000000000000000" pitchFamily="2" charset="2"/>
              <a:buChar char="ü"/>
            </a:pPr>
            <a:r>
              <a:rPr lang="en-US" dirty="0">
                <a:effectLst>
                  <a:outerShdw blurRad="38100" dist="38100" dir="2700000" algn="tl">
                    <a:srgbClr val="000000">
                      <a:alpha val="43137"/>
                    </a:srgbClr>
                  </a:outerShdw>
                </a:effectLst>
              </a:rPr>
              <a:t>Scouting and Sports make strong partners in building positive character.  </a:t>
            </a:r>
          </a:p>
          <a:p>
            <a:pPr marL="628650" indent="-571500">
              <a:spcBef>
                <a:spcPts val="0"/>
              </a:spcBef>
              <a:spcAft>
                <a:spcPts val="1800"/>
              </a:spcAft>
              <a:buFont typeface="Wingdings" panose="05000000000000000000" pitchFamily="2" charset="2"/>
              <a:buChar char="ü"/>
            </a:pPr>
            <a:r>
              <a:rPr lang="en-US" dirty="0">
                <a:effectLst>
                  <a:outerShdw blurRad="38100" dist="38100" dir="2700000" algn="tl">
                    <a:srgbClr val="000000">
                      <a:alpha val="43137"/>
                    </a:srgbClr>
                  </a:outerShdw>
                </a:effectLst>
              </a:rPr>
              <a:t>The effect of Scouting on boys </a:t>
            </a:r>
            <a:r>
              <a:rPr lang="en-US" dirty="0" smtClean="0">
                <a:effectLst>
                  <a:outerShdw blurRad="38100" dist="38100" dir="2700000" algn="tl">
                    <a:srgbClr val="000000">
                      <a:alpha val="43137"/>
                    </a:srgbClr>
                  </a:outerShdw>
                </a:effectLst>
              </a:rPr>
              <a:t>lasts for </a:t>
            </a:r>
            <a:r>
              <a:rPr lang="en-US" dirty="0">
                <a:effectLst>
                  <a:outerShdw blurRad="38100" dist="38100" dir="2700000" algn="tl">
                    <a:srgbClr val="000000">
                      <a:alpha val="43137"/>
                    </a:srgbClr>
                  </a:outerShdw>
                </a:effectLst>
              </a:rPr>
              <a:t>decades.  </a:t>
            </a:r>
          </a:p>
        </p:txBody>
      </p:sp>
    </p:spTree>
    <p:custDataLst>
      <p:tags r:id="rId1"/>
    </p:custDataLst>
    <p:extLst>
      <p:ext uri="{BB962C8B-B14F-4D97-AF65-F5344CB8AC3E}">
        <p14:creationId xmlns:p14="http://schemas.microsoft.com/office/powerpoint/2010/main" val="299802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0">
              <a:schemeClr val="accent1">
                <a:lumMod val="89000"/>
              </a:schemeClr>
            </a:gs>
            <a:gs pos="8000">
              <a:schemeClr val="accent1">
                <a:lumMod val="75000"/>
              </a:schemeClr>
            </a:gs>
            <a:gs pos="92000">
              <a:srgbClr val="102384"/>
            </a:gs>
          </a:gsLst>
          <a:path path="rect">
            <a:fillToRect l="50000" t="50000" r="50000" b="50000"/>
          </a:path>
        </a:gra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0" y="1143000"/>
            <a:ext cx="9144000"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4800" dirty="0" smtClean="0">
                <a:effectLst>
                  <a:outerShdw blurRad="38100" dist="38100" dir="2700000" algn="tl">
                    <a:srgbClr val="000000">
                      <a:alpha val="43137"/>
                    </a:srgbClr>
                  </a:outerShdw>
                </a:effectLst>
              </a:rPr>
              <a:t>Why Choose Scouting?</a:t>
            </a:r>
          </a:p>
          <a:p>
            <a:pPr marL="0" indent="0" algn="ctr">
              <a:spcBef>
                <a:spcPts val="600"/>
              </a:spcBef>
              <a:buFont typeface="Arial" panose="020B0604020202020204" pitchFamily="34" charset="0"/>
              <a:buNone/>
            </a:pPr>
            <a:r>
              <a:rPr lang="en-US" sz="6600" dirty="0" smtClean="0">
                <a:solidFill>
                  <a:prstClr val="white"/>
                </a:solidFill>
                <a:effectLst>
                  <a:outerShdw blurRad="38100" dist="38100" dir="2700000" algn="tl">
                    <a:srgbClr val="000000">
                      <a:alpha val="43137"/>
                    </a:srgbClr>
                  </a:outerShdw>
                </a:effectLst>
              </a:rPr>
              <a:t> </a:t>
            </a:r>
            <a:endParaRPr lang="en-US" sz="6600" dirty="0">
              <a:solidFill>
                <a:prstClr val="white"/>
              </a:solidFill>
              <a:effectLst>
                <a:outerShdw blurRad="38100" dist="38100" dir="2700000" algn="tl">
                  <a:srgbClr val="000000">
                    <a:alpha val="43137"/>
                  </a:srgbClr>
                </a:outerShdw>
              </a:effectLst>
            </a:endParaRPr>
          </a:p>
          <a:p>
            <a:pPr marL="0" indent="0" algn="ctr">
              <a:spcBef>
                <a:spcPts val="600"/>
              </a:spcBef>
              <a:buFont typeface="Arial" panose="020B0604020202020204" pitchFamily="34" charset="0"/>
              <a:buNone/>
            </a:pPr>
            <a:r>
              <a:rPr lang="en-US" sz="4000" dirty="0" smtClean="0">
                <a:solidFill>
                  <a:srgbClr val="FFFF00"/>
                </a:solidFill>
                <a:effectLst>
                  <a:outerShdw blurRad="38100" dist="38100" dir="2700000" algn="tl">
                    <a:srgbClr val="000000">
                      <a:alpha val="43137"/>
                    </a:srgbClr>
                  </a:outerShdw>
                </a:effectLst>
              </a:rPr>
              <a:t>Scouting builds boys into better men</a:t>
            </a:r>
            <a:r>
              <a:rPr lang="en-US" sz="4400" dirty="0" smtClean="0">
                <a:solidFill>
                  <a:srgbClr val="FFFF00"/>
                </a:solidFill>
                <a:effectLst>
                  <a:outerShdw blurRad="38100" dist="38100" dir="2700000" algn="tl">
                    <a:srgbClr val="000000">
                      <a:alpha val="43137"/>
                    </a:srgbClr>
                  </a:outerShdw>
                </a:effectLst>
              </a:rPr>
              <a:t>.  </a:t>
            </a:r>
          </a:p>
          <a:p>
            <a:pPr marL="0" indent="0" algn="ctr">
              <a:spcBef>
                <a:spcPts val="600"/>
              </a:spcBef>
              <a:buFont typeface="Arial" panose="020B0604020202020204" pitchFamily="34" charset="0"/>
              <a:buNone/>
            </a:pPr>
            <a:r>
              <a:rPr lang="en-US" sz="6600" i="1" dirty="0" smtClean="0">
                <a:solidFill>
                  <a:prstClr val="white"/>
                </a:solidFill>
                <a:effectLst>
                  <a:outerShdw blurRad="38100" dist="38100" dir="2700000" algn="tl">
                    <a:srgbClr val="000000">
                      <a:alpha val="43137"/>
                    </a:srgbClr>
                  </a:outerShdw>
                </a:effectLst>
              </a:rPr>
              <a:t> </a:t>
            </a:r>
            <a:endParaRPr lang="en-US" sz="6600" i="1" dirty="0">
              <a:solidFill>
                <a:prstClr val="white"/>
              </a:solidFill>
              <a:effectLst>
                <a:outerShdw blurRad="38100" dist="38100" dir="2700000" algn="tl">
                  <a:srgbClr val="000000">
                    <a:alpha val="43137"/>
                  </a:srgbClr>
                </a:outerShdw>
              </a:effectLst>
            </a:endParaRPr>
          </a:p>
          <a:p>
            <a:pPr marL="0" indent="0" algn="ctr">
              <a:spcBef>
                <a:spcPts val="600"/>
              </a:spcBef>
              <a:buFont typeface="Arial" panose="020B0604020202020204" pitchFamily="34" charset="0"/>
              <a:buNone/>
            </a:pPr>
            <a:r>
              <a:rPr lang="en-US" sz="4400" i="1" dirty="0" smtClean="0">
                <a:effectLst>
                  <a:outerShdw blurRad="38100" dist="38100" dir="2700000" algn="tl">
                    <a:srgbClr val="000000">
                      <a:alpha val="43137"/>
                    </a:srgbClr>
                  </a:outerShdw>
                </a:effectLst>
              </a:rPr>
              <a:t>It just works.  </a:t>
            </a:r>
            <a:endParaRPr lang="en-US" sz="2400" i="1" dirty="0" smtClean="0">
              <a:effectLst>
                <a:outerShdw blurRad="38100" dist="38100" dir="2700000" algn="tl">
                  <a:srgbClr val="000000">
                    <a:alpha val="43137"/>
                  </a:srgbClr>
                </a:outerShdw>
              </a:effectLst>
            </a:endParaRPr>
          </a:p>
        </p:txBody>
      </p:sp>
      <p:sp>
        <p:nvSpPr>
          <p:cNvPr id="2" name="TextBox 1"/>
          <p:cNvSpPr txBox="1"/>
          <p:nvPr/>
        </p:nvSpPr>
        <p:spPr>
          <a:xfrm>
            <a:off x="0" y="0"/>
            <a:ext cx="0" cy="369332"/>
          </a:xfrm>
          <a:prstGeom prst="rect">
            <a:avLst/>
          </a:prstGeom>
          <a:solidFill>
            <a:schemeClr val="lt2"/>
          </a:solidFill>
        </p:spPr>
        <p:txBody>
          <a:bodyPr vert="horz" rtlCol="0">
            <a:spAutoFit/>
          </a:bodyPr>
          <a:lstStyle/>
          <a:p>
            <a:endParaRPr lang="en-US" dirty="0">
              <a:solidFill>
                <a:prstClr val="white"/>
              </a:solidFill>
            </a:endParaRPr>
          </a:p>
        </p:txBody>
      </p:sp>
    </p:spTree>
    <p:custDataLst>
      <p:tags r:id="rId1"/>
    </p:custDataLst>
    <p:extLst>
      <p:ext uri="{BB962C8B-B14F-4D97-AF65-F5344CB8AC3E}">
        <p14:creationId xmlns:p14="http://schemas.microsoft.com/office/powerpoint/2010/main" val="286146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iterate type="lt">
                                    <p:tmPct val="0"/>
                                  </p:iterate>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iterate type="lt">
                                    <p:tmPct val="0"/>
                                  </p:iterate>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par>
                                <p:cTn id="16" presetID="41" presetClass="entr" presetSubtype="0" fill="hold" nodeType="withEffect">
                                  <p:stCondLst>
                                    <p:cond delay="3000"/>
                                  </p:stCondLst>
                                  <p:iterate type="lt">
                                    <p:tmPct val="6000"/>
                                  </p:iterate>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p:cTn id="18" dur="75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75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20" dur="75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75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750" tmFilter="0,0; .5, 1; 1, 1"/>
                                        <p:tgtEl>
                                          <p:spTgt spid="4">
                                            <p:txEl>
                                              <p:pRg st="4" end="4"/>
                                            </p:txEl>
                                          </p:spTgt>
                                        </p:tgtEl>
                                      </p:cBhvr>
                                    </p:animEffect>
                                  </p:childTnLst>
                                </p:cTn>
                              </p:par>
                            </p:childTnLst>
                          </p:cTn>
                        </p:par>
                        <p:par>
                          <p:cTn id="23" fill="hold">
                            <p:stCondLst>
                              <p:cond delay="4245"/>
                            </p:stCondLst>
                            <p:childTnLst>
                              <p:par>
                                <p:cTn id="24" presetID="27" presetClass="emph" presetSubtype="0" fill="remove" nodeType="afterEffect">
                                  <p:stCondLst>
                                    <p:cond delay="0"/>
                                  </p:stCondLst>
                                  <p:iterate type="lt">
                                    <p:tmPct val="0"/>
                                  </p:iterate>
                                  <p:childTnLst>
                                    <p:animClr clrSpc="rgb" dir="cw">
                                      <p:cBhvr override="childStyle">
                                        <p:cTn id="25" dur="528" autoRev="1" fill="remove"/>
                                        <p:tgtEl>
                                          <p:spTgt spid="4">
                                            <p:txEl>
                                              <p:pRg st="4" end="4"/>
                                            </p:txEl>
                                          </p:spTgt>
                                        </p:tgtEl>
                                        <p:attrNameLst>
                                          <p:attrName>style.color</p:attrName>
                                        </p:attrNameLst>
                                      </p:cBhvr>
                                      <p:to>
                                        <a:schemeClr val="bg1"/>
                                      </p:to>
                                    </p:animClr>
                                    <p:animClr clrSpc="rgb" dir="cw">
                                      <p:cBhvr>
                                        <p:cTn id="26" dur="528" autoRev="1" fill="remove"/>
                                        <p:tgtEl>
                                          <p:spTgt spid="4">
                                            <p:txEl>
                                              <p:pRg st="4" end="4"/>
                                            </p:txEl>
                                          </p:spTgt>
                                        </p:tgtEl>
                                        <p:attrNameLst>
                                          <p:attrName>fillcolor</p:attrName>
                                        </p:attrNameLst>
                                      </p:cBhvr>
                                      <p:to>
                                        <a:schemeClr val="bg1"/>
                                      </p:to>
                                    </p:animClr>
                                    <p:set>
                                      <p:cBhvr>
                                        <p:cTn id="27" dur="528" autoRev="1" fill="remove"/>
                                        <p:tgtEl>
                                          <p:spTgt spid="4">
                                            <p:txEl>
                                              <p:pRg st="4" end="4"/>
                                            </p:txEl>
                                          </p:spTgt>
                                        </p:tgtEl>
                                        <p:attrNameLst>
                                          <p:attrName>fill.type</p:attrName>
                                        </p:attrNameLst>
                                      </p:cBhvr>
                                      <p:to>
                                        <p:strVal val="solid"/>
                                      </p:to>
                                    </p:set>
                                    <p:set>
                                      <p:cBhvr>
                                        <p:cTn id="28" dur="528" autoRev="1" fill="remove"/>
                                        <p:tgtEl>
                                          <p:spTgt spid="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sz="5400" dirty="0" smtClean="0"/>
              <a:t>Why Consider Scouting?</a:t>
            </a:r>
            <a:endParaRPr lang="en-US" sz="5400" dirty="0"/>
          </a:p>
        </p:txBody>
      </p:sp>
      <p:sp>
        <p:nvSpPr>
          <p:cNvPr id="5" name="Title 1"/>
          <p:cNvSpPr txBox="1">
            <a:spLocks/>
          </p:cNvSpPr>
          <p:nvPr/>
        </p:nvSpPr>
        <p:spPr>
          <a:xfrm>
            <a:off x="152400" y="274638"/>
            <a:ext cx="8839200" cy="104378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39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482"/>
        </a:solidFill>
        <a:effectLst/>
      </p:bgPr>
    </p:bg>
    <p:spTree>
      <p:nvGrpSpPr>
        <p:cNvPr id="1" name=""/>
        <p:cNvGrpSpPr/>
        <p:nvPr/>
      </p:nvGrpSpPr>
      <p:grpSpPr>
        <a:xfrm>
          <a:off x="0" y="0"/>
          <a:ext cx="0" cy="0"/>
          <a:chOff x="0" y="0"/>
          <a:chExt cx="0" cy="0"/>
        </a:xfrm>
      </p:grpSpPr>
      <p:pic>
        <p:nvPicPr>
          <p:cNvPr id="7171" name="Picture 3" descr="C:\Users\Owner\Desktop\slideshow images\Gilligan Train0007.jpg"/>
          <p:cNvPicPr>
            <a:picLocks noChangeAspect="1" noChangeArrowheads="1"/>
          </p:cNvPicPr>
          <p:nvPr/>
        </p:nvPicPr>
        <p:blipFill rotWithShape="1">
          <a:blip r:embed="rId3">
            <a:extLst>
              <a:ext uri="{28A0092B-C50C-407E-A947-70E740481C1C}">
                <a14:useLocalDpi xmlns:a14="http://schemas.microsoft.com/office/drawing/2010/main" val="0"/>
              </a:ext>
            </a:extLst>
          </a:blip>
          <a:srcRect l="998" r="2108"/>
          <a:stretch/>
        </p:blipFill>
        <p:spPr bwMode="auto">
          <a:xfrm>
            <a:off x="533400" y="0"/>
            <a:ext cx="8610600" cy="6858000"/>
          </a:xfrm>
          <a:prstGeom prst="rect">
            <a:avLst/>
          </a:prstGeom>
          <a:extLst/>
        </p:spPr>
      </p:pic>
      <p:sp>
        <p:nvSpPr>
          <p:cNvPr id="2" name="Title 1"/>
          <p:cNvSpPr>
            <a:spLocks noGrp="1"/>
          </p:cNvSpPr>
          <p:nvPr>
            <p:ph type="ctrTitle"/>
          </p:nvPr>
        </p:nvSpPr>
        <p:spPr>
          <a:xfrm>
            <a:off x="-8467" y="2362200"/>
            <a:ext cx="3894667" cy="2438400"/>
          </a:xfrm>
        </p:spPr>
        <p:txBody>
          <a:bodyPr>
            <a:normAutofit/>
          </a:bodyPr>
          <a:lstStyle/>
          <a:p>
            <a:r>
              <a:rPr lang="en-US" sz="60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t>Why </a:t>
            </a:r>
            <a:br>
              <a:rPr lang="en-US" sz="60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br>
            <a:r>
              <a:rPr lang="en-US" sz="6000" dirty="0" smtClean="0">
                <a:solidFill>
                  <a:srgbClr val="FFFF00"/>
                </a:solidFill>
                <a:effectLst>
                  <a:outerShdw blurRad="38100" dist="38100" dir="2700000" algn="tl">
                    <a:srgbClr val="000000">
                      <a:alpha val="43137"/>
                    </a:srgbClr>
                  </a:outerShdw>
                </a:effectLst>
                <a:ea typeface="SimHei" panose="02010609060101010101" pitchFamily="49" charset="-122"/>
                <a:cs typeface="Adobe Hebrew" pitchFamily="18" charset="-79"/>
              </a:rPr>
              <a:t>Scouting?</a:t>
            </a:r>
            <a:endParaRPr lang="en-US" sz="6000" dirty="0">
              <a:effectLst>
                <a:outerShdw blurRad="38100" dist="38100" dir="2700000" algn="tl">
                  <a:srgbClr val="000000">
                    <a:alpha val="43137"/>
                  </a:srgbClr>
                </a:outerShdw>
              </a:effectLst>
              <a:ea typeface="SimHei" panose="02010609060101010101" pitchFamily="49" charset="-122"/>
              <a:cs typeface="Adobe Hebrew" pitchFamily="18" charset="-79"/>
            </a:endParaRPr>
          </a:p>
        </p:txBody>
      </p:sp>
      <p:sp>
        <p:nvSpPr>
          <p:cNvPr id="3" name="Subtitle 2"/>
          <p:cNvSpPr>
            <a:spLocks noGrp="1"/>
          </p:cNvSpPr>
          <p:nvPr>
            <p:ph type="subTitle" idx="1"/>
          </p:nvPr>
        </p:nvSpPr>
        <p:spPr>
          <a:xfrm>
            <a:off x="0" y="4622884"/>
            <a:ext cx="3886200" cy="2235116"/>
          </a:xfrm>
        </p:spPr>
        <p:txBody>
          <a:bodyPr>
            <a:noAutofit/>
          </a:bodyPr>
          <a:lstStyle/>
          <a:p>
            <a:pPr>
              <a:spcBef>
                <a:spcPts val="0"/>
              </a:spcBef>
            </a:pPr>
            <a:r>
              <a:rPr lang="en-US" sz="2800" i="1" dirty="0">
                <a:solidFill>
                  <a:schemeClr val="tx1">
                    <a:lumMod val="85000"/>
                  </a:schemeClr>
                </a:solidFill>
                <a:effectLst>
                  <a:outerShdw blurRad="38100" dist="38100" dir="2700000" algn="tl">
                    <a:srgbClr val="000000">
                      <a:alpha val="43137"/>
                    </a:srgbClr>
                  </a:outerShdw>
                </a:effectLst>
              </a:rPr>
              <a:t>A Presentation </a:t>
            </a:r>
            <a:r>
              <a:rPr lang="en-US" sz="2800" i="1" dirty="0" smtClean="0">
                <a:solidFill>
                  <a:schemeClr val="tx1">
                    <a:lumMod val="85000"/>
                  </a:schemeClr>
                </a:solidFill>
                <a:effectLst>
                  <a:outerShdw blurRad="38100" dist="38100" dir="2700000" algn="tl">
                    <a:srgbClr val="000000">
                      <a:alpha val="43137"/>
                    </a:srgbClr>
                  </a:outerShdw>
                </a:effectLst>
              </a:rPr>
              <a:t>for Parents</a:t>
            </a:r>
            <a:endParaRPr lang="en-US" sz="400" i="1" dirty="0">
              <a:solidFill>
                <a:schemeClr val="tx1">
                  <a:lumMod val="85000"/>
                </a:schemeClr>
              </a:solidFill>
              <a:effectLst>
                <a:outerShdw blurRad="38100" dist="38100" dir="2700000" algn="tl">
                  <a:srgbClr val="000000">
                    <a:alpha val="43137"/>
                  </a:srgbClr>
                </a:outerShdw>
              </a:effectLst>
            </a:endParaRPr>
          </a:p>
          <a:p>
            <a:pPr>
              <a:spcBef>
                <a:spcPts val="0"/>
              </a:spcBef>
            </a:pPr>
            <a:r>
              <a:rPr lang="en-US" sz="400" i="1" dirty="0" smtClean="0">
                <a:solidFill>
                  <a:schemeClr val="tx1">
                    <a:lumMod val="85000"/>
                  </a:schemeClr>
                </a:solidFill>
                <a:effectLst>
                  <a:outerShdw blurRad="38100" dist="38100" dir="2700000" algn="tl">
                    <a:srgbClr val="000000">
                      <a:alpha val="43137"/>
                    </a:srgbClr>
                  </a:outerShdw>
                </a:effectLst>
              </a:rPr>
              <a:t> </a:t>
            </a:r>
          </a:p>
          <a:p>
            <a:pPr>
              <a:spcBef>
                <a:spcPts val="0"/>
              </a:spcBef>
            </a:pPr>
            <a:endParaRPr lang="en-US" sz="500" i="1" dirty="0" smtClean="0">
              <a:solidFill>
                <a:schemeClr val="tx1">
                  <a:lumMod val="85000"/>
                </a:schemeClr>
              </a:solidFill>
            </a:endParaRPr>
          </a:p>
        </p:txBody>
      </p:sp>
      <p:sp>
        <p:nvSpPr>
          <p:cNvPr id="6" name="TextBox 5"/>
          <p:cNvSpPr txBox="1"/>
          <p:nvPr/>
        </p:nvSpPr>
        <p:spPr>
          <a:xfrm>
            <a:off x="8559212" y="6451684"/>
            <a:ext cx="356188" cy="253916"/>
          </a:xfrm>
          <a:prstGeom prst="rect">
            <a:avLst/>
          </a:prstGeom>
          <a:noFill/>
        </p:spPr>
        <p:txBody>
          <a:bodyPr wrap="none" rtlCol="0">
            <a:spAutoFit/>
          </a:bodyPr>
          <a:lstStyle/>
          <a:p>
            <a:r>
              <a:rPr lang="en-US" sz="1050" i="1" dirty="0" smtClean="0">
                <a:solidFill>
                  <a:srgbClr val="1F497D">
                    <a:lumMod val="60000"/>
                    <a:lumOff val="40000"/>
                  </a:srgbClr>
                </a:solidFill>
              </a:rPr>
              <a:t>1.1</a:t>
            </a:r>
            <a:endParaRPr lang="en-US" sz="1050" i="1" dirty="0">
              <a:solidFill>
                <a:srgbClr val="1F497D">
                  <a:lumMod val="60000"/>
                  <a:lumOff val="40000"/>
                </a:srgbClr>
              </a:solidFill>
            </a:endParaRPr>
          </a:p>
        </p:txBody>
      </p:sp>
      <p:sp>
        <p:nvSpPr>
          <p:cNvPr id="4" name="TextBox 3"/>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Tree>
    <p:extLst>
      <p:ext uri="{BB962C8B-B14F-4D97-AF65-F5344CB8AC3E}">
        <p14:creationId xmlns:p14="http://schemas.microsoft.com/office/powerpoint/2010/main" val="319149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152400" y="1510130"/>
            <a:ext cx="89154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white"/>
                </a:solidFill>
              </a:rPr>
              <a:t>1,800 Cub Scouts aged 6-12 </a:t>
            </a:r>
          </a:p>
          <a:p>
            <a:pPr marL="342900" indent="-342900">
              <a:buFont typeface="Arial" panose="020B0604020202020204" pitchFamily="34" charset="0"/>
              <a:buChar char="•"/>
            </a:pPr>
            <a:r>
              <a:rPr lang="en-US" sz="2400" dirty="0">
                <a:solidFill>
                  <a:prstClr val="white"/>
                </a:solidFill>
              </a:rPr>
              <a:t>400 carefully matched non-Scouts from Philadelphia area</a:t>
            </a:r>
          </a:p>
          <a:p>
            <a:pPr marL="342900" indent="-342900">
              <a:buFont typeface="Arial" panose="020B0604020202020204" pitchFamily="34" charset="0"/>
              <a:buChar char="•"/>
            </a:pPr>
            <a:r>
              <a:rPr lang="en-US" sz="2400" dirty="0">
                <a:solidFill>
                  <a:prstClr val="white"/>
                </a:solidFill>
              </a:rPr>
              <a:t>Duration 2½ years, starting in 2012</a:t>
            </a:r>
          </a:p>
          <a:p>
            <a:pPr marL="171450" indent="-171450">
              <a:buFont typeface="Arial" panose="020B0604020202020204" pitchFamily="34" charset="0"/>
              <a:buChar char="•"/>
            </a:pPr>
            <a:endParaRPr lang="en-US" sz="500" dirty="0">
              <a:solidFill>
                <a:prstClr val="white"/>
              </a:solidFill>
            </a:endParaRPr>
          </a:p>
          <a:p>
            <a:pPr marL="342900" indent="-342900">
              <a:buFont typeface="Arial" panose="020B0604020202020204" pitchFamily="34" charset="0"/>
              <a:buChar char="•"/>
            </a:pPr>
            <a:r>
              <a:rPr lang="en-US" sz="2400" dirty="0">
                <a:solidFill>
                  <a:prstClr val="white"/>
                </a:solidFill>
              </a:rPr>
              <a:t>Development was measured in multiple areas.  	</a:t>
            </a:r>
          </a:p>
          <a:p>
            <a:r>
              <a:rPr lang="en-US" sz="2400" dirty="0">
                <a:solidFill>
                  <a:prstClr val="white"/>
                </a:solidFill>
              </a:rPr>
              <a:t>	</a:t>
            </a:r>
            <a:r>
              <a:rPr lang="en-US" sz="2400" dirty="0">
                <a:solidFill>
                  <a:srgbClr val="FFFF00"/>
                </a:solidFill>
              </a:rPr>
              <a:t>Hopefulness			Cheerfulness</a:t>
            </a:r>
          </a:p>
          <a:p>
            <a:r>
              <a:rPr lang="en-US" sz="2400" dirty="0">
                <a:solidFill>
                  <a:srgbClr val="FFFF00"/>
                </a:solidFill>
              </a:rPr>
              <a:t>	Helpfulness			Kindness</a:t>
            </a:r>
          </a:p>
          <a:p>
            <a:r>
              <a:rPr lang="en-US" sz="2400" dirty="0">
                <a:solidFill>
                  <a:srgbClr val="FFFF00"/>
                </a:solidFill>
              </a:rPr>
              <a:t>	Obedience			Hopeful Future Expectations</a:t>
            </a:r>
          </a:p>
          <a:p>
            <a:r>
              <a:rPr lang="en-US" sz="2400" dirty="0">
                <a:solidFill>
                  <a:srgbClr val="FFFF00"/>
                </a:solidFill>
              </a:rPr>
              <a:t>	Thriftiness			Religious Reverence</a:t>
            </a:r>
          </a:p>
          <a:p>
            <a:r>
              <a:rPr lang="en-US" sz="2400" dirty="0">
                <a:solidFill>
                  <a:srgbClr val="FFFF00"/>
                </a:solidFill>
              </a:rPr>
              <a:t>	Trustworthiness </a:t>
            </a:r>
            <a:r>
              <a:rPr lang="en-US" sz="2400" dirty="0">
                <a:solidFill>
                  <a:prstClr val="white"/>
                </a:solidFill>
              </a:rPr>
              <a:t>		</a:t>
            </a:r>
            <a:endParaRPr lang="en-US" sz="500" dirty="0">
              <a:solidFill>
                <a:prstClr val="white"/>
              </a:solidFill>
            </a:endParaRPr>
          </a:p>
          <a:p>
            <a:pPr marL="342900" indent="-342900">
              <a:buFont typeface="Arial" panose="020B0604020202020204" pitchFamily="34" charset="0"/>
              <a:buChar char="•"/>
            </a:pPr>
            <a:r>
              <a:rPr lang="en-US" sz="2400" dirty="0">
                <a:solidFill>
                  <a:prstClr val="white"/>
                </a:solidFill>
              </a:rPr>
              <a:t>In the beginning, there were </a:t>
            </a:r>
            <a:r>
              <a:rPr lang="en-US" sz="2400" b="1" dirty="0">
                <a:solidFill>
                  <a:srgbClr val="FFFF00"/>
                </a:solidFill>
              </a:rPr>
              <a:t>no significant differences</a:t>
            </a:r>
            <a:r>
              <a:rPr lang="en-US" sz="2400" dirty="0">
                <a:solidFill>
                  <a:prstClr val="white"/>
                </a:solidFill>
              </a:rPr>
              <a:t> between the two groups.  </a:t>
            </a:r>
          </a:p>
          <a:p>
            <a:pPr marL="171450" indent="-171450">
              <a:buFont typeface="Arial" panose="020B0604020202020204" pitchFamily="34" charset="0"/>
              <a:buChar char="•"/>
            </a:pPr>
            <a:endParaRPr lang="en-US" sz="500" dirty="0">
              <a:solidFill>
                <a:prstClr val="white"/>
              </a:solidFill>
            </a:endParaRPr>
          </a:p>
          <a:p>
            <a:pPr marL="342900" indent="-342900">
              <a:buFont typeface="Arial" panose="020B0604020202020204" pitchFamily="34" charset="0"/>
              <a:buChar char="•"/>
            </a:pPr>
            <a:r>
              <a:rPr lang="en-US" sz="2400" dirty="0">
                <a:solidFill>
                  <a:prstClr val="white"/>
                </a:solidFill>
              </a:rPr>
              <a:t>By the end however, the differences were </a:t>
            </a:r>
            <a:r>
              <a:rPr lang="en-US" sz="2400" b="1" dirty="0">
                <a:solidFill>
                  <a:srgbClr val="FFFF00"/>
                </a:solidFill>
              </a:rPr>
              <a:t>striking</a:t>
            </a:r>
            <a:r>
              <a:rPr lang="en-US" sz="2400" dirty="0">
                <a:solidFill>
                  <a:srgbClr val="FFFF00"/>
                </a:solidFill>
              </a:rPr>
              <a:t>.</a:t>
            </a:r>
          </a:p>
        </p:txBody>
      </p:sp>
      <p:sp>
        <p:nvSpPr>
          <p:cNvPr id="4" name="TextBox 3"/>
          <p:cNvSpPr txBox="1"/>
          <p:nvPr/>
        </p:nvSpPr>
        <p:spPr>
          <a:xfrm>
            <a:off x="76200" y="216694"/>
            <a:ext cx="8915400" cy="1261884"/>
          </a:xfrm>
          <a:prstGeom prst="rect">
            <a:avLst/>
          </a:prstGeom>
          <a:noFill/>
        </p:spPr>
        <p:txBody>
          <a:bodyPr wrap="square" rtlCol="0">
            <a:spAutoFit/>
          </a:bodyPr>
          <a:lstStyle/>
          <a:p>
            <a:pPr algn="ctr"/>
            <a:r>
              <a:rPr lang="en-US" sz="4400" dirty="0">
                <a:solidFill>
                  <a:srgbClr val="FFFF00"/>
                </a:solidFill>
              </a:rPr>
              <a:t>The Tufts CAMP Study</a:t>
            </a:r>
          </a:p>
          <a:p>
            <a:pPr algn="ctr"/>
            <a:r>
              <a:rPr lang="en-US" sz="3200" dirty="0">
                <a:solidFill>
                  <a:srgbClr val="FFFF00"/>
                </a:solidFill>
              </a:rPr>
              <a:t>Study Design</a:t>
            </a:r>
            <a:endParaRPr lang="en-US" sz="3200" dirty="0">
              <a:solidFill>
                <a:prstClr val="white"/>
              </a:solidFill>
            </a:endParaRPr>
          </a:p>
        </p:txBody>
      </p:sp>
      <p:sp>
        <p:nvSpPr>
          <p:cNvPr id="5" name="TextBox 4"/>
          <p:cNvSpPr txBox="1"/>
          <p:nvPr/>
        </p:nvSpPr>
        <p:spPr>
          <a:xfrm>
            <a:off x="3886200" y="6248401"/>
            <a:ext cx="4953000" cy="276999"/>
          </a:xfrm>
          <a:prstGeom prst="rect">
            <a:avLst/>
          </a:prstGeom>
          <a:noFill/>
        </p:spPr>
        <p:txBody>
          <a:bodyPr wrap="square" rtlCol="0">
            <a:spAutoFit/>
          </a:bodyPr>
          <a:lstStyle/>
          <a:p>
            <a:pPr algn="r"/>
            <a:r>
              <a:rPr lang="en-US" sz="1200" dirty="0">
                <a:solidFill>
                  <a:prstClr val="white"/>
                </a:solidFill>
              </a:rPr>
              <a:t>Funded by the John Templeton Foundation</a:t>
            </a:r>
          </a:p>
        </p:txBody>
      </p:sp>
    </p:spTree>
    <p:custDataLst>
      <p:tags r:id="rId1"/>
    </p:custDataLst>
    <p:extLst>
      <p:ext uri="{BB962C8B-B14F-4D97-AF65-F5344CB8AC3E}">
        <p14:creationId xmlns:p14="http://schemas.microsoft.com/office/powerpoint/2010/main" val="67202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FFFF00"/>
                </a:solidFill>
              </a:rPr>
              <a:t>Tufts Results: Personal Character Attributes</a:t>
            </a:r>
            <a:r>
              <a:rPr lang="en-US" dirty="0" smtClean="0"/>
              <a:t/>
            </a:r>
            <a:br>
              <a:rPr lang="en-US" dirty="0" smtClean="0"/>
            </a:br>
            <a:r>
              <a:rPr lang="en-US" sz="2200" i="1" dirty="0" smtClean="0"/>
              <a:t>Changes over 2½ years in Tufts CAMP Study</a:t>
            </a:r>
            <a:endParaRPr lang="en-US" sz="3100" i="1" dirty="0"/>
          </a:p>
        </p:txBody>
      </p:sp>
      <p:sp>
        <p:nvSpPr>
          <p:cNvPr id="3" name="Content Placeholder 2"/>
          <p:cNvSpPr>
            <a:spLocks noGrp="1"/>
          </p:cNvSpPr>
          <p:nvPr>
            <p:ph idx="1"/>
          </p:nvPr>
        </p:nvSpPr>
        <p:spPr>
          <a:xfrm>
            <a:off x="533400" y="1066800"/>
            <a:ext cx="8458200" cy="4525963"/>
          </a:xfrm>
        </p:spPr>
        <p:txBody>
          <a:bodyPr>
            <a:noAutofit/>
          </a:bodyPr>
          <a:lstStyle/>
          <a:p>
            <a:pPr marL="0" indent="0">
              <a:lnSpc>
                <a:spcPct val="150000"/>
              </a:lnSpc>
              <a:buNone/>
            </a:pPr>
            <a:r>
              <a:rPr lang="en-US" sz="2800" u="sng" dirty="0" smtClean="0"/>
              <a:t>Attribute	</a:t>
            </a:r>
            <a:r>
              <a:rPr lang="en-US" sz="2800" u="sng" dirty="0"/>
              <a:t>	 </a:t>
            </a:r>
            <a:r>
              <a:rPr lang="en-US" sz="2800" u="sng" dirty="0" smtClean="0"/>
              <a:t>                 Scouts	     Non-scouts</a:t>
            </a:r>
          </a:p>
          <a:p>
            <a:pPr marL="0" indent="0">
              <a:lnSpc>
                <a:spcPct val="150000"/>
              </a:lnSpc>
              <a:buNone/>
            </a:pPr>
            <a:r>
              <a:rPr lang="en-US" sz="2400" dirty="0">
                <a:solidFill>
                  <a:srgbClr val="FFFF00"/>
                </a:solidFill>
              </a:rPr>
              <a:t>Cheerfulness	</a:t>
            </a:r>
            <a:r>
              <a:rPr lang="en-US" sz="2400" dirty="0" smtClean="0">
                <a:solidFill>
                  <a:srgbClr val="FFFF00"/>
                </a:solidFill>
              </a:rPr>
              <a:t>	</a:t>
            </a:r>
          </a:p>
          <a:p>
            <a:pPr marL="0" indent="0">
              <a:lnSpc>
                <a:spcPct val="150000"/>
              </a:lnSpc>
              <a:buNone/>
            </a:pPr>
            <a:r>
              <a:rPr lang="en-US" sz="2400" dirty="0" smtClean="0">
                <a:solidFill>
                  <a:srgbClr val="FFFF00"/>
                </a:solidFill>
              </a:rPr>
              <a:t>Helpfulness			</a:t>
            </a:r>
          </a:p>
          <a:p>
            <a:pPr marL="0" indent="0">
              <a:lnSpc>
                <a:spcPct val="150000"/>
              </a:lnSpc>
              <a:buNone/>
            </a:pPr>
            <a:r>
              <a:rPr lang="en-US" sz="2400" dirty="0" smtClean="0">
                <a:solidFill>
                  <a:srgbClr val="FFFF00"/>
                </a:solidFill>
              </a:rPr>
              <a:t>Obedience</a:t>
            </a:r>
            <a:r>
              <a:rPr lang="en-US" sz="2400" dirty="0" smtClean="0"/>
              <a:t>			  			</a:t>
            </a:r>
            <a:endParaRPr lang="en-US" sz="2400" dirty="0" smtClean="0">
              <a:solidFill>
                <a:srgbClr val="FFFF00"/>
              </a:solidFill>
            </a:endParaRPr>
          </a:p>
          <a:p>
            <a:pPr marL="0" indent="0">
              <a:lnSpc>
                <a:spcPct val="150000"/>
              </a:lnSpc>
              <a:buNone/>
            </a:pPr>
            <a:r>
              <a:rPr lang="en-US" sz="2400" dirty="0">
                <a:solidFill>
                  <a:srgbClr val="FFFF00"/>
                </a:solidFill>
              </a:rPr>
              <a:t>Kindness</a:t>
            </a:r>
            <a:r>
              <a:rPr lang="en-US" sz="2400" dirty="0" smtClean="0"/>
              <a:t>		 					 </a:t>
            </a:r>
            <a:endParaRPr lang="en-US" sz="2400" dirty="0"/>
          </a:p>
          <a:p>
            <a:pPr marL="0" indent="0">
              <a:lnSpc>
                <a:spcPct val="150000"/>
              </a:lnSpc>
              <a:buNone/>
            </a:pPr>
            <a:r>
              <a:rPr lang="en-US" sz="2400" dirty="0" smtClean="0">
                <a:solidFill>
                  <a:srgbClr val="FFFF00"/>
                </a:solidFill>
              </a:rPr>
              <a:t>Hopeful Future Expectations</a:t>
            </a:r>
            <a:r>
              <a:rPr lang="en-US" sz="2400" dirty="0" smtClean="0"/>
              <a:t>	</a:t>
            </a:r>
            <a:r>
              <a:rPr lang="en-US" sz="2400" dirty="0" smtClean="0">
                <a:solidFill>
                  <a:srgbClr val="FFFF00"/>
                </a:solidFill>
              </a:rPr>
              <a:t>	</a:t>
            </a:r>
            <a:r>
              <a:rPr lang="en-US" sz="2400" dirty="0" smtClean="0"/>
              <a:t>		</a:t>
            </a:r>
            <a:endParaRPr lang="en-US" sz="2400" dirty="0" smtClean="0">
              <a:solidFill>
                <a:srgbClr val="FFFF00"/>
              </a:solidFill>
            </a:endParaRPr>
          </a:p>
          <a:p>
            <a:pPr marL="0" indent="0">
              <a:lnSpc>
                <a:spcPct val="150000"/>
              </a:lnSpc>
              <a:buNone/>
            </a:pPr>
            <a:r>
              <a:rPr lang="en-US" sz="2400" dirty="0" smtClean="0">
                <a:solidFill>
                  <a:srgbClr val="FFFF00"/>
                </a:solidFill>
              </a:rPr>
              <a:t>Trustworthiness</a:t>
            </a:r>
            <a:r>
              <a:rPr lang="en-US" sz="2400" dirty="0" smtClean="0"/>
              <a:t>				</a:t>
            </a:r>
            <a:endParaRPr lang="en-US" sz="2400" dirty="0">
              <a:solidFill>
                <a:srgbClr val="FFFF00"/>
              </a:solidFill>
            </a:endParaRPr>
          </a:p>
        </p:txBody>
      </p:sp>
      <p:grpSp>
        <p:nvGrpSpPr>
          <p:cNvPr id="92" name="Group 91"/>
          <p:cNvGrpSpPr/>
          <p:nvPr/>
        </p:nvGrpSpPr>
        <p:grpSpPr>
          <a:xfrm>
            <a:off x="5257800" y="2431770"/>
            <a:ext cx="2154725" cy="539436"/>
            <a:chOff x="5339281" y="3069880"/>
            <a:chExt cx="2154725" cy="539436"/>
          </a:xfrm>
        </p:grpSpPr>
        <p:sp>
          <p:nvSpPr>
            <p:cNvPr id="7" name="Up Arrow 6"/>
            <p:cNvSpPr/>
            <p:nvPr/>
          </p:nvSpPr>
          <p:spPr>
            <a:xfrm rot="10800000">
              <a:off x="7113006" y="306988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Up Arrow 16"/>
            <p:cNvSpPr/>
            <p:nvPr/>
          </p:nvSpPr>
          <p:spPr>
            <a:xfrm>
              <a:off x="5339281" y="3075916"/>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1" name="Group 90"/>
          <p:cNvGrpSpPr/>
          <p:nvPr/>
        </p:nvGrpSpPr>
        <p:grpSpPr>
          <a:xfrm>
            <a:off x="5257917" y="1828800"/>
            <a:ext cx="2318531" cy="534317"/>
            <a:chOff x="5328719" y="2453490"/>
            <a:chExt cx="2318531" cy="534317"/>
          </a:xfrm>
        </p:grpSpPr>
        <p:sp>
          <p:nvSpPr>
            <p:cNvPr id="12" name="Up Arrow 11"/>
            <p:cNvSpPr/>
            <p:nvPr/>
          </p:nvSpPr>
          <p:spPr>
            <a:xfrm>
              <a:off x="5328719" y="245349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Up Arrow 27"/>
            <p:cNvSpPr/>
            <p:nvPr/>
          </p:nvSpPr>
          <p:spPr>
            <a:xfrm rot="10800000">
              <a:off x="6918762" y="2454407"/>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Up Arrow 28"/>
            <p:cNvSpPr/>
            <p:nvPr/>
          </p:nvSpPr>
          <p:spPr>
            <a:xfrm rot="10800000">
              <a:off x="7266250" y="245349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6" name="Group 95"/>
          <p:cNvGrpSpPr/>
          <p:nvPr/>
        </p:nvGrpSpPr>
        <p:grpSpPr>
          <a:xfrm>
            <a:off x="5074235" y="4307186"/>
            <a:ext cx="2414491" cy="533400"/>
            <a:chOff x="4950813" y="4935648"/>
            <a:chExt cx="2414491" cy="533400"/>
          </a:xfrm>
        </p:grpSpPr>
        <p:sp>
          <p:nvSpPr>
            <p:cNvPr id="14" name="Up Arrow 13"/>
            <p:cNvSpPr/>
            <p:nvPr/>
          </p:nvSpPr>
          <p:spPr>
            <a:xfrm>
              <a:off x="4950813"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Up Arrow 19"/>
            <p:cNvSpPr/>
            <p:nvPr/>
          </p:nvSpPr>
          <p:spPr>
            <a:xfrm>
              <a:off x="5318529"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Up Arrow 25"/>
            <p:cNvSpPr/>
            <p:nvPr/>
          </p:nvSpPr>
          <p:spPr>
            <a:xfrm rot="5400000">
              <a:off x="6908104" y="49356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5" name="Group 94"/>
          <p:cNvGrpSpPr/>
          <p:nvPr/>
        </p:nvGrpSpPr>
        <p:grpSpPr>
          <a:xfrm>
            <a:off x="5074235" y="3681866"/>
            <a:ext cx="2414491" cy="533400"/>
            <a:chOff x="4911110" y="4326048"/>
            <a:chExt cx="2414491" cy="533400"/>
          </a:xfrm>
        </p:grpSpPr>
        <p:sp>
          <p:nvSpPr>
            <p:cNvPr id="21" name="Up Arrow 20"/>
            <p:cNvSpPr/>
            <p:nvPr/>
          </p:nvSpPr>
          <p:spPr>
            <a:xfrm>
              <a:off x="5278826"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Up Arrow 21"/>
            <p:cNvSpPr/>
            <p:nvPr/>
          </p:nvSpPr>
          <p:spPr>
            <a:xfrm>
              <a:off x="4911110"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Up Arrow 24"/>
            <p:cNvSpPr/>
            <p:nvPr/>
          </p:nvSpPr>
          <p:spPr>
            <a:xfrm rot="5400000">
              <a:off x="6868401" y="4319076"/>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3" name="Group 92"/>
          <p:cNvGrpSpPr/>
          <p:nvPr/>
        </p:nvGrpSpPr>
        <p:grpSpPr>
          <a:xfrm>
            <a:off x="4876800" y="3069284"/>
            <a:ext cx="2611925" cy="533400"/>
            <a:chOff x="4953000" y="3716448"/>
            <a:chExt cx="2611925" cy="533400"/>
          </a:xfrm>
        </p:grpSpPr>
        <p:sp>
          <p:nvSpPr>
            <p:cNvPr id="6" name="Up Arrow 5"/>
            <p:cNvSpPr/>
            <p:nvPr/>
          </p:nvSpPr>
          <p:spPr>
            <a:xfrm>
              <a:off x="5715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Up Arrow 7"/>
            <p:cNvSpPr/>
            <p:nvPr/>
          </p:nvSpPr>
          <p:spPr>
            <a:xfrm rot="5400000">
              <a:off x="7107725" y="37164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Up Arrow 8"/>
            <p:cNvSpPr/>
            <p:nvPr/>
          </p:nvSpPr>
          <p:spPr>
            <a:xfrm>
              <a:off x="5334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Up Arrow 9"/>
            <p:cNvSpPr/>
            <p:nvPr/>
          </p:nvSpPr>
          <p:spPr>
            <a:xfrm>
              <a:off x="4953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1" name="Group 10"/>
          <p:cNvGrpSpPr/>
          <p:nvPr/>
        </p:nvGrpSpPr>
        <p:grpSpPr>
          <a:xfrm>
            <a:off x="5074819" y="4915436"/>
            <a:ext cx="2413907" cy="533400"/>
            <a:chOff x="5074818" y="5562600"/>
            <a:chExt cx="2413907" cy="533400"/>
          </a:xfrm>
        </p:grpSpPr>
        <p:grpSp>
          <p:nvGrpSpPr>
            <p:cNvPr id="94" name="Group 93"/>
            <p:cNvGrpSpPr/>
            <p:nvPr/>
          </p:nvGrpSpPr>
          <p:grpSpPr>
            <a:xfrm>
              <a:off x="5074818" y="5562600"/>
              <a:ext cx="748132" cy="533400"/>
              <a:chOff x="5046759" y="5562600"/>
              <a:chExt cx="748132" cy="533400"/>
            </a:xfrm>
          </p:grpSpPr>
          <p:sp>
            <p:nvSpPr>
              <p:cNvPr id="23" name="Up Arrow 22"/>
              <p:cNvSpPr/>
              <p:nvPr/>
            </p:nvSpPr>
            <p:spPr>
              <a:xfrm>
                <a:off x="5046759"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Up Arrow 29"/>
              <p:cNvSpPr/>
              <p:nvPr/>
            </p:nvSpPr>
            <p:spPr>
              <a:xfrm>
                <a:off x="5413891"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Up Arrow 40"/>
            <p:cNvSpPr/>
            <p:nvPr/>
          </p:nvSpPr>
          <p:spPr>
            <a:xfrm rot="5400000">
              <a:off x="7031525" y="5562600"/>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TextBox 5"/>
          <p:cNvSpPr txBox="1"/>
          <p:nvPr/>
        </p:nvSpPr>
        <p:spPr>
          <a:xfrm>
            <a:off x="6705600" y="6504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tx1">
                    <a:lumMod val="75000"/>
                  </a:schemeClr>
                </a:solidFill>
              </a:rPr>
              <a:t>J Youth Adol (2015) 44:2359-2372</a:t>
            </a:r>
            <a:endParaRPr lang="en-US" sz="1200" dirty="0">
              <a:solidFill>
                <a:schemeClr val="tx1">
                  <a:lumMod val="75000"/>
                </a:schemeClr>
              </a:solidFill>
            </a:endParaRPr>
          </a:p>
        </p:txBody>
      </p:sp>
      <p:sp>
        <p:nvSpPr>
          <p:cNvPr id="15" name="TextBox 14"/>
          <p:cNvSpPr txBox="1"/>
          <p:nvPr/>
        </p:nvSpPr>
        <p:spPr>
          <a:xfrm>
            <a:off x="228600" y="5862935"/>
            <a:ext cx="8589476" cy="461665"/>
          </a:xfrm>
          <a:prstGeom prst="rect">
            <a:avLst/>
          </a:prstGeom>
          <a:noFill/>
        </p:spPr>
        <p:txBody>
          <a:bodyPr wrap="square" rtlCol="0">
            <a:spAutoFit/>
          </a:bodyPr>
          <a:lstStyle/>
          <a:p>
            <a:r>
              <a:rPr lang="en-US" sz="2400" dirty="0" smtClean="0">
                <a:solidFill>
                  <a:srgbClr val="FFFF00"/>
                </a:solidFill>
              </a:rPr>
              <a:t>Academic Success</a:t>
            </a:r>
            <a:r>
              <a:rPr lang="en-US" sz="2400" dirty="0">
                <a:solidFill>
                  <a:srgbClr val="FFFF00"/>
                </a:solidFill>
              </a:rPr>
              <a:t>	 </a:t>
            </a:r>
            <a:r>
              <a:rPr lang="en-US" sz="2400" dirty="0" smtClean="0">
                <a:solidFill>
                  <a:srgbClr val="FFFF00"/>
                </a:solidFill>
              </a:rPr>
              <a:t>    Thriftiness					    </a:t>
            </a:r>
          </a:p>
        </p:txBody>
      </p:sp>
      <p:sp>
        <p:nvSpPr>
          <p:cNvPr id="16" name="TextBox 15"/>
          <p:cNvSpPr txBox="1"/>
          <p:nvPr/>
        </p:nvSpPr>
        <p:spPr>
          <a:xfrm>
            <a:off x="8458200" y="5791200"/>
            <a:ext cx="237566" cy="369332"/>
          </a:xfrm>
          <a:prstGeom prst="rect">
            <a:avLst/>
          </a:prstGeom>
          <a:noFill/>
        </p:spPr>
        <p:txBody>
          <a:bodyPr wrap="none" rtlCol="0">
            <a:spAutoFit/>
          </a:bodyPr>
          <a:lstStyle/>
          <a:p>
            <a:r>
              <a:rPr lang="en-US" dirty="0" smtClean="0"/>
              <a:t> </a:t>
            </a:r>
            <a:endParaRPr lang="en-US" dirty="0"/>
          </a:p>
        </p:txBody>
      </p:sp>
      <p:sp>
        <p:nvSpPr>
          <p:cNvPr id="19" name="TextBox 18"/>
          <p:cNvSpPr txBox="1"/>
          <p:nvPr/>
        </p:nvSpPr>
        <p:spPr>
          <a:xfrm>
            <a:off x="5506102" y="5867400"/>
            <a:ext cx="3485498" cy="738664"/>
          </a:xfrm>
          <a:prstGeom prst="rect">
            <a:avLst/>
          </a:prstGeom>
          <a:noFill/>
        </p:spPr>
        <p:txBody>
          <a:bodyPr wrap="square" rtlCol="0">
            <a:spAutoFit/>
          </a:bodyPr>
          <a:lstStyle/>
          <a:p>
            <a:r>
              <a:rPr lang="en-US" sz="2400" dirty="0">
                <a:solidFill>
                  <a:srgbClr val="FFFF00"/>
                </a:solidFill>
              </a:rPr>
              <a:t>Intentional </a:t>
            </a:r>
            <a:r>
              <a:rPr lang="en-US" sz="2400" dirty="0" smtClean="0">
                <a:solidFill>
                  <a:srgbClr val="FFFF00"/>
                </a:solidFill>
              </a:rPr>
              <a:t>Self </a:t>
            </a:r>
            <a:r>
              <a:rPr lang="en-US" sz="2400" dirty="0">
                <a:solidFill>
                  <a:srgbClr val="FFFF00"/>
                </a:solidFill>
              </a:rPr>
              <a:t>Regulation</a:t>
            </a:r>
          </a:p>
          <a:p>
            <a:endParaRPr lang="en-US" dirty="0">
              <a:solidFill>
                <a:srgbClr val="FFFF00"/>
              </a:solidFill>
            </a:endParaRPr>
          </a:p>
        </p:txBody>
      </p:sp>
    </p:spTree>
    <p:custDataLst>
      <p:tags r:id="rId1"/>
    </p:custDataLst>
    <p:extLst>
      <p:ext uri="{BB962C8B-B14F-4D97-AF65-F5344CB8AC3E}">
        <p14:creationId xmlns:p14="http://schemas.microsoft.com/office/powerpoint/2010/main" val="171554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75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750"/>
                                        <p:tgtEl>
                                          <p:spTgt spid="3">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750"/>
                                        <p:tgtEl>
                                          <p:spTgt spid="3">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1" grpId="0"/>
      <p:bldP spid="1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35409"/>
            <a:ext cx="4114800" cy="712391"/>
          </a:xfrm>
        </p:spPr>
        <p:txBody>
          <a:bodyPr>
            <a:normAutofit/>
          </a:bodyPr>
          <a:lstStyle/>
          <a:p>
            <a:r>
              <a:rPr lang="en-US" sz="3600" b="1" dirty="0">
                <a:solidFill>
                  <a:schemeClr val="accent6">
                    <a:lumMod val="75000"/>
                  </a:schemeClr>
                </a:solidFill>
                <a:latin typeface="+mn-lt"/>
              </a:rPr>
              <a:t>Prosocial </a:t>
            </a:r>
            <a:r>
              <a:rPr lang="en-US" sz="3600" b="1" dirty="0" smtClean="0">
                <a:solidFill>
                  <a:schemeClr val="accent6">
                    <a:lumMod val="75000"/>
                  </a:schemeClr>
                </a:solidFill>
                <a:latin typeface="+mn-lt"/>
              </a:rPr>
              <a:t>Values</a:t>
            </a:r>
            <a:endParaRPr lang="en-US" sz="3600" b="1" dirty="0">
              <a:solidFill>
                <a:schemeClr val="accent6">
                  <a:lumMod val="75000"/>
                </a:schemeClr>
              </a:solidFill>
              <a:latin typeface="+mn-lt"/>
            </a:endParaRPr>
          </a:p>
        </p:txBody>
      </p:sp>
      <p:sp>
        <p:nvSpPr>
          <p:cNvPr id="6" name="Title 1"/>
          <p:cNvSpPr txBox="1">
            <a:spLocks/>
          </p:cNvSpPr>
          <p:nvPr/>
        </p:nvSpPr>
        <p:spPr>
          <a:xfrm>
            <a:off x="4150895" y="838201"/>
            <a:ext cx="43434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sz="3200" b="1"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7" name="Title 1"/>
          <p:cNvSpPr txBox="1">
            <a:spLocks/>
          </p:cNvSpPr>
          <p:nvPr/>
        </p:nvSpPr>
        <p:spPr>
          <a:xfrm>
            <a:off x="304800" y="1242219"/>
            <a:ext cx="41148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79646">
                    <a:lumMod val="60000"/>
                    <a:lumOff val="40000"/>
                  </a:srgbClr>
                </a:solidFill>
              </a:rPr>
              <a:t>Doing the right </a:t>
            </a:r>
            <a:r>
              <a:rPr lang="en-US" sz="2800" b="1" dirty="0" smtClean="0">
                <a:solidFill>
                  <a:srgbClr val="F79646">
                    <a:lumMod val="60000"/>
                    <a:lumOff val="40000"/>
                  </a:srgbClr>
                </a:solidFill>
              </a:rPr>
              <a:t>thing</a:t>
            </a:r>
          </a:p>
          <a:p>
            <a:r>
              <a:rPr lang="en-US" sz="2800" b="1" dirty="0">
                <a:solidFill>
                  <a:srgbClr val="F79646">
                    <a:lumMod val="60000"/>
                    <a:lumOff val="40000"/>
                  </a:srgbClr>
                </a:solidFill>
              </a:rPr>
              <a:t>Helping </a:t>
            </a:r>
            <a:r>
              <a:rPr lang="en-US" sz="2800" b="1" dirty="0" smtClean="0">
                <a:solidFill>
                  <a:srgbClr val="F79646">
                    <a:lumMod val="60000"/>
                    <a:lumOff val="40000"/>
                  </a:srgbClr>
                </a:solidFill>
              </a:rPr>
              <a:t>others</a:t>
            </a:r>
            <a:endParaRPr lang="en-US" sz="3600" b="1" dirty="0">
              <a:solidFill>
                <a:srgbClr val="FFFF00"/>
              </a:solidFill>
            </a:endParaRPr>
          </a:p>
        </p:txBody>
      </p:sp>
      <p:sp>
        <p:nvSpPr>
          <p:cNvPr id="8" name="Title 1"/>
          <p:cNvSpPr txBox="1">
            <a:spLocks/>
          </p:cNvSpPr>
          <p:nvPr/>
        </p:nvSpPr>
        <p:spPr>
          <a:xfrm>
            <a:off x="4649043" y="1334023"/>
            <a:ext cx="4291816" cy="1180577"/>
          </a:xfrm>
          <a:prstGeom prst="rect">
            <a:avLst/>
          </a:prstGeom>
          <a:noFill/>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79646">
                    <a:lumMod val="60000"/>
                    <a:lumOff val="40000"/>
                  </a:srgbClr>
                </a:solidFill>
              </a:rPr>
              <a:t>Being </a:t>
            </a:r>
            <a:r>
              <a:rPr lang="en-US" sz="2800" b="1" dirty="0" smtClean="0">
                <a:solidFill>
                  <a:srgbClr val="F79646">
                    <a:lumMod val="60000"/>
                    <a:lumOff val="40000"/>
                  </a:srgbClr>
                </a:solidFill>
              </a:rPr>
              <a:t>smart</a:t>
            </a:r>
          </a:p>
          <a:p>
            <a:r>
              <a:rPr lang="en-US" sz="2800" b="1" dirty="0" smtClean="0">
                <a:solidFill>
                  <a:srgbClr val="F79646">
                    <a:lumMod val="60000"/>
                    <a:lumOff val="40000"/>
                  </a:srgbClr>
                </a:solidFill>
              </a:rPr>
              <a:t>Being the best</a:t>
            </a:r>
          </a:p>
          <a:p>
            <a:r>
              <a:rPr lang="en-US" sz="2800" b="1" dirty="0" smtClean="0">
                <a:solidFill>
                  <a:srgbClr val="F79646">
                    <a:lumMod val="60000"/>
                    <a:lumOff val="40000"/>
                  </a:srgbClr>
                </a:solidFill>
              </a:rPr>
              <a:t>Playing sports</a:t>
            </a:r>
          </a:p>
        </p:txBody>
      </p:sp>
      <p:sp>
        <p:nvSpPr>
          <p:cNvPr id="3" name="Rectangle 2"/>
          <p:cNvSpPr/>
          <p:nvPr/>
        </p:nvSpPr>
        <p:spPr>
          <a:xfrm>
            <a:off x="-12032" y="3416112"/>
            <a:ext cx="9156031" cy="3046988"/>
          </a:xfrm>
          <a:prstGeom prst="rect">
            <a:avLst/>
          </a:prstGeom>
        </p:spPr>
        <p:txBody>
          <a:bodyPr wrap="square">
            <a:spAutoFit/>
          </a:bodyPr>
          <a:lstStyle/>
          <a:p>
            <a:pPr algn="ctr">
              <a:buClr>
                <a:srgbClr val="8064A2">
                  <a:lumMod val="75000"/>
                </a:srgbClr>
              </a:buClr>
              <a:buSzPct val="80000"/>
            </a:pPr>
            <a:r>
              <a:rPr lang="en-US" sz="3200" dirty="0">
                <a:solidFill>
                  <a:srgbClr val="FFFF00"/>
                </a:solidFill>
                <a:ea typeface="Microsoft YaHei" pitchFamily="34" charset="-122"/>
              </a:rPr>
              <a:t>Scouts were </a:t>
            </a:r>
          </a:p>
          <a:p>
            <a:pPr algn="ctr">
              <a:buClr>
                <a:srgbClr val="8064A2">
                  <a:lumMod val="75000"/>
                </a:srgbClr>
              </a:buClr>
              <a:buSzPct val="80000"/>
            </a:pPr>
            <a:r>
              <a:rPr lang="en-US" sz="3200" dirty="0">
                <a:solidFill>
                  <a:srgbClr val="FFFF00"/>
                </a:solidFill>
                <a:ea typeface="Microsoft YaHei" pitchFamily="34" charset="-122"/>
              </a:rPr>
              <a:t>significantly more likely </a:t>
            </a:r>
          </a:p>
          <a:p>
            <a:pPr algn="ctr">
              <a:buClr>
                <a:srgbClr val="8064A2">
                  <a:lumMod val="75000"/>
                </a:srgbClr>
              </a:buClr>
              <a:buSzPct val="80000"/>
            </a:pPr>
            <a:r>
              <a:rPr lang="en-US" sz="3200" dirty="0">
                <a:solidFill>
                  <a:srgbClr val="FFFF00"/>
                </a:solidFill>
                <a:ea typeface="Microsoft YaHei" pitchFamily="34" charset="-122"/>
              </a:rPr>
              <a:t>than non-Scouts </a:t>
            </a:r>
          </a:p>
          <a:p>
            <a:pPr algn="ctr">
              <a:buClr>
                <a:srgbClr val="8064A2">
                  <a:lumMod val="75000"/>
                </a:srgbClr>
              </a:buClr>
              <a:buSzPct val="80000"/>
            </a:pPr>
            <a:r>
              <a:rPr lang="en-US" sz="3200" dirty="0">
                <a:solidFill>
                  <a:srgbClr val="FFFF00"/>
                </a:solidFill>
                <a:ea typeface="Microsoft YaHei" pitchFamily="34" charset="-122"/>
              </a:rPr>
              <a:t>to embrace </a:t>
            </a:r>
          </a:p>
          <a:p>
            <a:pPr algn="ctr">
              <a:buClr>
                <a:srgbClr val="8064A2">
                  <a:lumMod val="75000"/>
                </a:srgbClr>
              </a:buClr>
              <a:buSzPct val="80000"/>
            </a:pPr>
            <a:r>
              <a:rPr lang="en-US" sz="3200" b="1" dirty="0">
                <a:solidFill>
                  <a:srgbClr val="FFFF00"/>
                </a:solidFill>
                <a:ea typeface="Microsoft YaHei" pitchFamily="34" charset="-122"/>
              </a:rPr>
              <a:t>Prosocial </a:t>
            </a:r>
          </a:p>
          <a:p>
            <a:pPr algn="ctr">
              <a:buClr>
                <a:srgbClr val="8064A2">
                  <a:lumMod val="75000"/>
                </a:srgbClr>
              </a:buClr>
              <a:buSzPct val="80000"/>
            </a:pPr>
            <a:r>
              <a:rPr lang="en-US" sz="3200" b="1" dirty="0">
                <a:solidFill>
                  <a:srgbClr val="FFFF00"/>
                </a:solidFill>
                <a:ea typeface="Microsoft YaHei" pitchFamily="34" charset="-122"/>
              </a:rPr>
              <a:t>Values</a:t>
            </a:r>
            <a:endParaRPr lang="en-US" sz="3200" dirty="0">
              <a:solidFill>
                <a:srgbClr val="FFFF00"/>
              </a:solidFill>
              <a:ea typeface="Microsoft YaHei" pitchFamily="34" charset="-122"/>
            </a:endParaRPr>
          </a:p>
        </p:txBody>
      </p:sp>
      <p:sp>
        <p:nvSpPr>
          <p:cNvPr id="4" name="Rectangle 3"/>
          <p:cNvSpPr/>
          <p:nvPr/>
        </p:nvSpPr>
        <p:spPr>
          <a:xfrm>
            <a:off x="4637011" y="801469"/>
            <a:ext cx="4218784" cy="646331"/>
          </a:xfrm>
          <a:prstGeom prst="rect">
            <a:avLst/>
          </a:prstGeom>
        </p:spPr>
        <p:txBody>
          <a:bodyPr wrap="none">
            <a:spAutoFit/>
          </a:bodyPr>
          <a:lstStyle/>
          <a:p>
            <a:pPr algn="ctr">
              <a:spcBef>
                <a:spcPct val="0"/>
              </a:spcBef>
            </a:pPr>
            <a:r>
              <a:rPr lang="en-US" sz="3600" b="1" dirty="0">
                <a:solidFill>
                  <a:srgbClr val="F79646">
                    <a:lumMod val="75000"/>
                  </a:srgbClr>
                </a:solidFill>
              </a:rPr>
              <a:t>Non-Prosocial Values</a:t>
            </a:r>
          </a:p>
        </p:txBody>
      </p:sp>
      <p:sp>
        <p:nvSpPr>
          <p:cNvPr id="9" name="TextBox 8"/>
          <p:cNvSpPr txBox="1"/>
          <p:nvPr/>
        </p:nvSpPr>
        <p:spPr>
          <a:xfrm>
            <a:off x="6309111" y="63246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Adol (2015) 44:2359-2372</a:t>
            </a:r>
            <a:endParaRPr lang="en-US" sz="1200" dirty="0">
              <a:solidFill>
                <a:prstClr val="white">
                  <a:lumMod val="75000"/>
                </a:prstClr>
              </a:solidFill>
            </a:endParaRPr>
          </a:p>
        </p:txBody>
      </p:sp>
      <p:sp>
        <p:nvSpPr>
          <p:cNvPr id="5" name="TextBox 4"/>
          <p:cNvSpPr txBox="1"/>
          <p:nvPr/>
        </p:nvSpPr>
        <p:spPr>
          <a:xfrm>
            <a:off x="-12032" y="5003"/>
            <a:ext cx="9144000" cy="769441"/>
          </a:xfrm>
          <a:prstGeom prst="rect">
            <a:avLst/>
          </a:prstGeom>
          <a:noFill/>
        </p:spPr>
        <p:txBody>
          <a:bodyPr wrap="square" rtlCol="0">
            <a:spAutoFit/>
          </a:bodyPr>
          <a:lstStyle/>
          <a:p>
            <a:pPr algn="ctr"/>
            <a:r>
              <a:rPr lang="en-US" sz="4400" dirty="0">
                <a:solidFill>
                  <a:srgbClr val="FFFF00"/>
                </a:solidFill>
              </a:rPr>
              <a:t>Tufts Results: Prosocial Values</a:t>
            </a:r>
          </a:p>
        </p:txBody>
      </p:sp>
    </p:spTree>
    <p:custDataLst>
      <p:tags r:id="rId1"/>
    </p:custDataLst>
    <p:extLst>
      <p:ext uri="{BB962C8B-B14F-4D97-AF65-F5344CB8AC3E}">
        <p14:creationId xmlns:p14="http://schemas.microsoft.com/office/powerpoint/2010/main" val="1461113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fade">
                                      <p:cBhvr>
                                        <p:cTn id="46" dur="500"/>
                                        <p:tgtEl>
                                          <p:spTgt spid="8">
                                            <p:txEl>
                                              <p:pRg st="1" end="1"/>
                                            </p:txEl>
                                          </p:spTgt>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P spid="3" grpId="0"/>
      <p:bldP spid="4" grpId="0"/>
      <p:bldP spid="9"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p:nvGrpSpPr>
        <p:grpSpPr>
          <a:xfrm>
            <a:off x="3047999" y="4693445"/>
            <a:ext cx="1893643" cy="685804"/>
            <a:chOff x="3118689" y="4693445"/>
            <a:chExt cx="1822953" cy="685804"/>
          </a:xfrm>
        </p:grpSpPr>
        <p:sp>
          <p:nvSpPr>
            <p:cNvPr id="10" name="Up Arrow 9"/>
            <p:cNvSpPr/>
            <p:nvPr/>
          </p:nvSpPr>
          <p:spPr>
            <a:xfrm rot="10800000">
              <a:off x="3118689" y="4693449"/>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Up Arrow 25"/>
            <p:cNvSpPr/>
            <p:nvPr/>
          </p:nvSpPr>
          <p:spPr>
            <a:xfrm rot="10800000">
              <a:off x="3488750" y="4693448"/>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Up Arrow 31"/>
            <p:cNvSpPr/>
            <p:nvPr/>
          </p:nvSpPr>
          <p:spPr>
            <a:xfrm rot="10800000">
              <a:off x="4582531" y="4693447"/>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Up Arrow 32"/>
            <p:cNvSpPr/>
            <p:nvPr/>
          </p:nvSpPr>
          <p:spPr>
            <a:xfrm rot="10800000">
              <a:off x="4223420" y="4693446"/>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Up Arrow 34"/>
            <p:cNvSpPr/>
            <p:nvPr/>
          </p:nvSpPr>
          <p:spPr>
            <a:xfrm rot="10800000">
              <a:off x="3839995" y="4693445"/>
              <a:ext cx="35911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title"/>
          </p:nvPr>
        </p:nvSpPr>
        <p:spPr>
          <a:xfrm>
            <a:off x="453804" y="228600"/>
            <a:ext cx="8229600" cy="1600200"/>
          </a:xfrm>
          <a:noFill/>
        </p:spPr>
        <p:txBody>
          <a:bodyPr>
            <a:normAutofit/>
          </a:bodyPr>
          <a:lstStyle/>
          <a:p>
            <a:r>
              <a:rPr lang="en-US" dirty="0" smtClean="0">
                <a:solidFill>
                  <a:srgbClr val="FFFF00"/>
                </a:solidFill>
              </a:rPr>
              <a:t>Tufts Results: Religious Reverence</a:t>
            </a:r>
            <a:br>
              <a:rPr lang="en-US" dirty="0" smtClean="0">
                <a:solidFill>
                  <a:srgbClr val="FFFF00"/>
                </a:solidFill>
              </a:rPr>
            </a:br>
            <a:r>
              <a:rPr lang="en-US" sz="2000" b="1" i="1" dirty="0">
                <a:solidFill>
                  <a:srgbClr val="FFFF00"/>
                </a:solidFill>
              </a:rPr>
              <a:t>“I pray.”</a:t>
            </a:r>
            <a:br>
              <a:rPr lang="en-US" sz="2000" b="1" i="1" dirty="0">
                <a:solidFill>
                  <a:srgbClr val="FFFF00"/>
                </a:solidFill>
              </a:rPr>
            </a:br>
            <a:r>
              <a:rPr lang="en-US" sz="100" b="1" i="1" dirty="0">
                <a:solidFill>
                  <a:srgbClr val="FFFF00"/>
                </a:solidFill>
              </a:rPr>
              <a:t> </a:t>
            </a:r>
            <a:br>
              <a:rPr lang="en-US" sz="100" b="1" i="1" dirty="0">
                <a:solidFill>
                  <a:srgbClr val="FFFF00"/>
                </a:solidFill>
              </a:rPr>
            </a:br>
            <a:r>
              <a:rPr lang="en-US" sz="2000" b="1" i="1" dirty="0">
                <a:solidFill>
                  <a:srgbClr val="FFFF00"/>
                </a:solidFill>
              </a:rPr>
              <a:t>“I like to read stories from my religion</a:t>
            </a:r>
            <a:r>
              <a:rPr lang="en-US" sz="2000" b="1" i="1" dirty="0" smtClean="0">
                <a:solidFill>
                  <a:srgbClr val="FFFF00"/>
                </a:solidFill>
              </a:rPr>
              <a:t>.”</a:t>
            </a:r>
            <a:endParaRPr lang="en-US" sz="3100" i="1" dirty="0"/>
          </a:p>
        </p:txBody>
      </p:sp>
      <p:sp>
        <p:nvSpPr>
          <p:cNvPr id="19" name="Content Placeholder 18"/>
          <p:cNvSpPr>
            <a:spLocks noGrp="1"/>
          </p:cNvSpPr>
          <p:nvPr>
            <p:ph idx="1"/>
          </p:nvPr>
        </p:nvSpPr>
        <p:spPr>
          <a:xfrm>
            <a:off x="-152400" y="1905001"/>
            <a:ext cx="8365307" cy="868363"/>
          </a:xfrm>
        </p:spPr>
        <p:txBody>
          <a:bodyPr>
            <a:normAutofit fontScale="55000" lnSpcReduction="20000"/>
          </a:bodyPr>
          <a:lstStyle/>
          <a:p>
            <a:pPr marL="0" indent="0">
              <a:buNone/>
            </a:pPr>
            <a:r>
              <a:rPr lang="en-US" dirty="0" smtClean="0"/>
              <a:t>		                               </a:t>
            </a:r>
            <a:r>
              <a:rPr lang="en-US" sz="5100" dirty="0" smtClean="0"/>
              <a:t>Religious               Non-religious</a:t>
            </a:r>
            <a:r>
              <a:rPr lang="en-US" sz="2900" dirty="0"/>
              <a:t>	</a:t>
            </a:r>
            <a:r>
              <a:rPr lang="en-US" sz="2900" dirty="0" smtClean="0"/>
              <a:t>	                               </a:t>
            </a:r>
            <a:r>
              <a:rPr lang="en-US" sz="5100" dirty="0" smtClean="0"/>
              <a:t>Institutions</a:t>
            </a:r>
            <a:r>
              <a:rPr lang="en-US" sz="2900" dirty="0" smtClean="0"/>
              <a:t>	             </a:t>
            </a:r>
            <a:r>
              <a:rPr lang="en-US" sz="2900" dirty="0"/>
              <a:t> </a:t>
            </a:r>
            <a:r>
              <a:rPr lang="en-US" sz="5100" dirty="0" smtClean="0"/>
              <a:t>Institutions</a:t>
            </a:r>
            <a:endParaRPr lang="en-US" sz="5100" dirty="0"/>
          </a:p>
        </p:txBody>
      </p:sp>
      <p:sp>
        <p:nvSpPr>
          <p:cNvPr id="20" name="TextBox 19"/>
          <p:cNvSpPr txBox="1"/>
          <p:nvPr/>
        </p:nvSpPr>
        <p:spPr>
          <a:xfrm>
            <a:off x="685800" y="3276601"/>
            <a:ext cx="1874019" cy="2015936"/>
          </a:xfrm>
          <a:prstGeom prst="rect">
            <a:avLst/>
          </a:prstGeom>
          <a:noFill/>
        </p:spPr>
        <p:txBody>
          <a:bodyPr wrap="square" rtlCol="0">
            <a:spAutoFit/>
          </a:bodyPr>
          <a:lstStyle/>
          <a:p>
            <a:pPr algn="ctr"/>
            <a:r>
              <a:rPr lang="en-US" sz="2800" dirty="0">
                <a:solidFill>
                  <a:prstClr val="white"/>
                </a:solidFill>
              </a:rPr>
              <a:t>Scouts</a:t>
            </a:r>
          </a:p>
          <a:p>
            <a:pPr algn="ctr"/>
            <a:endParaRPr lang="en-US" sz="3200" dirty="0">
              <a:solidFill>
                <a:prstClr val="white"/>
              </a:solidFill>
            </a:endParaRPr>
          </a:p>
          <a:p>
            <a:pPr algn="ctr"/>
            <a:endParaRPr lang="en-US" sz="2800" dirty="0">
              <a:solidFill>
                <a:prstClr val="white"/>
              </a:solidFill>
            </a:endParaRPr>
          </a:p>
          <a:p>
            <a:pPr algn="ctr"/>
            <a:r>
              <a:rPr lang="en-US" sz="900" dirty="0">
                <a:solidFill>
                  <a:prstClr val="white"/>
                </a:solidFill>
              </a:rPr>
              <a:t>  </a:t>
            </a:r>
            <a:endParaRPr lang="en-US" sz="300" dirty="0">
              <a:solidFill>
                <a:prstClr val="white"/>
              </a:solidFill>
            </a:endParaRPr>
          </a:p>
          <a:p>
            <a:pPr algn="ctr"/>
            <a:r>
              <a:rPr lang="en-US" sz="2800" dirty="0">
                <a:solidFill>
                  <a:prstClr val="white"/>
                </a:solidFill>
              </a:rPr>
              <a:t>Non-scouts</a:t>
            </a:r>
          </a:p>
        </p:txBody>
      </p:sp>
      <p:sp>
        <p:nvSpPr>
          <p:cNvPr id="14" name="Up Arrow 13"/>
          <p:cNvSpPr/>
          <p:nvPr/>
        </p:nvSpPr>
        <p:spPr>
          <a:xfrm rot="10800000">
            <a:off x="6743700" y="4622125"/>
            <a:ext cx="304801" cy="685800"/>
          </a:xfrm>
          <a:prstGeom prst="up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Up Arrow 14"/>
          <p:cNvSpPr/>
          <p:nvPr/>
        </p:nvSpPr>
        <p:spPr>
          <a:xfrm>
            <a:off x="6705600" y="3238500"/>
            <a:ext cx="311501" cy="685800"/>
          </a:xfrm>
          <a:prstGeom prst="upArrow">
            <a:avLst/>
          </a:prstGeom>
          <a:solidFill>
            <a:srgbClr val="07A90F"/>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Up Arrow 15"/>
          <p:cNvSpPr/>
          <p:nvPr/>
        </p:nvSpPr>
        <p:spPr>
          <a:xfrm rot="5400000">
            <a:off x="3907676" y="3238500"/>
            <a:ext cx="304800" cy="685800"/>
          </a:xfrm>
          <a:prstGeom prst="up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0" name="Group 39"/>
          <p:cNvGrpSpPr/>
          <p:nvPr/>
        </p:nvGrpSpPr>
        <p:grpSpPr>
          <a:xfrm>
            <a:off x="2590800" y="2743200"/>
            <a:ext cx="5715000" cy="3035082"/>
            <a:chOff x="2667000" y="2819400"/>
            <a:chExt cx="5715000" cy="3035082"/>
          </a:xfrm>
          <a:effectLst>
            <a:glow rad="101600">
              <a:schemeClr val="accent1">
                <a:satMod val="175000"/>
                <a:alpha val="40000"/>
              </a:schemeClr>
            </a:glow>
            <a:outerShdw blurRad="190500" dir="5400000" algn="t" rotWithShape="0">
              <a:prstClr val="black">
                <a:alpha val="78000"/>
              </a:prstClr>
            </a:outerShdw>
          </a:effectLst>
        </p:grpSpPr>
        <p:cxnSp>
          <p:nvCxnSpPr>
            <p:cNvPr id="25" name="Straight Connector 24"/>
            <p:cNvCxnSpPr>
              <a:stCxn id="34" idx="3"/>
            </p:cNvCxnSpPr>
            <p:nvPr/>
          </p:nvCxnSpPr>
          <p:spPr>
            <a:xfrm flipH="1" flipV="1">
              <a:off x="2667000" y="4324325"/>
              <a:ext cx="5715000" cy="12616"/>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4" idx="0"/>
              <a:endCxn id="34" idx="2"/>
            </p:cNvCxnSpPr>
            <p:nvPr/>
          </p:nvCxnSpPr>
          <p:spPr>
            <a:xfrm>
              <a:off x="5524500" y="2819400"/>
              <a:ext cx="0" cy="3035082"/>
            </a:xfrm>
            <a:prstGeom prst="line">
              <a:avLst/>
            </a:prstGeom>
            <a:ln w="0" cmpd="sng">
              <a:solidFill>
                <a:schemeClr val="accent1">
                  <a:shade val="50000"/>
                </a:schemeClr>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667000" y="2819400"/>
              <a:ext cx="5715000" cy="3035082"/>
            </a:xfrm>
            <a:prstGeom prst="rect">
              <a:avLst/>
            </a:prstGeom>
            <a:noFill/>
            <a:ln w="0" cmpd="sng">
              <a:solidFill>
                <a:schemeClr val="accent1">
                  <a:shade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TextBox 8"/>
          <p:cNvSpPr txBox="1"/>
          <p:nvPr/>
        </p:nvSpPr>
        <p:spPr>
          <a:xfrm>
            <a:off x="6248400" y="6400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Adol (2015) 44:2359-2372</a:t>
            </a:r>
            <a:endParaRPr lang="en-US" sz="1200" dirty="0">
              <a:solidFill>
                <a:prstClr val="white">
                  <a:lumMod val="75000"/>
                </a:prstClr>
              </a:solidFill>
            </a:endParaRPr>
          </a:p>
        </p:txBody>
      </p:sp>
    </p:spTree>
    <p:custDataLst>
      <p:tags r:id="rId1"/>
    </p:custDataLst>
    <p:extLst>
      <p:ext uri="{BB962C8B-B14F-4D97-AF65-F5344CB8AC3E}">
        <p14:creationId xmlns:p14="http://schemas.microsoft.com/office/powerpoint/2010/main" val="4097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14" grpId="0" animBg="1"/>
      <p:bldP spid="15" grpId="0" animBg="1"/>
      <p:bldP spid="16"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What About Sports? </a:t>
            </a:r>
            <a:endParaRPr lang="en-US" dirty="0">
              <a:solidFill>
                <a:srgbClr val="FFFF00"/>
              </a:solidFill>
            </a:endParaRPr>
          </a:p>
        </p:txBody>
      </p:sp>
      <p:sp>
        <p:nvSpPr>
          <p:cNvPr id="3" name="Content Placeholder 2"/>
          <p:cNvSpPr>
            <a:spLocks noGrp="1"/>
          </p:cNvSpPr>
          <p:nvPr>
            <p:ph idx="1"/>
          </p:nvPr>
        </p:nvSpPr>
        <p:spPr>
          <a:xfrm>
            <a:off x="381000" y="1828800"/>
            <a:ext cx="8763000" cy="3810000"/>
          </a:xfrm>
        </p:spPr>
        <p:txBody>
          <a:bodyPr>
            <a:normAutofit/>
          </a:bodyPr>
          <a:lstStyle/>
          <a:p>
            <a:r>
              <a:rPr lang="en-US" sz="2800" dirty="0"/>
              <a:t>Over 80% of American youth at some time will participate in a sports program</a:t>
            </a:r>
            <a:r>
              <a:rPr lang="en-US" sz="2800" dirty="0" smtClean="0"/>
              <a:t>.</a:t>
            </a:r>
          </a:p>
          <a:p>
            <a:pPr marL="0" indent="0">
              <a:buNone/>
            </a:pPr>
            <a:endParaRPr lang="en-US" sz="2800" dirty="0"/>
          </a:p>
          <a:p>
            <a:r>
              <a:rPr lang="en-US" sz="2800" dirty="0" smtClean="0"/>
              <a:t>American youth spend more time in sports programs than any other organized out-of-school activity.</a:t>
            </a:r>
          </a:p>
          <a:p>
            <a:endParaRPr lang="en-US" dirty="0"/>
          </a:p>
        </p:txBody>
      </p:sp>
    </p:spTree>
    <p:extLst>
      <p:ext uri="{BB962C8B-B14F-4D97-AF65-F5344CB8AC3E}">
        <p14:creationId xmlns:p14="http://schemas.microsoft.com/office/powerpoint/2010/main" val="251159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Sports and Youth Development</a:t>
            </a:r>
            <a:br>
              <a:rPr lang="en-US" dirty="0" smtClean="0"/>
            </a:br>
            <a:r>
              <a:rPr lang="en-US" sz="3600" i="1" dirty="0" smtClean="0">
                <a:solidFill>
                  <a:srgbClr val="FFFF00"/>
                </a:solidFill>
              </a:rPr>
              <a:t>The Good and the Bad</a:t>
            </a:r>
            <a:endParaRPr lang="en-US" sz="3600" i="1" dirty="0">
              <a:solidFill>
                <a:srgbClr val="FFFF00"/>
              </a:solidFill>
            </a:endParaRPr>
          </a:p>
        </p:txBody>
      </p:sp>
      <p:sp>
        <p:nvSpPr>
          <p:cNvPr id="3" name="Content Placeholder 2"/>
          <p:cNvSpPr>
            <a:spLocks noGrp="1"/>
          </p:cNvSpPr>
          <p:nvPr>
            <p:ph idx="1"/>
          </p:nvPr>
        </p:nvSpPr>
        <p:spPr>
          <a:xfrm>
            <a:off x="457200" y="1570037"/>
            <a:ext cx="4114800" cy="4525963"/>
          </a:xfrm>
        </p:spPr>
        <p:txBody>
          <a:bodyPr/>
          <a:lstStyle/>
          <a:p>
            <a:pPr marL="0" indent="0" algn="ctr">
              <a:buNone/>
            </a:pPr>
            <a:r>
              <a:rPr lang="en-US" i="1" dirty="0" smtClean="0">
                <a:solidFill>
                  <a:srgbClr val="FFFF00"/>
                </a:solidFill>
              </a:rPr>
              <a:t>The Good</a:t>
            </a:r>
          </a:p>
          <a:p>
            <a:r>
              <a:rPr lang="en-US" dirty="0" smtClean="0"/>
              <a:t>Improve grades in school</a:t>
            </a:r>
          </a:p>
          <a:p>
            <a:r>
              <a:rPr lang="en-US" dirty="0" smtClean="0"/>
              <a:t>Feel better about themselves</a:t>
            </a:r>
          </a:p>
          <a:p>
            <a:r>
              <a:rPr lang="en-US" dirty="0" smtClean="0"/>
              <a:t>Show leadership</a:t>
            </a:r>
            <a:endParaRPr lang="en-US" dirty="0"/>
          </a:p>
        </p:txBody>
      </p:sp>
      <p:sp>
        <p:nvSpPr>
          <p:cNvPr id="4" name="Content Placeholder 2"/>
          <p:cNvSpPr txBox="1">
            <a:spLocks/>
          </p:cNvSpPr>
          <p:nvPr/>
        </p:nvSpPr>
        <p:spPr>
          <a:xfrm>
            <a:off x="4724400" y="1646237"/>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i="1" dirty="0" smtClean="0">
                <a:solidFill>
                  <a:srgbClr val="FFFF00"/>
                </a:solidFill>
              </a:rPr>
              <a:t>The Bad</a:t>
            </a:r>
          </a:p>
          <a:p>
            <a:r>
              <a:rPr lang="en-US" dirty="0" smtClean="0">
                <a:solidFill>
                  <a:prstClr val="white"/>
                </a:solidFill>
              </a:rPr>
              <a:t>Increase aggressive behavior</a:t>
            </a:r>
          </a:p>
          <a:p>
            <a:r>
              <a:rPr lang="en-US" dirty="0" smtClean="0">
                <a:solidFill>
                  <a:prstClr val="white"/>
                </a:solidFill>
              </a:rPr>
              <a:t>Reduce ability to see right and wrong</a:t>
            </a:r>
          </a:p>
          <a:p>
            <a:r>
              <a:rPr lang="en-US" dirty="0" smtClean="0">
                <a:solidFill>
                  <a:prstClr val="white"/>
                </a:solidFill>
              </a:rPr>
              <a:t>Increase chances for risk-taking  behavior</a:t>
            </a:r>
          </a:p>
        </p:txBody>
      </p:sp>
      <p:sp>
        <p:nvSpPr>
          <p:cNvPr id="5" name="TextBox 4"/>
          <p:cNvSpPr txBox="1"/>
          <p:nvPr/>
        </p:nvSpPr>
        <p:spPr>
          <a:xfrm>
            <a:off x="228600" y="5537537"/>
            <a:ext cx="8610600" cy="1015663"/>
          </a:xfrm>
          <a:prstGeom prst="rect">
            <a:avLst/>
          </a:prstGeom>
          <a:noFill/>
        </p:spPr>
        <p:txBody>
          <a:bodyPr wrap="square" rtlCol="0">
            <a:spAutoFit/>
          </a:bodyPr>
          <a:lstStyle/>
          <a:p>
            <a:pPr algn="ctr"/>
            <a:r>
              <a:rPr lang="en-US" sz="3000" i="1" dirty="0">
                <a:solidFill>
                  <a:srgbClr val="FFFF00"/>
                </a:solidFill>
              </a:rPr>
              <a:t>When kids do nothing but sports, the overall effect </a:t>
            </a:r>
          </a:p>
          <a:p>
            <a:pPr algn="ctr"/>
            <a:r>
              <a:rPr lang="en-US" sz="3000" i="1" dirty="0">
                <a:solidFill>
                  <a:srgbClr val="FFFF00"/>
                </a:solidFill>
              </a:rPr>
              <a:t>on their character development is negative.   </a:t>
            </a:r>
          </a:p>
        </p:txBody>
      </p:sp>
    </p:spTree>
    <p:custDataLst>
      <p:tags r:id="rId1"/>
    </p:custDataLst>
    <p:extLst>
      <p:ext uri="{BB962C8B-B14F-4D97-AF65-F5344CB8AC3E}">
        <p14:creationId xmlns:p14="http://schemas.microsoft.com/office/powerpoint/2010/main" val="208185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500"/>
                                        <p:tgtEl>
                                          <p:spTgt spid="5">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What about Sports </a:t>
            </a:r>
            <a:r>
              <a:rPr lang="en-US" sz="3600" i="1" dirty="0" smtClean="0">
                <a:solidFill>
                  <a:srgbClr val="FFFF00"/>
                </a:solidFill>
              </a:rPr>
              <a:t>in Combination </a:t>
            </a:r>
            <a:r>
              <a:rPr lang="en-US" sz="3600" dirty="0" smtClean="0"/>
              <a:t>with</a:t>
            </a:r>
            <a:r>
              <a:rPr lang="en-US" sz="3600" i="1" dirty="0" smtClean="0"/>
              <a:t> </a:t>
            </a:r>
            <a:r>
              <a:rPr lang="en-US" sz="3600" dirty="0" smtClean="0"/>
              <a:t>a </a:t>
            </a:r>
            <a:br>
              <a:rPr lang="en-US" sz="3600" dirty="0" smtClean="0"/>
            </a:br>
            <a:r>
              <a:rPr lang="en-US" sz="3600" dirty="0" smtClean="0"/>
              <a:t>Good Program like Scouting? </a:t>
            </a:r>
            <a:endParaRPr lang="en-US" sz="3600" dirty="0"/>
          </a:p>
        </p:txBody>
      </p:sp>
      <p:sp>
        <p:nvSpPr>
          <p:cNvPr id="3" name="Content Placeholder 2"/>
          <p:cNvSpPr>
            <a:spLocks noGrp="1"/>
          </p:cNvSpPr>
          <p:nvPr>
            <p:ph idx="1"/>
          </p:nvPr>
        </p:nvSpPr>
        <p:spPr>
          <a:xfrm>
            <a:off x="457200" y="1981200"/>
            <a:ext cx="8229600" cy="5257800"/>
          </a:xfrm>
        </p:spPr>
        <p:txBody>
          <a:bodyPr>
            <a:normAutofit/>
          </a:bodyPr>
          <a:lstStyle/>
          <a:p>
            <a:pPr marL="0" indent="0">
              <a:buNone/>
            </a:pPr>
            <a:r>
              <a:rPr lang="en-US" dirty="0" smtClean="0"/>
              <a:t>Kids active in both programs show the highest </a:t>
            </a:r>
          </a:p>
          <a:p>
            <a:r>
              <a:rPr lang="en-US" dirty="0"/>
              <a:t>Positive individual functioning </a:t>
            </a:r>
            <a:endParaRPr lang="en-US" dirty="0" smtClean="0"/>
          </a:p>
          <a:p>
            <a:r>
              <a:rPr lang="en-US" dirty="0" smtClean="0"/>
              <a:t>Contribution to family and community.  </a:t>
            </a:r>
          </a:p>
          <a:p>
            <a:pPr marL="457200" lvl="1" indent="0">
              <a:buNone/>
            </a:pPr>
            <a:endParaRPr lang="en-US" sz="3000" dirty="0" smtClean="0"/>
          </a:p>
          <a:p>
            <a:pPr marL="457200" lvl="1" indent="0">
              <a:buNone/>
            </a:pPr>
            <a:r>
              <a:rPr lang="en-US" sz="200" dirty="0" smtClean="0"/>
              <a:t> </a:t>
            </a:r>
          </a:p>
          <a:p>
            <a:pPr marL="0" indent="0" algn="ctr">
              <a:buNone/>
            </a:pPr>
            <a:r>
              <a:rPr lang="en-US" sz="4000" dirty="0" smtClean="0">
                <a:solidFill>
                  <a:srgbClr val="FFFF00"/>
                </a:solidFill>
              </a:rPr>
              <a:t>Scouting and Sports make a </a:t>
            </a:r>
          </a:p>
          <a:p>
            <a:pPr marL="0" indent="0" algn="ctr">
              <a:buNone/>
            </a:pPr>
            <a:r>
              <a:rPr lang="en-US" sz="4000" dirty="0" smtClean="0">
                <a:solidFill>
                  <a:srgbClr val="FFFF00"/>
                </a:solidFill>
              </a:rPr>
              <a:t>great partnership.  </a:t>
            </a:r>
            <a:endParaRPr lang="en-US" sz="4000" dirty="0">
              <a:solidFill>
                <a:srgbClr val="FFFF00"/>
              </a:solidFill>
            </a:endParaRPr>
          </a:p>
        </p:txBody>
      </p:sp>
    </p:spTree>
    <p:custDataLst>
      <p:tags r:id="rId1"/>
    </p:custDataLst>
    <p:extLst>
      <p:ext uri="{BB962C8B-B14F-4D97-AF65-F5344CB8AC3E}">
        <p14:creationId xmlns:p14="http://schemas.microsoft.com/office/powerpoint/2010/main" val="254271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solidFill>
                  <a:srgbClr val="FFFF00"/>
                </a:solidFill>
              </a:rPr>
              <a:t>Does Scouting as a Youth</a:t>
            </a:r>
            <a:br>
              <a:rPr lang="en-US" dirty="0" smtClean="0">
                <a:solidFill>
                  <a:srgbClr val="FFFF00"/>
                </a:solidFill>
              </a:rPr>
            </a:br>
            <a:r>
              <a:rPr lang="en-US" dirty="0" smtClean="0">
                <a:solidFill>
                  <a:srgbClr val="FFFF00"/>
                </a:solidFill>
              </a:rPr>
              <a:t>Yield Benefits as an Adult?</a:t>
            </a:r>
            <a:endParaRPr lang="en-US" dirty="0">
              <a:solidFill>
                <a:srgbClr val="FFFF00"/>
              </a:solidFill>
            </a:endParaRPr>
          </a:p>
        </p:txBody>
      </p:sp>
      <p:sp>
        <p:nvSpPr>
          <p:cNvPr id="3" name="Content Placeholder 2"/>
          <p:cNvSpPr>
            <a:spLocks noGrp="1"/>
          </p:cNvSpPr>
          <p:nvPr>
            <p:ph idx="1"/>
          </p:nvPr>
        </p:nvSpPr>
        <p:spPr>
          <a:xfrm>
            <a:off x="381000" y="2027237"/>
            <a:ext cx="8382000" cy="4525963"/>
          </a:xfrm>
        </p:spPr>
        <p:txBody>
          <a:bodyPr>
            <a:normAutofit fontScale="92500" lnSpcReduction="20000"/>
          </a:bodyPr>
          <a:lstStyle/>
          <a:p>
            <a:pPr marL="0" indent="0" algn="ctr">
              <a:buNone/>
            </a:pPr>
            <a:r>
              <a:rPr lang="en-US" i="1" dirty="0"/>
              <a:t>Baylor University, Institute for Studies of Religion</a:t>
            </a:r>
          </a:p>
          <a:p>
            <a:pPr marL="0" indent="0" algn="ctr">
              <a:buNone/>
            </a:pPr>
            <a:r>
              <a:rPr lang="en-US" sz="2600" i="1" dirty="0"/>
              <a:t>Nationwide </a:t>
            </a:r>
            <a:r>
              <a:rPr lang="en-US" sz="2600" i="1" dirty="0" smtClean="0"/>
              <a:t>Survey, 2010</a:t>
            </a:r>
            <a:endParaRPr lang="en-US" sz="2600" i="1" dirty="0"/>
          </a:p>
          <a:p>
            <a:pPr marL="0" indent="0" algn="ctr">
              <a:buNone/>
            </a:pPr>
            <a:r>
              <a:rPr lang="en-US" sz="2600" i="1" dirty="0"/>
              <a:t>Average </a:t>
            </a:r>
            <a:r>
              <a:rPr lang="en-US" sz="2600" i="1" dirty="0" smtClean="0"/>
              <a:t>Age—47 </a:t>
            </a:r>
            <a:r>
              <a:rPr lang="en-US" sz="2600" i="1" dirty="0"/>
              <a:t>years</a:t>
            </a:r>
          </a:p>
          <a:p>
            <a:pPr marL="0" indent="0">
              <a:buNone/>
            </a:pPr>
            <a:r>
              <a:rPr lang="en-US" sz="1900" dirty="0" smtClean="0"/>
              <a:t>  </a:t>
            </a:r>
            <a:endParaRPr lang="en-US" sz="1900" dirty="0"/>
          </a:p>
          <a:p>
            <a:pPr marL="0" indent="0">
              <a:buNone/>
            </a:pPr>
            <a:r>
              <a:rPr lang="en-US" dirty="0"/>
              <a:t>		Eagle Scouts 		</a:t>
            </a:r>
            <a:r>
              <a:rPr lang="en-US" dirty="0" smtClean="0"/>
              <a:t>    134</a:t>
            </a:r>
            <a:endParaRPr lang="en-US" dirty="0"/>
          </a:p>
          <a:p>
            <a:pPr marL="0" indent="0">
              <a:buNone/>
            </a:pPr>
            <a:r>
              <a:rPr lang="en-US" dirty="0"/>
              <a:t>	</a:t>
            </a:r>
            <a:r>
              <a:rPr lang="en-US" dirty="0" smtClean="0"/>
              <a:t>	Scouts (Not Eagle)	    853</a:t>
            </a:r>
          </a:p>
          <a:p>
            <a:pPr marL="0" indent="0">
              <a:buNone/>
            </a:pPr>
            <a:r>
              <a:rPr lang="en-US" dirty="0" smtClean="0"/>
              <a:t>		Non Scouts			 1,502</a:t>
            </a:r>
          </a:p>
          <a:p>
            <a:pPr marL="0" indent="0">
              <a:buNone/>
            </a:pPr>
            <a:r>
              <a:rPr lang="en-US" dirty="0" smtClean="0"/>
              <a:t>		Total 			</a:t>
            </a:r>
            <a:r>
              <a:rPr lang="en-US" dirty="0"/>
              <a:t> </a:t>
            </a:r>
            <a:r>
              <a:rPr lang="en-US" dirty="0" smtClean="0"/>
              <a:t>	 2,512</a:t>
            </a:r>
          </a:p>
          <a:p>
            <a:pPr marL="0" indent="0">
              <a:buNone/>
            </a:pPr>
            <a:endParaRPr lang="en-US" dirty="0" smtClean="0"/>
          </a:p>
          <a:p>
            <a:pPr marL="0" indent="0">
              <a:buNone/>
            </a:pPr>
            <a:r>
              <a:rPr lang="en-US" i="1" dirty="0" smtClean="0"/>
              <a:t>	</a:t>
            </a:r>
            <a:r>
              <a:rPr lang="en-US" i="1" dirty="0"/>
              <a:t>“Eagle Scouts—Merit Beyond the Badge”</a:t>
            </a:r>
          </a:p>
          <a:p>
            <a:pPr marL="0" indent="0">
              <a:buNone/>
            </a:pPr>
            <a:endParaRPr lang="en-US" dirty="0" smtClean="0"/>
          </a:p>
        </p:txBody>
      </p:sp>
    </p:spTree>
    <p:custDataLst>
      <p:tags r:id="rId1"/>
    </p:custDataLst>
    <p:extLst>
      <p:ext uri="{BB962C8B-B14F-4D97-AF65-F5344CB8AC3E}">
        <p14:creationId xmlns:p14="http://schemas.microsoft.com/office/powerpoint/2010/main" val="35607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4000" dirty="0" smtClean="0">
                <a:solidFill>
                  <a:srgbClr val="FFFF00"/>
                </a:solidFill>
              </a:rPr>
              <a:t>Likelihood of Positive Behaviors:  </a:t>
            </a:r>
            <a:br>
              <a:rPr lang="en-US" sz="4000" dirty="0" smtClean="0">
                <a:solidFill>
                  <a:srgbClr val="FFFF00"/>
                </a:solidFill>
              </a:rPr>
            </a:br>
            <a:r>
              <a:rPr lang="en-US" sz="3800" dirty="0" smtClean="0">
                <a:solidFill>
                  <a:srgbClr val="FFFF00"/>
                </a:solidFill>
              </a:rPr>
              <a:t>Eagle Scouts Compared to Non-Scouts</a:t>
            </a:r>
            <a:endParaRPr lang="en-US" sz="3800" dirty="0"/>
          </a:p>
        </p:txBody>
      </p:sp>
      <p:graphicFrame>
        <p:nvGraphicFramePr>
          <p:cNvPr id="4" name="Chart 3"/>
          <p:cNvGraphicFramePr>
            <a:graphicFrameLocks/>
          </p:cNvGraphicFramePr>
          <p:nvPr>
            <p:extLst>
              <p:ext uri="{D42A27DB-BD31-4B8C-83A1-F6EECF244321}">
                <p14:modId xmlns:p14="http://schemas.microsoft.com/office/powerpoint/2010/main" val="2628732921"/>
              </p:ext>
            </p:extLst>
          </p:nvPr>
        </p:nvGraphicFramePr>
        <p:xfrm>
          <a:off x="10886" y="1295400"/>
          <a:ext cx="8915400" cy="5562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
        <p:nvSpPr>
          <p:cNvPr id="5" name="TextBox 4"/>
          <p:cNvSpPr txBox="1"/>
          <p:nvPr/>
        </p:nvSpPr>
        <p:spPr>
          <a:xfrm>
            <a:off x="609600" y="2455038"/>
            <a:ext cx="2286000" cy="461667"/>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Goal Orientation</a:t>
            </a:r>
            <a:endParaRPr lang="en-US" sz="2400" i="1" dirty="0">
              <a:solidFill>
                <a:srgbClr val="FFFF00"/>
              </a:solidFill>
            </a:endParaRPr>
          </a:p>
        </p:txBody>
      </p:sp>
      <p:sp>
        <p:nvSpPr>
          <p:cNvPr id="6" name="TextBox 5"/>
          <p:cNvSpPr txBox="1"/>
          <p:nvPr/>
        </p:nvSpPr>
        <p:spPr>
          <a:xfrm>
            <a:off x="762000" y="4017048"/>
            <a:ext cx="2397954" cy="954107"/>
          </a:xfrm>
          <a:prstGeom prst="rect">
            <a:avLst/>
          </a:prstGeom>
          <a:solidFill>
            <a:srgbClr val="9E0000"/>
          </a:solidFill>
          <a:ln w="22225">
            <a:solidFill>
              <a:srgbClr val="FFFF00"/>
            </a:solidFill>
          </a:ln>
        </p:spPr>
        <p:txBody>
          <a:bodyPr wrap="square" rtlCol="0" anchor="ctr">
            <a:spAutoFit/>
          </a:bodyPr>
          <a:lstStyle/>
          <a:p>
            <a:pPr algn="ctr"/>
            <a:r>
              <a:rPr lang="en-US" sz="2800" i="1" dirty="0">
                <a:solidFill>
                  <a:srgbClr val="FFFF00"/>
                </a:solidFill>
              </a:rPr>
              <a:t>Three</a:t>
            </a:r>
          </a:p>
          <a:p>
            <a:pPr algn="ctr"/>
            <a:r>
              <a:rPr lang="en-US" sz="2800" i="1" dirty="0">
                <a:solidFill>
                  <a:srgbClr val="FFFF00"/>
                </a:solidFill>
              </a:rPr>
              <a:t>Decades </a:t>
            </a:r>
            <a:r>
              <a:rPr lang="en-US" sz="2800" i="1" dirty="0" smtClean="0">
                <a:solidFill>
                  <a:srgbClr val="FFFF00"/>
                </a:solidFill>
              </a:rPr>
              <a:t>Later</a:t>
            </a:r>
          </a:p>
        </p:txBody>
      </p:sp>
      <p:sp>
        <p:nvSpPr>
          <p:cNvPr id="7" name="TextBox 6"/>
          <p:cNvSpPr txBox="1"/>
          <p:nvPr/>
        </p:nvSpPr>
        <p:spPr>
          <a:xfrm>
            <a:off x="3352800" y="3505200"/>
            <a:ext cx="3571672" cy="461665"/>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Planning </a:t>
            </a:r>
            <a:r>
              <a:rPr lang="en-US" sz="2400" i="1" dirty="0">
                <a:solidFill>
                  <a:srgbClr val="FFFF00"/>
                </a:solidFill>
              </a:rPr>
              <a:t>and </a:t>
            </a:r>
            <a:r>
              <a:rPr lang="en-US" sz="2400" i="1" dirty="0" smtClean="0">
                <a:solidFill>
                  <a:srgbClr val="FFFF00"/>
                </a:solidFill>
              </a:rPr>
              <a:t>Preparedness</a:t>
            </a:r>
            <a:endParaRPr lang="en-US" sz="2400" i="1" dirty="0">
              <a:solidFill>
                <a:srgbClr val="FFFF00"/>
              </a:solidFill>
            </a:endParaRPr>
          </a:p>
        </p:txBody>
      </p:sp>
      <p:sp>
        <p:nvSpPr>
          <p:cNvPr id="8" name="TextBox 7"/>
          <p:cNvSpPr txBox="1"/>
          <p:nvPr/>
        </p:nvSpPr>
        <p:spPr>
          <a:xfrm>
            <a:off x="2438400" y="29718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Leadership</a:t>
            </a:r>
            <a:endParaRPr lang="en-US" sz="2400" i="1" dirty="0">
              <a:solidFill>
                <a:srgbClr val="FFFF00"/>
              </a:solidFill>
            </a:endParaRPr>
          </a:p>
        </p:txBody>
      </p:sp>
      <p:sp>
        <p:nvSpPr>
          <p:cNvPr id="9" name="TextBox 8"/>
          <p:cNvSpPr txBox="1"/>
          <p:nvPr/>
        </p:nvSpPr>
        <p:spPr>
          <a:xfrm>
            <a:off x="5905500" y="4038600"/>
            <a:ext cx="2019300" cy="461664"/>
          </a:xfrm>
          <a:prstGeom prst="rect">
            <a:avLst/>
          </a:prstGeom>
          <a:solidFill>
            <a:srgbClr val="9E0000"/>
          </a:solidFill>
          <a:ln w="19050">
            <a:solidFill>
              <a:srgbClr val="FFFF00"/>
            </a:solidFill>
          </a:ln>
        </p:spPr>
        <p:txBody>
          <a:bodyPr wrap="square" rtlCol="0">
            <a:spAutoFit/>
          </a:bodyPr>
          <a:lstStyle/>
          <a:p>
            <a:pPr algn="ctr"/>
            <a:r>
              <a:rPr lang="en-US" sz="2400" i="1" dirty="0" smtClean="0">
                <a:solidFill>
                  <a:srgbClr val="FFFF00"/>
                </a:solidFill>
              </a:rPr>
              <a:t>Service</a:t>
            </a:r>
            <a:endParaRPr lang="en-US" sz="2400" i="1" dirty="0">
              <a:solidFill>
                <a:srgbClr val="FFFF00"/>
              </a:solidFill>
            </a:endParaRPr>
          </a:p>
        </p:txBody>
      </p:sp>
    </p:spTree>
    <p:custDataLst>
      <p:tags r:id="rId1"/>
    </p:custDataLst>
    <p:extLst>
      <p:ext uri="{BB962C8B-B14F-4D97-AF65-F5344CB8AC3E}">
        <p14:creationId xmlns:p14="http://schemas.microsoft.com/office/powerpoint/2010/main" val="244571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10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20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32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250" fill="hold"/>
                                        <p:tgtEl>
                                          <p:spTgt spid="6"/>
                                        </p:tgtEl>
                                        <p:attrNameLst>
                                          <p:attrName>ppt_w</p:attrName>
                                        </p:attrNameLst>
                                      </p:cBhvr>
                                      <p:tavLst>
                                        <p:tav tm="0">
                                          <p:val>
                                            <p:fltVal val="0"/>
                                          </p:val>
                                        </p:tav>
                                        <p:tav tm="100000">
                                          <p:val>
                                            <p:strVal val="#ppt_w"/>
                                          </p:val>
                                        </p:tav>
                                      </p:tavLst>
                                    </p:anim>
                                    <p:anim calcmode="lin" valueType="num">
                                      <p:cBhvr>
                                        <p:cTn id="38" dur="1250" fill="hold"/>
                                        <p:tgtEl>
                                          <p:spTgt spid="6"/>
                                        </p:tgtEl>
                                        <p:attrNameLst>
                                          <p:attrName>ppt_h</p:attrName>
                                        </p:attrNameLst>
                                      </p:cBhvr>
                                      <p:tavLst>
                                        <p:tav tm="0">
                                          <p:val>
                                            <p:fltVal val="0"/>
                                          </p:val>
                                        </p:tav>
                                        <p:tav tm="100000">
                                          <p:val>
                                            <p:strVal val="#ppt_h"/>
                                          </p:val>
                                        </p:tav>
                                      </p:tavLst>
                                    </p:anim>
                                    <p:anim calcmode="lin" valueType="num">
                                      <p:cBhvr>
                                        <p:cTn id="39" dur="1250" fill="hold"/>
                                        <p:tgtEl>
                                          <p:spTgt spid="6"/>
                                        </p:tgtEl>
                                        <p:attrNameLst>
                                          <p:attrName>style.rotation</p:attrName>
                                        </p:attrNameLst>
                                      </p:cBhvr>
                                      <p:tavLst>
                                        <p:tav tm="0">
                                          <p:val>
                                            <p:fltVal val="90"/>
                                          </p:val>
                                        </p:tav>
                                        <p:tav tm="100000">
                                          <p:val>
                                            <p:fltVal val="0"/>
                                          </p:val>
                                        </p:tav>
                                      </p:tavLst>
                                    </p:anim>
                                    <p:animEffect transition="in" filter="fade">
                                      <p:cBhvr>
                                        <p:cTn id="4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What Makes Scouting Effective?</a:t>
            </a:r>
            <a:br>
              <a:rPr lang="en-US" dirty="0" smtClean="0">
                <a:solidFill>
                  <a:srgbClr val="FFFF00"/>
                </a:solidFill>
              </a:rPr>
            </a:br>
            <a:r>
              <a:rPr lang="en-US" sz="3300" i="1" dirty="0" smtClean="0"/>
              <a:t>The researchers tell </a:t>
            </a:r>
            <a:r>
              <a:rPr lang="en-US" sz="3300" i="1" dirty="0"/>
              <a:t>us that Scouting works because</a:t>
            </a:r>
          </a:p>
        </p:txBody>
      </p:sp>
      <p:sp>
        <p:nvSpPr>
          <p:cNvPr id="3" name="Content Placeholder 2"/>
          <p:cNvSpPr>
            <a:spLocks noGrp="1"/>
          </p:cNvSpPr>
          <p:nvPr>
            <p:ph idx="1"/>
          </p:nvPr>
        </p:nvSpPr>
        <p:spPr>
          <a:xfrm>
            <a:off x="304800" y="1646237"/>
            <a:ext cx="8458200" cy="5059363"/>
          </a:xfrm>
        </p:spPr>
        <p:txBody>
          <a:bodyPr>
            <a:normAutofit fontScale="92500" lnSpcReduction="20000"/>
          </a:bodyPr>
          <a:lstStyle/>
          <a:p>
            <a:pPr marL="628650" indent="-571500">
              <a:spcBef>
                <a:spcPts val="0"/>
              </a:spcBef>
              <a:spcAft>
                <a:spcPts val="1800"/>
              </a:spcAft>
              <a:buFont typeface="+mj-lt"/>
              <a:buAutoNum type="arabicPeriod"/>
            </a:pPr>
            <a:r>
              <a:rPr lang="en-US" dirty="0"/>
              <a:t>Scouting </a:t>
            </a:r>
            <a:r>
              <a:rPr lang="en-US" dirty="0" smtClean="0"/>
              <a:t>builds enduring relationships between caring adult mentors and boys.</a:t>
            </a:r>
          </a:p>
          <a:p>
            <a:pPr marL="628650" indent="-571500">
              <a:spcBef>
                <a:spcPts val="0"/>
              </a:spcBef>
              <a:spcAft>
                <a:spcPts val="1800"/>
              </a:spcAft>
              <a:buFont typeface="+mj-lt"/>
              <a:buAutoNum type="arabicPeriod"/>
            </a:pPr>
            <a:r>
              <a:rPr lang="en-US" dirty="0"/>
              <a:t>Scouting provides </a:t>
            </a:r>
            <a:r>
              <a:rPr lang="en-US" dirty="0" smtClean="0"/>
              <a:t>continual opportunities for boys </a:t>
            </a:r>
            <a:r>
              <a:rPr lang="en-US" dirty="0"/>
              <a:t>to </a:t>
            </a:r>
            <a:r>
              <a:rPr lang="en-US" dirty="0" smtClean="0"/>
              <a:t>learn and practice </a:t>
            </a:r>
            <a:r>
              <a:rPr lang="en-US" dirty="0"/>
              <a:t>leadership skills. </a:t>
            </a:r>
          </a:p>
          <a:p>
            <a:pPr marL="628650" indent="-571500">
              <a:spcBef>
                <a:spcPts val="0"/>
              </a:spcBef>
              <a:spcAft>
                <a:spcPts val="1800"/>
              </a:spcAft>
              <a:buFont typeface="+mj-lt"/>
              <a:buAutoNum type="arabicPeriod"/>
            </a:pPr>
            <a:r>
              <a:rPr lang="en-US" dirty="0" smtClean="0"/>
              <a:t>Scouting </a:t>
            </a:r>
            <a:r>
              <a:rPr lang="en-US" dirty="0"/>
              <a:t>provides a path </a:t>
            </a:r>
            <a:r>
              <a:rPr lang="en-US" dirty="0" smtClean="0"/>
              <a:t>for </a:t>
            </a:r>
            <a:r>
              <a:rPr lang="en-US" dirty="0"/>
              <a:t>every boy to </a:t>
            </a:r>
            <a:r>
              <a:rPr lang="en-US" dirty="0" smtClean="0"/>
              <a:t>succeed at </a:t>
            </a:r>
            <a:r>
              <a:rPr lang="en-US" dirty="0"/>
              <a:t>making and achieving </a:t>
            </a:r>
            <a:r>
              <a:rPr lang="en-US" dirty="0" smtClean="0"/>
              <a:t>tough goals</a:t>
            </a:r>
            <a:r>
              <a:rPr lang="en-US" dirty="0"/>
              <a:t>.  </a:t>
            </a:r>
          </a:p>
          <a:p>
            <a:pPr marL="628650" indent="-571500">
              <a:spcBef>
                <a:spcPts val="0"/>
              </a:spcBef>
              <a:spcAft>
                <a:spcPts val="1800"/>
              </a:spcAft>
              <a:buFont typeface="+mj-lt"/>
              <a:buAutoNum type="arabicPeriod"/>
            </a:pPr>
            <a:r>
              <a:rPr lang="en-US" dirty="0" smtClean="0"/>
              <a:t>Scouting builds Life-skills (such as learning to do hard things) by doing hard things.  </a:t>
            </a:r>
          </a:p>
          <a:p>
            <a:pPr marL="628650" indent="-571500">
              <a:spcBef>
                <a:spcPts val="0"/>
              </a:spcBef>
              <a:spcAft>
                <a:spcPts val="1800"/>
              </a:spcAft>
              <a:buFont typeface="+mj-lt"/>
              <a:buAutoNum type="arabicPeriod"/>
            </a:pPr>
            <a:r>
              <a:rPr lang="en-US" dirty="0"/>
              <a:t>Also, Scouting is based on values like serving and honoring God, country, family and other people.  </a:t>
            </a:r>
          </a:p>
        </p:txBody>
      </p:sp>
    </p:spTree>
    <p:custDataLst>
      <p:tags r:id="rId1"/>
    </p:custDataLst>
    <p:extLst>
      <p:ext uri="{BB962C8B-B14F-4D97-AF65-F5344CB8AC3E}">
        <p14:creationId xmlns:p14="http://schemas.microsoft.com/office/powerpoint/2010/main" val="418654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sz="5400" dirty="0" smtClean="0">
                <a:effectLst>
                  <a:outerShdw blurRad="38100" dist="38100" dir="2700000" algn="tl">
                    <a:srgbClr val="000000">
                      <a:alpha val="43137"/>
                    </a:srgbClr>
                  </a:outerShdw>
                </a:effectLst>
              </a:rPr>
              <a:t>Why Consider Scouting?</a:t>
            </a:r>
            <a:endParaRPr lang="en-US" sz="5400" dirty="0">
              <a:effectLst>
                <a:outerShdw blurRad="38100" dist="38100" dir="2700000" algn="tl">
                  <a:srgbClr val="000000">
                    <a:alpha val="43137"/>
                  </a:srgbClr>
                </a:outerShdw>
              </a:effectLst>
            </a:endParaRPr>
          </a:p>
        </p:txBody>
      </p:sp>
      <p:sp>
        <p:nvSpPr>
          <p:cNvPr id="5" name="Title 1"/>
          <p:cNvSpPr txBox="1">
            <a:spLocks/>
          </p:cNvSpPr>
          <p:nvPr/>
        </p:nvSpPr>
        <p:spPr>
          <a:xfrm>
            <a:off x="152400" y="274638"/>
            <a:ext cx="8839200" cy="104378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814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Why Consider Scouting for My Child?</a:t>
            </a:r>
            <a:endParaRPr lang="en-US" dirty="0">
              <a:solidFill>
                <a:srgbClr val="FFFF00"/>
              </a:solidFill>
            </a:endParaRPr>
          </a:p>
        </p:txBody>
      </p:sp>
      <p:sp>
        <p:nvSpPr>
          <p:cNvPr id="3" name="Content Placeholder 2"/>
          <p:cNvSpPr>
            <a:spLocks noGrp="1"/>
          </p:cNvSpPr>
          <p:nvPr>
            <p:ph idx="1"/>
          </p:nvPr>
        </p:nvSpPr>
        <p:spPr>
          <a:xfrm>
            <a:off x="457200" y="1371600"/>
            <a:ext cx="8229600" cy="5257799"/>
          </a:xfrm>
        </p:spPr>
        <p:txBody>
          <a:bodyPr>
            <a:normAutofit fontScale="92500" lnSpcReduction="10000"/>
          </a:bodyPr>
          <a:lstStyle/>
          <a:p>
            <a:pPr marL="628650" indent="-571500">
              <a:spcBef>
                <a:spcPts val="0"/>
              </a:spcBef>
              <a:spcAft>
                <a:spcPts val="1800"/>
              </a:spcAft>
              <a:buFont typeface="Wingdings" panose="05000000000000000000" pitchFamily="2" charset="2"/>
              <a:buChar char="ü"/>
            </a:pPr>
            <a:r>
              <a:rPr lang="en-US" dirty="0"/>
              <a:t>Scouting builds personal character attributes such as Trustworthiness, </a:t>
            </a:r>
            <a:r>
              <a:rPr lang="en-US" dirty="0" smtClean="0"/>
              <a:t>Obedience</a:t>
            </a:r>
            <a:r>
              <a:rPr lang="en-US" dirty="0"/>
              <a:t>, Hopefulness, and </a:t>
            </a:r>
            <a:r>
              <a:rPr lang="en-US" dirty="0" smtClean="0"/>
              <a:t>Intentional Self Regulation.  </a:t>
            </a:r>
            <a:endParaRPr lang="en-US" dirty="0"/>
          </a:p>
          <a:p>
            <a:pPr marL="628650" indent="-571500">
              <a:spcBef>
                <a:spcPts val="0"/>
              </a:spcBef>
              <a:spcAft>
                <a:spcPts val="1800"/>
              </a:spcAft>
              <a:buFont typeface="Wingdings" panose="05000000000000000000" pitchFamily="2" charset="2"/>
              <a:buChar char="ü"/>
            </a:pPr>
            <a:r>
              <a:rPr lang="en-US" dirty="0"/>
              <a:t>Scouting strengthens social values like “Doing the right thing” and “Helping others”.</a:t>
            </a:r>
          </a:p>
          <a:p>
            <a:pPr marL="628650" indent="-571500">
              <a:spcBef>
                <a:spcPts val="0"/>
              </a:spcBef>
              <a:spcAft>
                <a:spcPts val="1800"/>
              </a:spcAft>
              <a:buFont typeface="Wingdings" panose="05000000000000000000" pitchFamily="2" charset="2"/>
              <a:buChar char="ü"/>
            </a:pPr>
            <a:r>
              <a:rPr lang="en-US" dirty="0"/>
              <a:t>Scouting sustains a boy’s desire to pray and read stories from his religion.  </a:t>
            </a:r>
          </a:p>
          <a:p>
            <a:pPr marL="628650" indent="-571500">
              <a:spcBef>
                <a:spcPts val="0"/>
              </a:spcBef>
              <a:spcAft>
                <a:spcPts val="1800"/>
              </a:spcAft>
              <a:buFont typeface="Wingdings" panose="05000000000000000000" pitchFamily="2" charset="2"/>
              <a:buChar char="ü"/>
            </a:pPr>
            <a:r>
              <a:rPr lang="en-US" dirty="0"/>
              <a:t>Scouting and Sports make strong partners in building positive character.  </a:t>
            </a:r>
          </a:p>
          <a:p>
            <a:pPr marL="628650" indent="-571500">
              <a:spcBef>
                <a:spcPts val="0"/>
              </a:spcBef>
              <a:spcAft>
                <a:spcPts val="1800"/>
              </a:spcAft>
              <a:buFont typeface="Wingdings" panose="05000000000000000000" pitchFamily="2" charset="2"/>
              <a:buChar char="ü"/>
            </a:pPr>
            <a:r>
              <a:rPr lang="en-US" dirty="0"/>
              <a:t>The effect of Scouting on boys </a:t>
            </a:r>
            <a:r>
              <a:rPr lang="en-US" dirty="0" smtClean="0"/>
              <a:t>lasts for </a:t>
            </a:r>
            <a:r>
              <a:rPr lang="en-US" dirty="0"/>
              <a:t>decades.  </a:t>
            </a:r>
          </a:p>
        </p:txBody>
      </p:sp>
    </p:spTree>
    <p:custDataLst>
      <p:tags r:id="rId1"/>
    </p:custDataLst>
    <p:extLst>
      <p:ext uri="{BB962C8B-B14F-4D97-AF65-F5344CB8AC3E}">
        <p14:creationId xmlns:p14="http://schemas.microsoft.com/office/powerpoint/2010/main" val="377504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3429000" y="2362200"/>
            <a:ext cx="2209799" cy="2983229"/>
          </a:xfrm>
          <a:prstGeom prst="rect">
            <a:avLst/>
          </a:prstGeom>
        </p:spPr>
      </p:pic>
      <p:sp>
        <p:nvSpPr>
          <p:cNvPr id="4" name="Slide Number Placeholder 3"/>
          <p:cNvSpPr>
            <a:spLocks noGrp="1"/>
          </p:cNvSpPr>
          <p:nvPr>
            <p:ph type="sldNum" sz="quarter" idx="12"/>
          </p:nvPr>
        </p:nvSpPr>
        <p:spPr/>
        <p:txBody>
          <a:bodyPr/>
          <a:lstStyle/>
          <a:p>
            <a:fld id="{C23D0D8B-65F6-4B9A-8D4D-B5B75EDEE5D3}" type="slidenum">
              <a:rPr lang="en-US" smtClean="0">
                <a:solidFill>
                  <a:prstClr val="black">
                    <a:tint val="75000"/>
                  </a:prstClr>
                </a:solidFill>
                <a:effectLst>
                  <a:outerShdw blurRad="38100" dist="38100" dir="2700000" algn="tl">
                    <a:srgbClr val="000000">
                      <a:alpha val="43137"/>
                    </a:srgbClr>
                  </a:outerShdw>
                </a:effectLst>
              </a:rPr>
              <a:pPr/>
              <a:t>4</a:t>
            </a:fld>
            <a:endParaRPr lang="en-US" dirty="0">
              <a:solidFill>
                <a:prstClr val="black">
                  <a:tint val="75000"/>
                </a:prstClr>
              </a:solidFill>
              <a:effectLst>
                <a:outerShdw blurRad="38100" dist="38100" dir="2700000" algn="tl">
                  <a:srgbClr val="000000">
                    <a:alpha val="43137"/>
                  </a:srgbClr>
                </a:outerShdw>
              </a:effectLst>
            </a:endParaRPr>
          </a:p>
        </p:txBody>
      </p:sp>
      <p:sp>
        <p:nvSpPr>
          <p:cNvPr id="6" name="TextBox 5"/>
          <p:cNvSpPr txBox="1"/>
          <p:nvPr/>
        </p:nvSpPr>
        <p:spPr>
          <a:xfrm>
            <a:off x="1295399" y="385971"/>
            <a:ext cx="6629400" cy="707886"/>
          </a:xfrm>
          <a:prstGeom prst="rect">
            <a:avLst/>
          </a:prstGeom>
          <a:noFill/>
        </p:spPr>
        <p:txBody>
          <a:bodyPr wrap="square" rtlCol="0">
            <a:spAutoFit/>
          </a:bodyPr>
          <a:lstStyle/>
          <a:p>
            <a:pPr algn="ctr"/>
            <a:r>
              <a:rPr lang="en-US" sz="4000" dirty="0">
                <a:solidFill>
                  <a:prstClr val="white"/>
                </a:solidFill>
                <a:effectLst>
                  <a:outerShdw blurRad="38100" dist="38100" dir="2700000" algn="tl">
                    <a:srgbClr val="000000">
                      <a:alpha val="43137"/>
                    </a:srgbClr>
                  </a:outerShdw>
                </a:effectLst>
              </a:rPr>
              <a:t>Richard M. Lerner PhD</a:t>
            </a:r>
          </a:p>
        </p:txBody>
      </p:sp>
      <p:sp>
        <p:nvSpPr>
          <p:cNvPr id="3" name="TextBox 2"/>
          <p:cNvSpPr txBox="1"/>
          <p:nvPr/>
        </p:nvSpPr>
        <p:spPr>
          <a:xfrm>
            <a:off x="0" y="0"/>
            <a:ext cx="0" cy="369332"/>
          </a:xfrm>
          <a:prstGeom prst="rect">
            <a:avLst/>
          </a:prstGeom>
          <a:solidFill>
            <a:schemeClr val="lt2"/>
          </a:solidFill>
        </p:spPr>
        <p:txBody>
          <a:bodyPr vert="horz" rtlCol="0">
            <a:spAutoFit/>
          </a:bodyPr>
          <a:lstStyle/>
          <a:p>
            <a:endParaRPr lang="en-US"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2" y="5599093"/>
            <a:ext cx="9143998" cy="954107"/>
          </a:xfrm>
          <a:prstGeom prst="rect">
            <a:avLst/>
          </a:prstGeom>
          <a:noFill/>
        </p:spPr>
        <p:txBody>
          <a:bodyPr wrap="square" rtlCol="0">
            <a:spAutoFit/>
          </a:bodyPr>
          <a:lstStyle/>
          <a:p>
            <a:pPr algn="ctr"/>
            <a:r>
              <a:rPr lang="en-US" sz="2800" i="1" dirty="0">
                <a:solidFill>
                  <a:prstClr val="white"/>
                </a:solidFill>
                <a:effectLst>
                  <a:outerShdw blurRad="38100" dist="38100" dir="2700000" algn="tl">
                    <a:srgbClr val="000000">
                      <a:alpha val="43137"/>
                    </a:srgbClr>
                  </a:outerShdw>
                </a:effectLst>
              </a:rPr>
              <a:t>World Expert on Character Development </a:t>
            </a:r>
          </a:p>
          <a:p>
            <a:pPr algn="ctr"/>
            <a:r>
              <a:rPr lang="en-US" sz="2800" i="1" dirty="0">
                <a:solidFill>
                  <a:prstClr val="white"/>
                </a:solidFill>
                <a:effectLst>
                  <a:outerShdw blurRad="38100" dist="38100" dir="2700000" algn="tl">
                    <a:srgbClr val="000000">
                      <a:alpha val="43137"/>
                    </a:srgbClr>
                  </a:outerShdw>
                </a:effectLst>
              </a:rPr>
              <a:t>in Youth and Adolescents</a:t>
            </a:r>
          </a:p>
        </p:txBody>
      </p:sp>
      <p:sp>
        <p:nvSpPr>
          <p:cNvPr id="9" name="TextBox 8"/>
          <p:cNvSpPr txBox="1"/>
          <p:nvPr/>
        </p:nvSpPr>
        <p:spPr>
          <a:xfrm>
            <a:off x="0" y="0"/>
            <a:ext cx="0" cy="369332"/>
          </a:xfrm>
          <a:prstGeom prst="rect">
            <a:avLst/>
          </a:prstGeom>
          <a:solidFill>
            <a:schemeClr val="lt2"/>
          </a:solidFill>
        </p:spPr>
        <p:txBody>
          <a:bodyPr vert="horz" rtlCol="0">
            <a:spAutoFit/>
          </a:bodyPr>
          <a:lstStyle/>
          <a:p>
            <a:endParaRPr lang="en-US"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0" y="981011"/>
            <a:ext cx="9067800" cy="892552"/>
          </a:xfrm>
          <a:prstGeom prst="rect">
            <a:avLst/>
          </a:prstGeom>
          <a:noFill/>
        </p:spPr>
        <p:txBody>
          <a:bodyPr wrap="square" rtlCol="0">
            <a:spAutoFit/>
          </a:bodyPr>
          <a:lstStyle/>
          <a:p>
            <a:pPr algn="ctr"/>
            <a:r>
              <a:rPr lang="en-US" sz="2600" i="1" dirty="0">
                <a:solidFill>
                  <a:prstClr val="white"/>
                </a:solidFill>
                <a:effectLst>
                  <a:outerShdw blurRad="38100" dist="38100" dir="2700000" algn="tl">
                    <a:srgbClr val="000000">
                      <a:alpha val="43137"/>
                    </a:srgbClr>
                  </a:outerShdw>
                </a:effectLst>
              </a:rPr>
              <a:t>Director of Institute for Applied Research in Youth Development</a:t>
            </a:r>
          </a:p>
          <a:p>
            <a:pPr algn="ctr"/>
            <a:r>
              <a:rPr lang="en-US" sz="2600" i="1" dirty="0">
                <a:solidFill>
                  <a:prstClr val="white"/>
                </a:solidFill>
                <a:effectLst>
                  <a:outerShdw blurRad="38100" dist="38100" dir="2700000" algn="tl">
                    <a:srgbClr val="000000">
                      <a:alpha val="43137"/>
                    </a:srgbClr>
                  </a:outerShdw>
                </a:effectLst>
              </a:rPr>
              <a:t>Tufts University, Boston MA</a:t>
            </a:r>
            <a:endParaRPr lang="en-US" sz="2600" dirty="0">
              <a:solidFill>
                <a:prstClr val="white"/>
              </a:solidFill>
              <a:effectLst>
                <a:outerShdw blurRad="38100" dist="38100" dir="2700000" algn="tl">
                  <a:srgbClr val="000000">
                    <a:alpha val="43137"/>
                  </a:srgbClr>
                </a:outerShdw>
              </a:effectLst>
            </a:endParaRPr>
          </a:p>
        </p:txBody>
      </p:sp>
      <p:sp>
        <p:nvSpPr>
          <p:cNvPr id="11" name="TextBox 10"/>
          <p:cNvSpPr txBox="1"/>
          <p:nvPr/>
        </p:nvSpPr>
        <p:spPr>
          <a:xfrm>
            <a:off x="1" y="2971800"/>
            <a:ext cx="3429000" cy="1384995"/>
          </a:xfrm>
          <a:prstGeom prst="rect">
            <a:avLst/>
          </a:prstGeom>
          <a:noFill/>
        </p:spPr>
        <p:txBody>
          <a:bodyPr wrap="square" rtlCol="0">
            <a:spAutoFit/>
          </a:bodyPr>
          <a:lstStyle/>
          <a:p>
            <a:pPr algn="ctr"/>
            <a:r>
              <a:rPr lang="en-US" sz="2800" i="1" dirty="0">
                <a:solidFill>
                  <a:prstClr val="white"/>
                </a:solidFill>
                <a:effectLst>
                  <a:outerShdw blurRad="38100" dist="38100" dir="2700000" algn="tl">
                    <a:srgbClr val="000000">
                      <a:alpha val="43137"/>
                    </a:srgbClr>
                  </a:outerShdw>
                </a:effectLst>
              </a:rPr>
              <a:t>PhD 1971 in </a:t>
            </a:r>
          </a:p>
          <a:p>
            <a:pPr algn="ctr"/>
            <a:r>
              <a:rPr lang="en-US" sz="2800" i="1" dirty="0">
                <a:solidFill>
                  <a:prstClr val="white"/>
                </a:solidFill>
                <a:effectLst>
                  <a:outerShdw blurRad="38100" dist="38100" dir="2700000" algn="tl">
                    <a:srgbClr val="000000">
                      <a:alpha val="43137"/>
                    </a:srgbClr>
                  </a:outerShdw>
                </a:effectLst>
              </a:rPr>
              <a:t>Developmental </a:t>
            </a:r>
          </a:p>
          <a:p>
            <a:pPr algn="ctr"/>
            <a:r>
              <a:rPr lang="en-US" sz="2800" i="1" dirty="0">
                <a:solidFill>
                  <a:prstClr val="white"/>
                </a:solidFill>
                <a:effectLst>
                  <a:outerShdw blurRad="38100" dist="38100" dir="2700000" algn="tl">
                    <a:srgbClr val="000000">
                      <a:alpha val="43137"/>
                    </a:srgbClr>
                  </a:outerShdw>
                </a:effectLst>
              </a:rPr>
              <a:t>Psychology</a:t>
            </a:r>
          </a:p>
        </p:txBody>
      </p:sp>
      <p:sp>
        <p:nvSpPr>
          <p:cNvPr id="12" name="TextBox 11"/>
          <p:cNvSpPr txBox="1"/>
          <p:nvPr/>
        </p:nvSpPr>
        <p:spPr>
          <a:xfrm>
            <a:off x="5638800" y="2971799"/>
            <a:ext cx="3429000" cy="1231106"/>
          </a:xfrm>
          <a:prstGeom prst="rect">
            <a:avLst/>
          </a:prstGeom>
          <a:noFill/>
        </p:spPr>
        <p:txBody>
          <a:bodyPr wrap="square" rtlCol="0">
            <a:spAutoFit/>
          </a:bodyPr>
          <a:lstStyle/>
          <a:p>
            <a:pPr algn="ctr"/>
            <a:r>
              <a:rPr lang="en-US" sz="2800" i="1" dirty="0">
                <a:solidFill>
                  <a:prstClr val="white"/>
                </a:solidFill>
                <a:effectLst>
                  <a:outerShdw blurRad="38100" dist="38100" dir="2700000" algn="tl">
                    <a:srgbClr val="000000">
                      <a:alpha val="43137"/>
                    </a:srgbClr>
                  </a:outerShdw>
                </a:effectLst>
              </a:rPr>
              <a:t>650 Articles </a:t>
            </a:r>
          </a:p>
          <a:p>
            <a:pPr algn="ctr"/>
            <a:r>
              <a:rPr lang="en-US" sz="2800" i="1" dirty="0">
                <a:solidFill>
                  <a:prstClr val="white"/>
                </a:solidFill>
                <a:effectLst>
                  <a:outerShdw blurRad="38100" dist="38100" dir="2700000" algn="tl">
                    <a:srgbClr val="000000">
                      <a:alpha val="43137"/>
                    </a:srgbClr>
                  </a:outerShdw>
                </a:effectLst>
              </a:rPr>
              <a:t>75 Books</a:t>
            </a:r>
          </a:p>
          <a:p>
            <a:endParaRPr lang="en-US" dirty="0">
              <a:solidFill>
                <a:prstClr val="white"/>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60597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325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1786">
            <a:alpha val="94902"/>
          </a:srgb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890" t="11706" r="-2539" b="2084"/>
          <a:stretch/>
        </p:blipFill>
        <p:spPr>
          <a:xfrm>
            <a:off x="0" y="0"/>
            <a:ext cx="7290816" cy="6858000"/>
          </a:xfrm>
          <a:prstGeom prst="rect">
            <a:avLst/>
          </a:prstGeom>
        </p:spPr>
      </p:pic>
      <p:sp>
        <p:nvSpPr>
          <p:cNvPr id="2" name="Title 1"/>
          <p:cNvSpPr>
            <a:spLocks noGrp="1"/>
          </p:cNvSpPr>
          <p:nvPr>
            <p:ph type="title"/>
          </p:nvPr>
        </p:nvSpPr>
        <p:spPr>
          <a:xfrm>
            <a:off x="3972339" y="0"/>
            <a:ext cx="5181600" cy="6858000"/>
          </a:xfrm>
        </p:spPr>
        <p:txBody>
          <a:bodyPr>
            <a:normAutofit/>
          </a:bodyPr>
          <a:lstStyle/>
          <a:p>
            <a:r>
              <a:rPr lang="en-US" sz="5400" dirty="0" smtClean="0">
                <a:solidFill>
                  <a:srgbClr val="FFFF00"/>
                </a:solidFill>
                <a:effectLst>
                  <a:outerShdw blurRad="38100" dist="38100" dir="2700000" algn="tl">
                    <a:srgbClr val="000000">
                      <a:alpha val="43137"/>
                    </a:srgbClr>
                  </a:outerShdw>
                </a:effectLst>
              </a:rPr>
              <a:t>Tufts </a:t>
            </a:r>
            <a:br>
              <a:rPr lang="en-US" sz="5400" dirty="0" smtClean="0">
                <a:solidFill>
                  <a:srgbClr val="FFFF00"/>
                </a:solidFill>
                <a:effectLst>
                  <a:outerShdw blurRad="38100" dist="38100" dir="2700000" algn="tl">
                    <a:srgbClr val="000000">
                      <a:alpha val="43137"/>
                    </a:srgbClr>
                  </a:outerShdw>
                </a:effectLst>
              </a:rPr>
            </a:br>
            <a:r>
              <a:rPr lang="en-US" sz="5400" dirty="0" smtClean="0">
                <a:solidFill>
                  <a:srgbClr val="FFFF00"/>
                </a:solidFill>
                <a:effectLst>
                  <a:outerShdw blurRad="38100" dist="38100" dir="2700000" algn="tl">
                    <a:srgbClr val="000000">
                      <a:alpha val="43137"/>
                    </a:srgbClr>
                  </a:outerShdw>
                </a:effectLst>
              </a:rPr>
              <a:t>CAMP </a:t>
            </a:r>
            <a:br>
              <a:rPr lang="en-US" sz="5400" dirty="0" smtClean="0">
                <a:solidFill>
                  <a:srgbClr val="FFFF00"/>
                </a:solidFill>
                <a:effectLst>
                  <a:outerShdw blurRad="38100" dist="38100" dir="2700000" algn="tl">
                    <a:srgbClr val="000000">
                      <a:alpha val="43137"/>
                    </a:srgbClr>
                  </a:outerShdw>
                </a:effectLst>
              </a:rPr>
            </a:br>
            <a:r>
              <a:rPr lang="en-US" sz="5400" dirty="0" smtClean="0">
                <a:solidFill>
                  <a:srgbClr val="FFFF00"/>
                </a:solidFill>
                <a:effectLst>
                  <a:outerShdw blurRad="38100" dist="38100" dir="2700000" algn="tl">
                    <a:srgbClr val="000000">
                      <a:alpha val="43137"/>
                    </a:srgbClr>
                  </a:outerShdw>
                </a:effectLst>
              </a:rPr>
              <a:t>Study</a:t>
            </a:r>
            <a:endParaRPr lang="en-US" sz="40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0" y="0"/>
            <a:ext cx="0" cy="0"/>
          </a:xfrm>
          <a:prstGeom prst="rect">
            <a:avLst/>
          </a:prstGeom>
          <a:solidFill>
            <a:schemeClr val="lt2"/>
          </a:solidFill>
        </p:spPr>
        <p:txBody>
          <a:bodyPr vert="horz" rtlCol="0">
            <a:spAutoFit/>
          </a:bodyPr>
          <a:lstStyle/>
          <a:p>
            <a:endParaRPr lang="en-US" dirty="0">
              <a:solidFill>
                <a:prstClr val="white"/>
              </a:solidFill>
            </a:endParaRPr>
          </a:p>
        </p:txBody>
      </p:sp>
    </p:spTree>
    <p:extLst>
      <p:ext uri="{BB962C8B-B14F-4D97-AF65-F5344CB8AC3E}">
        <p14:creationId xmlns:p14="http://schemas.microsoft.com/office/powerpoint/2010/main" val="332510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10130"/>
            <a:ext cx="8915400" cy="467820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prstClr val="white"/>
                </a:solidFill>
                <a:effectLst>
                  <a:outerShdw blurRad="38100" dist="38100" dir="2700000" algn="tl">
                    <a:srgbClr val="000000">
                      <a:alpha val="43137"/>
                    </a:srgbClr>
                  </a:outerShdw>
                </a:effectLst>
              </a:rPr>
              <a:t>1,800 Cub Scouts aged 6-12 </a:t>
            </a:r>
          </a:p>
          <a:p>
            <a:pPr marL="342900" indent="-342900">
              <a:buFont typeface="Arial" panose="020B0604020202020204" pitchFamily="34" charset="0"/>
              <a:buChar char="•"/>
            </a:pPr>
            <a:r>
              <a:rPr lang="en-US" sz="2400" dirty="0">
                <a:solidFill>
                  <a:prstClr val="white"/>
                </a:solidFill>
                <a:effectLst>
                  <a:outerShdw blurRad="38100" dist="38100" dir="2700000" algn="tl">
                    <a:srgbClr val="000000">
                      <a:alpha val="43137"/>
                    </a:srgbClr>
                  </a:outerShdw>
                </a:effectLst>
              </a:rPr>
              <a:t>400 carefully matched non-Scouts from Philadelphia area</a:t>
            </a:r>
          </a:p>
          <a:p>
            <a:pPr marL="342900" indent="-342900">
              <a:buFont typeface="Arial" panose="020B0604020202020204" pitchFamily="34" charset="0"/>
              <a:buChar char="•"/>
            </a:pPr>
            <a:r>
              <a:rPr lang="en-US" sz="2400" dirty="0">
                <a:solidFill>
                  <a:prstClr val="white"/>
                </a:solidFill>
                <a:effectLst>
                  <a:outerShdw blurRad="38100" dist="38100" dir="2700000" algn="tl">
                    <a:srgbClr val="000000">
                      <a:alpha val="43137"/>
                    </a:srgbClr>
                  </a:outerShdw>
                </a:effectLst>
              </a:rPr>
              <a:t>Duration 2½ years, starting in 2012</a:t>
            </a:r>
          </a:p>
          <a:p>
            <a:pPr marL="171450" indent="-171450">
              <a:buFont typeface="Arial" panose="020B0604020202020204" pitchFamily="34" charset="0"/>
              <a:buChar char="•"/>
            </a:pPr>
            <a:endParaRPr lang="en-US" sz="500" dirty="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prstClr val="white"/>
                </a:solidFill>
                <a:effectLst>
                  <a:outerShdw blurRad="38100" dist="38100" dir="2700000" algn="tl">
                    <a:srgbClr val="000000">
                      <a:alpha val="43137"/>
                    </a:srgbClr>
                  </a:outerShdw>
                </a:effectLst>
              </a:rPr>
              <a:t>Development was measured in multiple areas.  	</a:t>
            </a:r>
          </a:p>
          <a:p>
            <a:r>
              <a:rPr lang="en-US" sz="2400" dirty="0">
                <a:solidFill>
                  <a:prstClr val="white"/>
                </a:solidFill>
                <a:effectLst>
                  <a:outerShdw blurRad="38100" dist="38100" dir="2700000" algn="tl">
                    <a:srgbClr val="000000">
                      <a:alpha val="43137"/>
                    </a:srgbClr>
                  </a:outerShdw>
                </a:effectLst>
              </a:rPr>
              <a:t>	</a:t>
            </a:r>
            <a:r>
              <a:rPr lang="en-US" sz="2400" dirty="0">
                <a:solidFill>
                  <a:srgbClr val="FFFF00"/>
                </a:solidFill>
                <a:effectLst>
                  <a:outerShdw blurRad="38100" dist="38100" dir="2700000" algn="tl">
                    <a:srgbClr val="000000">
                      <a:alpha val="43137"/>
                    </a:srgbClr>
                  </a:outerShdw>
                </a:effectLst>
              </a:rPr>
              <a:t>Hopefulness			Cheerfulness</a:t>
            </a:r>
          </a:p>
          <a:p>
            <a:r>
              <a:rPr lang="en-US" sz="2400" dirty="0">
                <a:solidFill>
                  <a:srgbClr val="FFFF00"/>
                </a:solidFill>
                <a:effectLst>
                  <a:outerShdw blurRad="38100" dist="38100" dir="2700000" algn="tl">
                    <a:srgbClr val="000000">
                      <a:alpha val="43137"/>
                    </a:srgbClr>
                  </a:outerShdw>
                </a:effectLst>
              </a:rPr>
              <a:t>	Helpfulness			Kindness</a:t>
            </a:r>
          </a:p>
          <a:p>
            <a:r>
              <a:rPr lang="en-US" sz="2400" dirty="0">
                <a:solidFill>
                  <a:srgbClr val="FFFF00"/>
                </a:solidFill>
                <a:effectLst>
                  <a:outerShdw blurRad="38100" dist="38100" dir="2700000" algn="tl">
                    <a:srgbClr val="000000">
                      <a:alpha val="43137"/>
                    </a:srgbClr>
                  </a:outerShdw>
                </a:effectLst>
              </a:rPr>
              <a:t>	Obedience			Hopeful Future Expectations</a:t>
            </a:r>
          </a:p>
          <a:p>
            <a:r>
              <a:rPr lang="en-US" sz="2400" dirty="0">
                <a:solidFill>
                  <a:srgbClr val="FFFF00"/>
                </a:solidFill>
                <a:effectLst>
                  <a:outerShdw blurRad="38100" dist="38100" dir="2700000" algn="tl">
                    <a:srgbClr val="000000">
                      <a:alpha val="43137"/>
                    </a:srgbClr>
                  </a:outerShdw>
                </a:effectLst>
              </a:rPr>
              <a:t>	Thriftiness			Religious Reverence</a:t>
            </a:r>
          </a:p>
          <a:p>
            <a:r>
              <a:rPr lang="en-US" sz="2400" dirty="0">
                <a:solidFill>
                  <a:srgbClr val="FFFF00"/>
                </a:solidFill>
                <a:effectLst>
                  <a:outerShdw blurRad="38100" dist="38100" dir="2700000" algn="tl">
                    <a:srgbClr val="000000">
                      <a:alpha val="43137"/>
                    </a:srgbClr>
                  </a:outerShdw>
                </a:effectLst>
              </a:rPr>
              <a:t>	Trustworthiness </a:t>
            </a:r>
            <a:r>
              <a:rPr lang="en-US" sz="2400" dirty="0">
                <a:solidFill>
                  <a:prstClr val="white"/>
                </a:solidFill>
                <a:effectLst>
                  <a:outerShdw blurRad="38100" dist="38100" dir="2700000" algn="tl">
                    <a:srgbClr val="000000">
                      <a:alpha val="43137"/>
                    </a:srgbClr>
                  </a:outerShdw>
                </a:effectLst>
              </a:rPr>
              <a:t>		</a:t>
            </a:r>
            <a:endParaRPr lang="en-US" sz="500" dirty="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prstClr val="white"/>
                </a:solidFill>
                <a:effectLst>
                  <a:outerShdw blurRad="38100" dist="38100" dir="2700000" algn="tl">
                    <a:srgbClr val="000000">
                      <a:alpha val="43137"/>
                    </a:srgbClr>
                  </a:outerShdw>
                </a:effectLst>
              </a:rPr>
              <a:t>In the beginning, there were </a:t>
            </a:r>
            <a:r>
              <a:rPr lang="en-US" sz="2400" b="1" dirty="0">
                <a:solidFill>
                  <a:srgbClr val="FFFF00"/>
                </a:solidFill>
                <a:effectLst>
                  <a:outerShdw blurRad="38100" dist="38100" dir="2700000" algn="tl">
                    <a:srgbClr val="000000">
                      <a:alpha val="43137"/>
                    </a:srgbClr>
                  </a:outerShdw>
                </a:effectLst>
              </a:rPr>
              <a:t>no significant differences</a:t>
            </a:r>
            <a:r>
              <a:rPr lang="en-US" sz="2400" dirty="0">
                <a:solidFill>
                  <a:prstClr val="white"/>
                </a:solidFill>
                <a:effectLst>
                  <a:outerShdw blurRad="38100" dist="38100" dir="2700000" algn="tl">
                    <a:srgbClr val="000000">
                      <a:alpha val="43137"/>
                    </a:srgbClr>
                  </a:outerShdw>
                </a:effectLst>
              </a:rPr>
              <a:t> between the two groups.  </a:t>
            </a:r>
          </a:p>
          <a:p>
            <a:pPr marL="171450" indent="-171450">
              <a:buFont typeface="Arial" panose="020B0604020202020204" pitchFamily="34" charset="0"/>
              <a:buChar char="•"/>
            </a:pPr>
            <a:endParaRPr lang="en-US" sz="500" dirty="0">
              <a:solidFill>
                <a:prstClr val="white"/>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prstClr val="white"/>
                </a:solidFill>
                <a:effectLst>
                  <a:outerShdw blurRad="38100" dist="38100" dir="2700000" algn="tl">
                    <a:srgbClr val="000000">
                      <a:alpha val="43137"/>
                    </a:srgbClr>
                  </a:outerShdw>
                </a:effectLst>
              </a:rPr>
              <a:t>By the end however, the differences were </a:t>
            </a:r>
            <a:r>
              <a:rPr lang="en-US" sz="2400" b="1" dirty="0">
                <a:solidFill>
                  <a:srgbClr val="FFFF00"/>
                </a:solidFill>
                <a:effectLst>
                  <a:outerShdw blurRad="38100" dist="38100" dir="2700000" algn="tl">
                    <a:srgbClr val="000000">
                      <a:alpha val="43137"/>
                    </a:srgbClr>
                  </a:outerShdw>
                </a:effectLst>
              </a:rPr>
              <a:t>striking</a:t>
            </a:r>
            <a:r>
              <a:rPr lang="en-US" sz="2400" dirty="0">
                <a:solidFill>
                  <a:srgbClr val="FFFF00"/>
                </a:solidFill>
                <a:effectLst>
                  <a:outerShdw blurRad="38100" dist="38100" dir="2700000" algn="tl">
                    <a:srgbClr val="000000">
                      <a:alpha val="43137"/>
                    </a:srgbClr>
                  </a:outerShdw>
                </a:effectLst>
              </a:rPr>
              <a:t>.</a:t>
            </a:r>
          </a:p>
        </p:txBody>
      </p:sp>
      <p:sp>
        <p:nvSpPr>
          <p:cNvPr id="4" name="TextBox 3"/>
          <p:cNvSpPr txBox="1"/>
          <p:nvPr/>
        </p:nvSpPr>
        <p:spPr>
          <a:xfrm>
            <a:off x="76200" y="216694"/>
            <a:ext cx="8915400" cy="1261884"/>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rPr>
              <a:t>The Tufts CAMP Study</a:t>
            </a:r>
          </a:p>
          <a:p>
            <a:pPr algn="ctr"/>
            <a:r>
              <a:rPr lang="en-US" sz="3200" dirty="0">
                <a:solidFill>
                  <a:srgbClr val="FFFF00"/>
                </a:solidFill>
                <a:effectLst>
                  <a:outerShdw blurRad="38100" dist="38100" dir="2700000" algn="tl">
                    <a:srgbClr val="000000">
                      <a:alpha val="43137"/>
                    </a:srgbClr>
                  </a:outerShdw>
                </a:effectLst>
              </a:rPr>
              <a:t>Study Design</a:t>
            </a:r>
            <a:endParaRPr lang="en-US" sz="3200" dirty="0">
              <a:solidFill>
                <a:prstClr val="white"/>
              </a:solidFill>
            </a:endParaRPr>
          </a:p>
        </p:txBody>
      </p:sp>
      <p:sp>
        <p:nvSpPr>
          <p:cNvPr id="5" name="TextBox 4"/>
          <p:cNvSpPr txBox="1"/>
          <p:nvPr/>
        </p:nvSpPr>
        <p:spPr>
          <a:xfrm>
            <a:off x="3886200" y="6248401"/>
            <a:ext cx="4953000" cy="276999"/>
          </a:xfrm>
          <a:prstGeom prst="rect">
            <a:avLst/>
          </a:prstGeom>
          <a:noFill/>
        </p:spPr>
        <p:txBody>
          <a:bodyPr wrap="square" rtlCol="0">
            <a:spAutoFit/>
          </a:bodyPr>
          <a:lstStyle/>
          <a:p>
            <a:pPr algn="r"/>
            <a:r>
              <a:rPr lang="en-US" sz="1200" dirty="0">
                <a:solidFill>
                  <a:prstClr val="white"/>
                </a:solidFill>
              </a:rPr>
              <a:t>Funded by the John Templeton Foundation</a:t>
            </a:r>
          </a:p>
        </p:txBody>
      </p:sp>
    </p:spTree>
    <p:custDataLst>
      <p:tags r:id="rId1"/>
    </p:custDataLst>
    <p:extLst>
      <p:ext uri="{BB962C8B-B14F-4D97-AF65-F5344CB8AC3E}">
        <p14:creationId xmlns:p14="http://schemas.microsoft.com/office/powerpoint/2010/main" val="2363304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solidFill>
                  <a:srgbClr val="FFFF00"/>
                </a:solidFill>
                <a:effectLst>
                  <a:outerShdw blurRad="38100" dist="38100" dir="2700000" algn="tl">
                    <a:srgbClr val="000000">
                      <a:alpha val="43137"/>
                    </a:srgbClr>
                  </a:outerShdw>
                </a:effectLst>
              </a:rPr>
              <a:t>Tufts Results: Personal Character Attributes</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2200" i="1" dirty="0" smtClean="0">
                <a:effectLst>
                  <a:outerShdw blurRad="38100" dist="38100" dir="2700000" algn="tl">
                    <a:srgbClr val="000000">
                      <a:alpha val="43137"/>
                    </a:srgbClr>
                  </a:outerShdw>
                </a:effectLst>
              </a:rPr>
              <a:t>Changes over 2½ years in Tufts CAMP Study</a:t>
            </a:r>
            <a:endParaRPr lang="en-US" sz="31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066800"/>
            <a:ext cx="8458200" cy="4724400"/>
          </a:xfrm>
        </p:spPr>
        <p:txBody>
          <a:bodyPr>
            <a:noAutofit/>
          </a:bodyPr>
          <a:lstStyle/>
          <a:p>
            <a:pPr marL="0" indent="0">
              <a:lnSpc>
                <a:spcPct val="150000"/>
              </a:lnSpc>
              <a:buNone/>
            </a:pPr>
            <a:r>
              <a:rPr lang="en-US" sz="2800" u="sng" dirty="0" smtClean="0">
                <a:effectLst>
                  <a:outerShdw blurRad="38100" dist="38100" dir="2700000" algn="tl">
                    <a:srgbClr val="000000">
                      <a:alpha val="43137"/>
                    </a:srgbClr>
                  </a:outerShdw>
                </a:effectLst>
              </a:rPr>
              <a:t>Attribute	</a:t>
            </a:r>
            <a:r>
              <a:rPr lang="en-US" sz="2800" u="sng" dirty="0">
                <a:effectLst>
                  <a:outerShdw blurRad="38100" dist="38100" dir="2700000" algn="tl">
                    <a:srgbClr val="000000">
                      <a:alpha val="43137"/>
                    </a:srgbClr>
                  </a:outerShdw>
                </a:effectLst>
              </a:rPr>
              <a:t>	 </a:t>
            </a:r>
            <a:r>
              <a:rPr lang="en-US" sz="2800" u="sng" dirty="0" smtClean="0">
                <a:effectLst>
                  <a:outerShdw blurRad="38100" dist="38100" dir="2700000" algn="tl">
                    <a:srgbClr val="000000">
                      <a:alpha val="43137"/>
                    </a:srgbClr>
                  </a:outerShdw>
                </a:effectLst>
              </a:rPr>
              <a:t>                 Scouts	     Non-scouts</a:t>
            </a:r>
          </a:p>
          <a:p>
            <a:pPr marL="0" indent="0">
              <a:lnSpc>
                <a:spcPct val="150000"/>
              </a:lnSpc>
              <a:spcBef>
                <a:spcPts val="0"/>
              </a:spcBef>
              <a:buNone/>
            </a:pPr>
            <a:r>
              <a:rPr lang="en-US" sz="2600" dirty="0">
                <a:solidFill>
                  <a:srgbClr val="FFFF00"/>
                </a:solidFill>
                <a:effectLst>
                  <a:outerShdw blurRad="38100" dist="38100" dir="2700000" algn="tl">
                    <a:srgbClr val="000000">
                      <a:alpha val="43137"/>
                    </a:srgbClr>
                  </a:outerShdw>
                </a:effectLst>
              </a:rPr>
              <a:t>Cheerfulness	</a:t>
            </a:r>
            <a:r>
              <a:rPr lang="en-US" sz="2600" dirty="0" smtClean="0">
                <a:solidFill>
                  <a:srgbClr val="FFFF00"/>
                </a:solidFill>
                <a:effectLst>
                  <a:outerShdw blurRad="38100" dist="38100" dir="2700000" algn="tl">
                    <a:srgbClr val="000000">
                      <a:alpha val="43137"/>
                    </a:srgbClr>
                  </a:outerShdw>
                </a:effectLst>
              </a:rPr>
              <a:t>	</a:t>
            </a: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Helpfulness			</a:t>
            </a: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Obedience</a:t>
            </a:r>
            <a:r>
              <a:rPr lang="en-US" sz="2600" dirty="0" smtClean="0">
                <a:effectLst>
                  <a:outerShdw blurRad="38100" dist="38100" dir="2700000" algn="tl">
                    <a:srgbClr val="000000">
                      <a:alpha val="43137"/>
                    </a:srgbClr>
                  </a:outerShdw>
                </a:effectLst>
              </a:rPr>
              <a:t>			  			</a:t>
            </a:r>
            <a:endParaRPr lang="en-US" sz="2600" dirty="0" smtClean="0">
              <a:solidFill>
                <a:srgbClr val="FFFF00"/>
              </a:solidFill>
              <a:effectLst>
                <a:outerShdw blurRad="38100" dist="38100" dir="2700000" algn="tl">
                  <a:srgbClr val="000000">
                    <a:alpha val="43137"/>
                  </a:srgbClr>
                </a:outerShdw>
              </a:effectLst>
            </a:endParaRPr>
          </a:p>
          <a:p>
            <a:pPr marL="0" indent="0">
              <a:lnSpc>
                <a:spcPct val="150000"/>
              </a:lnSpc>
              <a:spcBef>
                <a:spcPts val="0"/>
              </a:spcBef>
              <a:buNone/>
            </a:pPr>
            <a:r>
              <a:rPr lang="en-US" sz="2600" dirty="0">
                <a:solidFill>
                  <a:srgbClr val="FFFF00"/>
                </a:solidFill>
                <a:effectLst>
                  <a:outerShdw blurRad="38100" dist="38100" dir="2700000" algn="tl">
                    <a:srgbClr val="000000">
                      <a:alpha val="43137"/>
                    </a:srgbClr>
                  </a:outerShdw>
                </a:effectLst>
              </a:rPr>
              <a:t>Kindness</a:t>
            </a:r>
            <a:r>
              <a:rPr lang="en-US" sz="2600" dirty="0" smtClean="0">
                <a:effectLst>
                  <a:outerShdw blurRad="38100" dist="38100" dir="2700000" algn="tl">
                    <a:srgbClr val="000000">
                      <a:alpha val="43137"/>
                    </a:srgbClr>
                  </a:outerShdw>
                </a:effectLst>
              </a:rPr>
              <a:t>		 					 </a:t>
            </a:r>
            <a:endParaRPr lang="en-US" sz="2600" dirty="0">
              <a:effectLst>
                <a:outerShdw blurRad="38100" dist="38100" dir="2700000" algn="tl">
                  <a:srgbClr val="000000">
                    <a:alpha val="43137"/>
                  </a:srgbClr>
                </a:outerShdw>
              </a:effectLst>
            </a:endParaRP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Hopeful Future Expectations</a:t>
            </a:r>
            <a:r>
              <a:rPr lang="en-US" sz="2600" dirty="0" smtClean="0">
                <a:effectLst>
                  <a:outerShdw blurRad="38100" dist="38100" dir="2700000" algn="tl">
                    <a:srgbClr val="000000">
                      <a:alpha val="43137"/>
                    </a:srgbClr>
                  </a:outerShdw>
                </a:effectLst>
              </a:rPr>
              <a:t>	</a:t>
            </a:r>
            <a:r>
              <a:rPr lang="en-US" sz="2600" dirty="0" smtClean="0">
                <a:solidFill>
                  <a:srgbClr val="FFFF00"/>
                </a:solidFill>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		</a:t>
            </a:r>
            <a:endParaRPr lang="en-US" sz="2600" dirty="0" smtClean="0">
              <a:solidFill>
                <a:srgbClr val="FFFF00"/>
              </a:solidFill>
              <a:effectLst>
                <a:outerShdw blurRad="38100" dist="38100" dir="2700000" algn="tl">
                  <a:srgbClr val="000000">
                    <a:alpha val="43137"/>
                  </a:srgbClr>
                </a:outerShdw>
              </a:effectLst>
            </a:endParaRPr>
          </a:p>
          <a:p>
            <a:pPr marL="0" indent="0">
              <a:lnSpc>
                <a:spcPct val="150000"/>
              </a:lnSpc>
              <a:spcBef>
                <a:spcPts val="0"/>
              </a:spcBef>
              <a:buNone/>
            </a:pPr>
            <a:r>
              <a:rPr lang="en-US" sz="2600" dirty="0" smtClean="0">
                <a:solidFill>
                  <a:srgbClr val="FFFF00"/>
                </a:solidFill>
                <a:effectLst>
                  <a:outerShdw blurRad="38100" dist="38100" dir="2700000" algn="tl">
                    <a:srgbClr val="000000">
                      <a:alpha val="43137"/>
                    </a:srgbClr>
                  </a:outerShdw>
                </a:effectLst>
              </a:rPr>
              <a:t>Trustworthiness</a:t>
            </a:r>
            <a:r>
              <a:rPr lang="en-US" sz="2400" dirty="0" smtClean="0">
                <a:effectLst>
                  <a:outerShdw blurRad="38100" dist="38100" dir="2700000" algn="tl">
                    <a:srgbClr val="000000">
                      <a:alpha val="43137"/>
                    </a:srgbClr>
                  </a:outerShdw>
                </a:effectLst>
              </a:rPr>
              <a:t>				</a:t>
            </a:r>
            <a:endParaRPr lang="en-US" sz="2400" dirty="0">
              <a:solidFill>
                <a:srgbClr val="FFFF00"/>
              </a:solidFill>
              <a:effectLst>
                <a:outerShdw blurRad="38100" dist="38100" dir="2700000" algn="tl">
                  <a:srgbClr val="000000">
                    <a:alpha val="43137"/>
                  </a:srgbClr>
                </a:outerShdw>
              </a:effectLst>
            </a:endParaRPr>
          </a:p>
        </p:txBody>
      </p:sp>
      <p:grpSp>
        <p:nvGrpSpPr>
          <p:cNvPr id="92" name="Group 91"/>
          <p:cNvGrpSpPr/>
          <p:nvPr/>
        </p:nvGrpSpPr>
        <p:grpSpPr>
          <a:xfrm>
            <a:off x="5105400" y="2424987"/>
            <a:ext cx="2432762" cy="528081"/>
            <a:chOff x="5339281" y="3069880"/>
            <a:chExt cx="2154725" cy="539436"/>
          </a:xfrm>
        </p:grpSpPr>
        <p:sp>
          <p:nvSpPr>
            <p:cNvPr id="7" name="Up Arrow 6"/>
            <p:cNvSpPr/>
            <p:nvPr/>
          </p:nvSpPr>
          <p:spPr>
            <a:xfrm rot="10800000">
              <a:off x="7113006" y="306988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Up Arrow 16"/>
            <p:cNvSpPr/>
            <p:nvPr/>
          </p:nvSpPr>
          <p:spPr>
            <a:xfrm>
              <a:off x="5339281" y="3075916"/>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1" name="Group 90"/>
          <p:cNvGrpSpPr/>
          <p:nvPr/>
        </p:nvGrpSpPr>
        <p:grpSpPr>
          <a:xfrm>
            <a:off x="5105400" y="1828800"/>
            <a:ext cx="2617705" cy="523070"/>
            <a:chOff x="5328719" y="2453490"/>
            <a:chExt cx="2318531" cy="534317"/>
          </a:xfrm>
        </p:grpSpPr>
        <p:sp>
          <p:nvSpPr>
            <p:cNvPr id="12" name="Up Arrow 11"/>
            <p:cNvSpPr/>
            <p:nvPr/>
          </p:nvSpPr>
          <p:spPr>
            <a:xfrm>
              <a:off x="5328719" y="245349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Up Arrow 27"/>
            <p:cNvSpPr/>
            <p:nvPr/>
          </p:nvSpPr>
          <p:spPr>
            <a:xfrm rot="10800000">
              <a:off x="6918762" y="2454407"/>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Up Arrow 28"/>
            <p:cNvSpPr/>
            <p:nvPr/>
          </p:nvSpPr>
          <p:spPr>
            <a:xfrm rot="10800000">
              <a:off x="7266250" y="2453490"/>
              <a:ext cx="3810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6" name="Group 95"/>
          <p:cNvGrpSpPr/>
          <p:nvPr/>
        </p:nvGrpSpPr>
        <p:grpSpPr>
          <a:xfrm>
            <a:off x="4893953" y="4255017"/>
            <a:ext cx="2726047" cy="522172"/>
            <a:chOff x="4950813" y="4935648"/>
            <a:chExt cx="2414491" cy="533400"/>
          </a:xfrm>
        </p:grpSpPr>
        <p:sp>
          <p:nvSpPr>
            <p:cNvPr id="14" name="Up Arrow 13"/>
            <p:cNvSpPr/>
            <p:nvPr/>
          </p:nvSpPr>
          <p:spPr>
            <a:xfrm>
              <a:off x="4950813"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Up Arrow 19"/>
            <p:cNvSpPr/>
            <p:nvPr/>
          </p:nvSpPr>
          <p:spPr>
            <a:xfrm>
              <a:off x="5318529" y="49356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Up Arrow 25"/>
            <p:cNvSpPr/>
            <p:nvPr/>
          </p:nvSpPr>
          <p:spPr>
            <a:xfrm rot="5400000">
              <a:off x="6908104" y="49356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5" name="Group 94"/>
          <p:cNvGrpSpPr/>
          <p:nvPr/>
        </p:nvGrpSpPr>
        <p:grpSpPr>
          <a:xfrm>
            <a:off x="4893953" y="3642860"/>
            <a:ext cx="2726047" cy="522172"/>
            <a:chOff x="4911110" y="4326048"/>
            <a:chExt cx="2414491" cy="533400"/>
          </a:xfrm>
        </p:grpSpPr>
        <p:sp>
          <p:nvSpPr>
            <p:cNvPr id="21" name="Up Arrow 20"/>
            <p:cNvSpPr/>
            <p:nvPr/>
          </p:nvSpPr>
          <p:spPr>
            <a:xfrm>
              <a:off x="5278826"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Up Arrow 21"/>
            <p:cNvSpPr/>
            <p:nvPr/>
          </p:nvSpPr>
          <p:spPr>
            <a:xfrm>
              <a:off x="4911110" y="43260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Up Arrow 24"/>
            <p:cNvSpPr/>
            <p:nvPr/>
          </p:nvSpPr>
          <p:spPr>
            <a:xfrm rot="5400000">
              <a:off x="6868401" y="4319076"/>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93" name="Group 92"/>
          <p:cNvGrpSpPr/>
          <p:nvPr/>
        </p:nvGrpSpPr>
        <p:grpSpPr>
          <a:xfrm>
            <a:off x="4671042" y="3043173"/>
            <a:ext cx="2948958" cy="522172"/>
            <a:chOff x="4953000" y="3716448"/>
            <a:chExt cx="2611925" cy="533400"/>
          </a:xfrm>
        </p:grpSpPr>
        <p:sp>
          <p:nvSpPr>
            <p:cNvPr id="6" name="Up Arrow 5"/>
            <p:cNvSpPr/>
            <p:nvPr/>
          </p:nvSpPr>
          <p:spPr>
            <a:xfrm>
              <a:off x="5715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Up Arrow 7"/>
            <p:cNvSpPr/>
            <p:nvPr/>
          </p:nvSpPr>
          <p:spPr>
            <a:xfrm rot="5400000">
              <a:off x="7107725" y="3716448"/>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Up Arrow 8"/>
            <p:cNvSpPr/>
            <p:nvPr/>
          </p:nvSpPr>
          <p:spPr>
            <a:xfrm>
              <a:off x="5334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Up Arrow 9"/>
            <p:cNvSpPr/>
            <p:nvPr/>
          </p:nvSpPr>
          <p:spPr>
            <a:xfrm>
              <a:off x="4953000" y="3716448"/>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1" name="Group 10"/>
          <p:cNvGrpSpPr/>
          <p:nvPr/>
        </p:nvGrpSpPr>
        <p:grpSpPr>
          <a:xfrm>
            <a:off x="4894612" y="4850463"/>
            <a:ext cx="2725388" cy="522172"/>
            <a:chOff x="5074818" y="5562600"/>
            <a:chExt cx="2413907" cy="533400"/>
          </a:xfrm>
        </p:grpSpPr>
        <p:grpSp>
          <p:nvGrpSpPr>
            <p:cNvPr id="94" name="Group 93"/>
            <p:cNvGrpSpPr/>
            <p:nvPr/>
          </p:nvGrpSpPr>
          <p:grpSpPr>
            <a:xfrm>
              <a:off x="5074818" y="5562600"/>
              <a:ext cx="748132" cy="533400"/>
              <a:chOff x="5046759" y="5562600"/>
              <a:chExt cx="748132" cy="533400"/>
            </a:xfrm>
          </p:grpSpPr>
          <p:sp>
            <p:nvSpPr>
              <p:cNvPr id="23" name="Up Arrow 22"/>
              <p:cNvSpPr/>
              <p:nvPr/>
            </p:nvSpPr>
            <p:spPr>
              <a:xfrm>
                <a:off x="5046759"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Up Arrow 29"/>
              <p:cNvSpPr/>
              <p:nvPr/>
            </p:nvSpPr>
            <p:spPr>
              <a:xfrm>
                <a:off x="5413891" y="5562600"/>
                <a:ext cx="381000" cy="533400"/>
              </a:xfrm>
              <a:prstGeom prst="upArrow">
                <a:avLst/>
              </a:prstGeom>
              <a:solidFill>
                <a:srgbClr val="51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Up Arrow 40"/>
            <p:cNvSpPr/>
            <p:nvPr/>
          </p:nvSpPr>
          <p:spPr>
            <a:xfrm rot="5400000">
              <a:off x="7031525" y="5562600"/>
              <a:ext cx="381000" cy="533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TextBox 5"/>
          <p:cNvSpPr txBox="1"/>
          <p:nvPr/>
        </p:nvSpPr>
        <p:spPr>
          <a:xfrm>
            <a:off x="6705600" y="65048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schemeClr val="tx1">
                    <a:lumMod val="75000"/>
                  </a:schemeClr>
                </a:solidFill>
              </a:rPr>
              <a:t>J Youth Adol (2015) 44:2359-2372</a:t>
            </a:r>
            <a:endParaRPr lang="en-US" sz="1200" dirty="0">
              <a:solidFill>
                <a:schemeClr val="tx1">
                  <a:lumMod val="75000"/>
                </a:schemeClr>
              </a:solidFill>
            </a:endParaRPr>
          </a:p>
        </p:txBody>
      </p:sp>
      <p:sp>
        <p:nvSpPr>
          <p:cNvPr id="16" name="TextBox 15"/>
          <p:cNvSpPr txBox="1"/>
          <p:nvPr/>
        </p:nvSpPr>
        <p:spPr>
          <a:xfrm>
            <a:off x="8458200" y="5791200"/>
            <a:ext cx="237566" cy="369332"/>
          </a:xfrm>
          <a:prstGeom prst="rect">
            <a:avLst/>
          </a:prstGeom>
          <a:noFill/>
        </p:spPr>
        <p:txBody>
          <a:bodyPr wrap="none" rtlCol="0">
            <a:spAutoFit/>
          </a:bodyPr>
          <a:lstStyle/>
          <a:p>
            <a:r>
              <a:rPr lang="en-US" dirty="0" smtClean="0"/>
              <a:t> </a:t>
            </a:r>
            <a:endParaRPr lang="en-US" dirty="0"/>
          </a:p>
        </p:txBody>
      </p:sp>
      <p:sp>
        <p:nvSpPr>
          <p:cNvPr id="15" name="TextBox 14"/>
          <p:cNvSpPr txBox="1"/>
          <p:nvPr/>
        </p:nvSpPr>
        <p:spPr>
          <a:xfrm>
            <a:off x="213167" y="5808583"/>
            <a:ext cx="5213351" cy="892552"/>
          </a:xfrm>
          <a:prstGeom prst="rect">
            <a:avLst/>
          </a:prstGeom>
          <a:noFill/>
        </p:spPr>
        <p:txBody>
          <a:bodyPr wrap="square" rtlCol="0">
            <a:spAutoFit/>
          </a:bodyPr>
          <a:lstStyle/>
          <a:p>
            <a:r>
              <a:rPr lang="en-US" sz="2600" dirty="0" smtClean="0">
                <a:solidFill>
                  <a:srgbClr val="FFFF00"/>
                </a:solidFill>
                <a:effectLst>
                  <a:outerShdw blurRad="38100" dist="38100" dir="2700000" algn="tl">
                    <a:srgbClr val="000000">
                      <a:alpha val="43137"/>
                    </a:srgbClr>
                  </a:outerShdw>
                </a:effectLst>
              </a:rPr>
              <a:t>Academic Success</a:t>
            </a:r>
            <a:r>
              <a:rPr lang="en-US" sz="2600" dirty="0">
                <a:solidFill>
                  <a:srgbClr val="FFFF00"/>
                </a:solidFill>
                <a:effectLst>
                  <a:outerShdw blurRad="38100" dist="38100" dir="2700000" algn="tl">
                    <a:srgbClr val="000000">
                      <a:alpha val="43137"/>
                    </a:srgbClr>
                  </a:outerShdw>
                </a:effectLst>
              </a:rPr>
              <a:t>	</a:t>
            </a:r>
            <a:r>
              <a:rPr lang="en-US" sz="2600" dirty="0" smtClean="0">
                <a:solidFill>
                  <a:srgbClr val="FFFF00"/>
                </a:solidFill>
                <a:effectLst>
                  <a:outerShdw blurRad="38100" dist="38100" dir="2700000" algn="tl">
                    <a:srgbClr val="000000">
                      <a:alpha val="43137"/>
                    </a:srgbClr>
                  </a:outerShdw>
                </a:effectLst>
              </a:rPr>
              <a:t>    Thriftiness</a:t>
            </a:r>
            <a:r>
              <a:rPr lang="en-US" sz="2400"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5089967" y="5813048"/>
            <a:ext cx="4267200" cy="892552"/>
          </a:xfrm>
          <a:prstGeom prst="rect">
            <a:avLst/>
          </a:prstGeom>
          <a:noFill/>
        </p:spPr>
        <p:txBody>
          <a:bodyPr wrap="square" rtlCol="0">
            <a:spAutoFit/>
          </a:bodyPr>
          <a:lstStyle/>
          <a:p>
            <a:r>
              <a:rPr lang="en-US" sz="2600" dirty="0" smtClean="0">
                <a:solidFill>
                  <a:srgbClr val="FFFF00"/>
                </a:solidFill>
                <a:effectLst>
                  <a:outerShdw blurRad="38100" dist="38100" dir="2700000" algn="tl">
                    <a:srgbClr val="000000">
                      <a:alpha val="43137"/>
                    </a:srgbClr>
                  </a:outerShdw>
                </a:effectLst>
              </a:rPr>
              <a:t>  Intentional Self </a:t>
            </a:r>
            <a:r>
              <a:rPr lang="en-US" sz="2600" dirty="0">
                <a:solidFill>
                  <a:srgbClr val="FFFF00"/>
                </a:solidFill>
                <a:effectLst>
                  <a:outerShdw blurRad="38100" dist="38100" dir="2700000" algn="tl">
                    <a:srgbClr val="000000">
                      <a:alpha val="43137"/>
                    </a:srgbClr>
                  </a:outerShdw>
                </a:effectLst>
              </a:rPr>
              <a:t>Regulation</a:t>
            </a:r>
          </a:p>
          <a:p>
            <a:endParaRPr lang="en-US" sz="2600" dirty="0">
              <a:solidFill>
                <a:srgbClr val="FFFF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94952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5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750"/>
                                        <p:tgtEl>
                                          <p:spTgt spid="3">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50"/>
                                        <p:tgtEl>
                                          <p:spTgt spid="3">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750"/>
                                        <p:tgtEl>
                                          <p:spTgt spid="3">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750"/>
                                        <p:tgtEl>
                                          <p:spTgt spid="3">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fade">
                                      <p:cBhvr>
                                        <p:cTn id="53" dur="5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750"/>
                                        <p:tgtEl>
                                          <p:spTgt spid="3">
                                            <p:txEl>
                                              <p:pRg st="6" end="6"/>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1750"/>
                                        <p:tgtEl>
                                          <p:spTgt spid="15"/>
                                        </p:tgtEl>
                                      </p:cBhvr>
                                    </p:animEffect>
                                  </p:childTnLst>
                                </p:cTn>
                              </p:par>
                              <p:par>
                                <p:cTn id="67" presetID="22" presetClass="entr" presetSubtype="8" fill="hold" grpId="0" nodeType="withEffect">
                                  <p:stCondLst>
                                    <p:cond delay="175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31" grpId="0" uiExpand="1"/>
      <p:bldP spid="15"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wner\Desktop\slideshow images\Gilligan Train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35409"/>
            <a:ext cx="4114800" cy="712391"/>
          </a:xfrm>
        </p:spPr>
        <p:txBody>
          <a:bodyPr>
            <a:normAutofit/>
          </a:bodyPr>
          <a:lstStyle/>
          <a:p>
            <a:r>
              <a:rPr lang="en-US" sz="3600" b="1" dirty="0">
                <a:solidFill>
                  <a:schemeClr val="accent6">
                    <a:lumMod val="75000"/>
                  </a:schemeClr>
                </a:solidFill>
                <a:effectLst>
                  <a:outerShdw blurRad="38100" dist="38100" dir="2700000" algn="tl">
                    <a:srgbClr val="000000">
                      <a:alpha val="43137"/>
                    </a:srgbClr>
                  </a:outerShdw>
                </a:effectLst>
                <a:latin typeface="+mn-lt"/>
              </a:rPr>
              <a:t>Prosocial </a:t>
            </a:r>
            <a:r>
              <a:rPr lang="en-US" sz="3600" b="1" dirty="0" smtClean="0">
                <a:solidFill>
                  <a:schemeClr val="accent6">
                    <a:lumMod val="75000"/>
                  </a:schemeClr>
                </a:solidFill>
                <a:effectLst>
                  <a:outerShdw blurRad="38100" dist="38100" dir="2700000" algn="tl">
                    <a:srgbClr val="000000">
                      <a:alpha val="43137"/>
                    </a:srgbClr>
                  </a:outerShdw>
                </a:effectLst>
                <a:latin typeface="+mn-lt"/>
              </a:rPr>
              <a:t>Values</a:t>
            </a:r>
            <a:endParaRPr lang="en-US" sz="3600" b="1" dirty="0">
              <a:solidFill>
                <a:schemeClr val="accent6">
                  <a:lumMod val="75000"/>
                </a:schemeClr>
              </a:solidFill>
              <a:effectLst>
                <a:outerShdw blurRad="38100" dist="38100" dir="2700000" algn="tl">
                  <a:srgbClr val="000000">
                    <a:alpha val="43137"/>
                  </a:srgbClr>
                </a:outerShdw>
              </a:effectLst>
              <a:latin typeface="+mn-lt"/>
            </a:endParaRPr>
          </a:p>
        </p:txBody>
      </p:sp>
      <p:sp>
        <p:nvSpPr>
          <p:cNvPr id="6" name="Title 1"/>
          <p:cNvSpPr txBox="1">
            <a:spLocks/>
          </p:cNvSpPr>
          <p:nvPr/>
        </p:nvSpPr>
        <p:spPr>
          <a:xfrm>
            <a:off x="4150895" y="838201"/>
            <a:ext cx="43434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endParaRPr lang="en-US" sz="3200" b="1"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
        <p:nvSpPr>
          <p:cNvPr id="7" name="Title 1"/>
          <p:cNvSpPr txBox="1">
            <a:spLocks/>
          </p:cNvSpPr>
          <p:nvPr/>
        </p:nvSpPr>
        <p:spPr>
          <a:xfrm>
            <a:off x="304800" y="1242219"/>
            <a:ext cx="4114800" cy="96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79646">
                    <a:lumMod val="60000"/>
                    <a:lumOff val="40000"/>
                  </a:srgbClr>
                </a:solidFill>
                <a:effectLst>
                  <a:outerShdw blurRad="38100" dist="38100" dir="2700000" algn="tl">
                    <a:srgbClr val="000000">
                      <a:alpha val="43137"/>
                    </a:srgbClr>
                  </a:outerShdw>
                </a:effectLst>
              </a:rPr>
              <a:t>Doing the right </a:t>
            </a:r>
            <a:r>
              <a:rPr lang="en-US" sz="2800" b="1" dirty="0" smtClean="0">
                <a:solidFill>
                  <a:srgbClr val="F79646">
                    <a:lumMod val="60000"/>
                    <a:lumOff val="40000"/>
                  </a:srgbClr>
                </a:solidFill>
                <a:effectLst>
                  <a:outerShdw blurRad="38100" dist="38100" dir="2700000" algn="tl">
                    <a:srgbClr val="000000">
                      <a:alpha val="43137"/>
                    </a:srgbClr>
                  </a:outerShdw>
                </a:effectLst>
              </a:rPr>
              <a:t>thing</a:t>
            </a:r>
          </a:p>
          <a:p>
            <a:r>
              <a:rPr lang="en-US" sz="2800" b="1" dirty="0">
                <a:solidFill>
                  <a:srgbClr val="F79646">
                    <a:lumMod val="60000"/>
                    <a:lumOff val="40000"/>
                  </a:srgbClr>
                </a:solidFill>
                <a:effectLst>
                  <a:outerShdw blurRad="38100" dist="38100" dir="2700000" algn="tl">
                    <a:srgbClr val="000000">
                      <a:alpha val="43137"/>
                    </a:srgbClr>
                  </a:outerShdw>
                </a:effectLst>
              </a:rPr>
              <a:t>Helping </a:t>
            </a:r>
            <a:r>
              <a:rPr lang="en-US" sz="2800" b="1" dirty="0" smtClean="0">
                <a:solidFill>
                  <a:srgbClr val="F79646">
                    <a:lumMod val="60000"/>
                    <a:lumOff val="40000"/>
                  </a:srgbClr>
                </a:solidFill>
                <a:effectLst>
                  <a:outerShdw blurRad="38100" dist="38100" dir="2700000" algn="tl">
                    <a:srgbClr val="000000">
                      <a:alpha val="43137"/>
                    </a:srgbClr>
                  </a:outerShdw>
                </a:effectLst>
              </a:rPr>
              <a:t>others</a:t>
            </a:r>
            <a:endParaRPr lang="en-US" sz="3600" b="1" dirty="0">
              <a:solidFill>
                <a:srgbClr val="FFFF00"/>
              </a:solidFill>
              <a:effectLst>
                <a:outerShdw blurRad="38100" dist="38100" dir="2700000" algn="tl">
                  <a:srgbClr val="000000">
                    <a:alpha val="43137"/>
                  </a:srgbClr>
                </a:outerShdw>
              </a:effectLst>
            </a:endParaRPr>
          </a:p>
        </p:txBody>
      </p:sp>
      <p:sp>
        <p:nvSpPr>
          <p:cNvPr id="8" name="Title 1"/>
          <p:cNvSpPr txBox="1">
            <a:spLocks/>
          </p:cNvSpPr>
          <p:nvPr/>
        </p:nvSpPr>
        <p:spPr>
          <a:xfrm>
            <a:off x="4649043" y="1334023"/>
            <a:ext cx="4291816" cy="1180577"/>
          </a:xfrm>
          <a:prstGeom prst="rect">
            <a:avLst/>
          </a:prstGeom>
          <a:noFill/>
          <a:extLst>
            <a:ext uri="{909E8E84-426E-40DD-AFC4-6F175D3DCCD1}">
              <a14:hiddenFill xmlns:a14="http://schemas.microsoft.com/office/drawing/2010/main">
                <a:solidFill>
                  <a:srgbClr val="FFFFFF"/>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79646">
                    <a:lumMod val="60000"/>
                    <a:lumOff val="40000"/>
                  </a:srgbClr>
                </a:solidFill>
                <a:effectLst>
                  <a:outerShdw blurRad="38100" dist="38100" dir="2700000" algn="tl">
                    <a:srgbClr val="000000">
                      <a:alpha val="43137"/>
                    </a:srgbClr>
                  </a:outerShdw>
                </a:effectLst>
              </a:rPr>
              <a:t>Being </a:t>
            </a:r>
            <a:r>
              <a:rPr lang="en-US" sz="2800" b="1" dirty="0" smtClean="0">
                <a:solidFill>
                  <a:srgbClr val="F79646">
                    <a:lumMod val="60000"/>
                    <a:lumOff val="40000"/>
                  </a:srgbClr>
                </a:solidFill>
                <a:effectLst>
                  <a:outerShdw blurRad="38100" dist="38100" dir="2700000" algn="tl">
                    <a:srgbClr val="000000">
                      <a:alpha val="43137"/>
                    </a:srgbClr>
                  </a:outerShdw>
                </a:effectLst>
              </a:rPr>
              <a:t>smart</a:t>
            </a:r>
          </a:p>
          <a:p>
            <a:r>
              <a:rPr lang="en-US" sz="2800" b="1" dirty="0" smtClean="0">
                <a:solidFill>
                  <a:srgbClr val="F79646">
                    <a:lumMod val="60000"/>
                    <a:lumOff val="40000"/>
                  </a:srgbClr>
                </a:solidFill>
                <a:effectLst>
                  <a:outerShdw blurRad="38100" dist="38100" dir="2700000" algn="tl">
                    <a:srgbClr val="000000">
                      <a:alpha val="43137"/>
                    </a:srgbClr>
                  </a:outerShdw>
                </a:effectLst>
              </a:rPr>
              <a:t>Being the best</a:t>
            </a:r>
          </a:p>
          <a:p>
            <a:r>
              <a:rPr lang="en-US" sz="2800" b="1" dirty="0" smtClean="0">
                <a:solidFill>
                  <a:srgbClr val="F79646">
                    <a:lumMod val="60000"/>
                    <a:lumOff val="40000"/>
                  </a:srgbClr>
                </a:solidFill>
                <a:effectLst>
                  <a:outerShdw blurRad="38100" dist="38100" dir="2700000" algn="tl">
                    <a:srgbClr val="000000">
                      <a:alpha val="43137"/>
                    </a:srgbClr>
                  </a:outerShdw>
                </a:effectLst>
              </a:rPr>
              <a:t>Playing sports</a:t>
            </a:r>
          </a:p>
        </p:txBody>
      </p:sp>
      <p:sp>
        <p:nvSpPr>
          <p:cNvPr id="3" name="Rectangle 2"/>
          <p:cNvSpPr/>
          <p:nvPr/>
        </p:nvSpPr>
        <p:spPr>
          <a:xfrm>
            <a:off x="-12032" y="2819400"/>
            <a:ext cx="5117432" cy="3046988"/>
          </a:xfrm>
          <a:prstGeom prst="rect">
            <a:avLst/>
          </a:prstGeom>
        </p:spPr>
        <p:txBody>
          <a:bodyPr wrap="square">
            <a:spAutoFit/>
          </a:bodyPr>
          <a:lstStyle/>
          <a:p>
            <a:pPr algn="ctr">
              <a:buClr>
                <a:srgbClr val="8064A2">
                  <a:lumMod val="75000"/>
                </a:srgbClr>
              </a:buClr>
              <a:buSzPct val="80000"/>
            </a:pPr>
            <a:r>
              <a:rPr lang="en-US" sz="3200" dirty="0">
                <a:solidFill>
                  <a:srgbClr val="FFFF00"/>
                </a:solidFill>
                <a:effectLst>
                  <a:outerShdw blurRad="38100" dist="38100" dir="2700000" algn="tl">
                    <a:srgbClr val="000000">
                      <a:alpha val="43137"/>
                    </a:srgbClr>
                  </a:outerShdw>
                </a:effectLst>
                <a:ea typeface="Microsoft YaHei" pitchFamily="34" charset="-122"/>
              </a:rPr>
              <a:t>Scouts were </a:t>
            </a:r>
          </a:p>
          <a:p>
            <a:pPr algn="ctr">
              <a:buClr>
                <a:srgbClr val="8064A2">
                  <a:lumMod val="75000"/>
                </a:srgbClr>
              </a:buClr>
              <a:buSzPct val="80000"/>
            </a:pPr>
            <a:r>
              <a:rPr lang="en-US" sz="3200" dirty="0">
                <a:solidFill>
                  <a:srgbClr val="FFFF00"/>
                </a:solidFill>
                <a:effectLst>
                  <a:outerShdw blurRad="38100" dist="38100" dir="2700000" algn="tl">
                    <a:srgbClr val="000000">
                      <a:alpha val="43137"/>
                    </a:srgbClr>
                  </a:outerShdw>
                </a:effectLst>
                <a:ea typeface="Microsoft YaHei" pitchFamily="34" charset="-122"/>
              </a:rPr>
              <a:t>significantly more likely </a:t>
            </a:r>
          </a:p>
          <a:p>
            <a:pPr algn="ctr">
              <a:buClr>
                <a:srgbClr val="8064A2">
                  <a:lumMod val="75000"/>
                </a:srgbClr>
              </a:buClr>
              <a:buSzPct val="80000"/>
            </a:pPr>
            <a:r>
              <a:rPr lang="en-US" sz="3200" dirty="0">
                <a:solidFill>
                  <a:srgbClr val="FFFF00"/>
                </a:solidFill>
                <a:effectLst>
                  <a:outerShdw blurRad="38100" dist="38100" dir="2700000" algn="tl">
                    <a:srgbClr val="000000">
                      <a:alpha val="43137"/>
                    </a:srgbClr>
                  </a:outerShdw>
                </a:effectLst>
                <a:ea typeface="Microsoft YaHei" pitchFamily="34" charset="-122"/>
              </a:rPr>
              <a:t>than non-Scouts </a:t>
            </a:r>
          </a:p>
          <a:p>
            <a:pPr algn="ctr">
              <a:buClr>
                <a:srgbClr val="8064A2">
                  <a:lumMod val="75000"/>
                </a:srgbClr>
              </a:buClr>
              <a:buSzPct val="80000"/>
            </a:pPr>
            <a:r>
              <a:rPr lang="en-US" sz="3200" dirty="0">
                <a:solidFill>
                  <a:srgbClr val="FFFF00"/>
                </a:solidFill>
                <a:effectLst>
                  <a:outerShdw blurRad="38100" dist="38100" dir="2700000" algn="tl">
                    <a:srgbClr val="000000">
                      <a:alpha val="43137"/>
                    </a:srgbClr>
                  </a:outerShdw>
                </a:effectLst>
                <a:ea typeface="Microsoft YaHei" pitchFamily="34" charset="-122"/>
              </a:rPr>
              <a:t>to embrace </a:t>
            </a:r>
          </a:p>
          <a:p>
            <a:pPr algn="ctr">
              <a:buClr>
                <a:srgbClr val="8064A2">
                  <a:lumMod val="75000"/>
                </a:srgbClr>
              </a:buClr>
              <a:buSzPct val="80000"/>
            </a:pPr>
            <a:r>
              <a:rPr lang="en-US" sz="3200" b="1" dirty="0">
                <a:solidFill>
                  <a:srgbClr val="FFFF00"/>
                </a:solidFill>
                <a:effectLst>
                  <a:outerShdw blurRad="38100" dist="38100" dir="2700000" algn="tl">
                    <a:srgbClr val="000000">
                      <a:alpha val="43137"/>
                    </a:srgbClr>
                  </a:outerShdw>
                </a:effectLst>
                <a:ea typeface="Microsoft YaHei" pitchFamily="34" charset="-122"/>
              </a:rPr>
              <a:t>Prosocial </a:t>
            </a:r>
          </a:p>
          <a:p>
            <a:pPr algn="ctr">
              <a:buClr>
                <a:srgbClr val="8064A2">
                  <a:lumMod val="75000"/>
                </a:srgbClr>
              </a:buClr>
              <a:buSzPct val="80000"/>
            </a:pPr>
            <a:r>
              <a:rPr lang="en-US" sz="3200" b="1" dirty="0">
                <a:solidFill>
                  <a:srgbClr val="FFFF00"/>
                </a:solidFill>
                <a:effectLst>
                  <a:outerShdw blurRad="38100" dist="38100" dir="2700000" algn="tl">
                    <a:srgbClr val="000000">
                      <a:alpha val="43137"/>
                    </a:srgbClr>
                  </a:outerShdw>
                </a:effectLst>
                <a:ea typeface="Microsoft YaHei" pitchFamily="34" charset="-122"/>
              </a:rPr>
              <a:t>Values</a:t>
            </a:r>
            <a:endParaRPr lang="en-US" sz="3200" dirty="0">
              <a:solidFill>
                <a:srgbClr val="FFFF00"/>
              </a:solidFill>
              <a:effectLst>
                <a:outerShdw blurRad="38100" dist="38100" dir="2700000" algn="tl">
                  <a:srgbClr val="000000">
                    <a:alpha val="43137"/>
                  </a:srgbClr>
                </a:outerShdw>
              </a:effectLst>
              <a:ea typeface="Microsoft YaHei" pitchFamily="34" charset="-122"/>
            </a:endParaRPr>
          </a:p>
        </p:txBody>
      </p:sp>
      <p:sp>
        <p:nvSpPr>
          <p:cNvPr id="4" name="Rectangle 3"/>
          <p:cNvSpPr/>
          <p:nvPr/>
        </p:nvSpPr>
        <p:spPr>
          <a:xfrm>
            <a:off x="4637011" y="801469"/>
            <a:ext cx="4218784" cy="646331"/>
          </a:xfrm>
          <a:prstGeom prst="rect">
            <a:avLst/>
          </a:prstGeom>
        </p:spPr>
        <p:txBody>
          <a:bodyPr wrap="none">
            <a:spAutoFit/>
          </a:bodyPr>
          <a:lstStyle/>
          <a:p>
            <a:pPr algn="ctr">
              <a:spcBef>
                <a:spcPct val="0"/>
              </a:spcBef>
            </a:pPr>
            <a:r>
              <a:rPr lang="en-US" sz="3600" b="1" dirty="0">
                <a:solidFill>
                  <a:srgbClr val="F79646">
                    <a:lumMod val="75000"/>
                  </a:srgbClr>
                </a:solidFill>
                <a:effectLst>
                  <a:outerShdw blurRad="38100" dist="38100" dir="2700000" algn="tl">
                    <a:srgbClr val="000000">
                      <a:alpha val="43137"/>
                    </a:srgbClr>
                  </a:outerShdw>
                </a:effectLst>
              </a:rPr>
              <a:t>Non-Prosocial Values</a:t>
            </a:r>
          </a:p>
        </p:txBody>
      </p:sp>
      <p:sp>
        <p:nvSpPr>
          <p:cNvPr id="9" name="TextBox 8"/>
          <p:cNvSpPr txBox="1"/>
          <p:nvPr/>
        </p:nvSpPr>
        <p:spPr>
          <a:xfrm>
            <a:off x="6309111" y="6324601"/>
            <a:ext cx="25146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solidFill>
                  <a:prstClr val="white">
                    <a:lumMod val="75000"/>
                  </a:prstClr>
                </a:solidFill>
              </a:rPr>
              <a:t>J Youth Adol (2015) 44:2359-2372</a:t>
            </a:r>
            <a:endParaRPr lang="en-US" sz="1200" dirty="0">
              <a:solidFill>
                <a:prstClr val="white">
                  <a:lumMod val="75000"/>
                </a:prstClr>
              </a:solidFill>
            </a:endParaRPr>
          </a:p>
        </p:txBody>
      </p:sp>
      <p:sp>
        <p:nvSpPr>
          <p:cNvPr id="5" name="TextBox 4"/>
          <p:cNvSpPr txBox="1"/>
          <p:nvPr/>
        </p:nvSpPr>
        <p:spPr>
          <a:xfrm>
            <a:off x="-12032" y="5003"/>
            <a:ext cx="9144000" cy="769441"/>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rPr>
              <a:t>Tufts Results: Prosocial Values</a:t>
            </a:r>
          </a:p>
        </p:txBody>
      </p:sp>
    </p:spTree>
    <p:custDataLst>
      <p:tags r:id="rId1"/>
    </p:custDataLst>
    <p:extLst>
      <p:ext uri="{BB962C8B-B14F-4D97-AF65-F5344CB8AC3E}">
        <p14:creationId xmlns:p14="http://schemas.microsoft.com/office/powerpoint/2010/main" val="419784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Effect transition="in" filter="fade">
                                      <p:cBhvr>
                                        <p:cTn id="5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build="p"/>
      <p:bldP spid="3" grpId="0"/>
      <p:bldP spid="4" grpId="0"/>
      <p:bldP spid="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31000"/>
                    </a14:imgEffect>
                    <a14:imgEffect>
                      <a14:brightnessContrast bright="-31000" contrast="-29000"/>
                    </a14:imgEffect>
                  </a14:imgLayer>
                </a14:imgProps>
              </a:ext>
              <a:ext uri="{28A0092B-C50C-407E-A947-70E740481C1C}">
                <a14:useLocalDpi xmlns:a14="http://schemas.microsoft.com/office/drawing/2010/main" val="0"/>
              </a:ext>
            </a:extLst>
          </a:blip>
          <a:srcRect r="10456" b="19626"/>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fontScale="90000"/>
          </a:bodyPr>
          <a:lstStyle/>
          <a:p>
            <a:r>
              <a:rPr lang="en-US" sz="4800" dirty="0" smtClean="0">
                <a:solidFill>
                  <a:srgbClr val="FFFF00"/>
                </a:solidFill>
                <a:effectLst>
                  <a:outerShdw blurRad="38100" dist="38100" dir="2700000" algn="tl">
                    <a:srgbClr val="000000">
                      <a:alpha val="43137"/>
                    </a:srgbClr>
                  </a:outerShdw>
                </a:effectLst>
              </a:rPr>
              <a:t>Tufts Results: Religious Reverence</a:t>
            </a:r>
            <a:endParaRPr lang="en-US" sz="48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6042" y="914400"/>
            <a:ext cx="9144000" cy="5386090"/>
          </a:xfrm>
          <a:prstGeom prst="rect">
            <a:avLst/>
          </a:prstGeom>
          <a:noFill/>
        </p:spPr>
        <p:txBody>
          <a:bodyPr wrap="square" rtlCol="0">
            <a:spAutoFit/>
          </a:bodyPr>
          <a:lstStyle/>
          <a:p>
            <a:pPr algn="ctr"/>
            <a:endParaRPr lang="en-US" sz="3600" b="1" i="1" dirty="0">
              <a:solidFill>
                <a:prstClr val="white"/>
              </a:solidFill>
              <a:effectLst>
                <a:outerShdw blurRad="38100" dist="38100" dir="2700000" algn="tl">
                  <a:srgbClr val="000000">
                    <a:alpha val="43137"/>
                  </a:srgbClr>
                </a:outerShdw>
              </a:effectLst>
            </a:endParaRPr>
          </a:p>
          <a:p>
            <a:pPr algn="ctr"/>
            <a:endParaRPr lang="en-US" sz="4800" b="1" i="1" dirty="0">
              <a:solidFill>
                <a:prstClr val="white"/>
              </a:solidFill>
              <a:effectLst>
                <a:outerShdw blurRad="38100" dist="38100" dir="2700000" algn="tl">
                  <a:srgbClr val="000000">
                    <a:alpha val="43137"/>
                  </a:srgbClr>
                </a:outerShdw>
              </a:effectLst>
            </a:endParaRPr>
          </a:p>
          <a:p>
            <a:pPr algn="ctr"/>
            <a:endParaRPr lang="en-US" sz="2800" b="1" i="1" dirty="0">
              <a:solidFill>
                <a:prstClr val="white"/>
              </a:solidFill>
              <a:effectLst>
                <a:outerShdw blurRad="38100" dist="38100" dir="2700000" algn="tl">
                  <a:srgbClr val="000000">
                    <a:alpha val="43137"/>
                  </a:srgbClr>
                </a:outerShdw>
              </a:effectLst>
            </a:endParaRPr>
          </a:p>
          <a:p>
            <a:pPr algn="ctr"/>
            <a:endParaRPr lang="en-US" sz="3600" b="1" i="1" dirty="0">
              <a:solidFill>
                <a:prstClr val="white"/>
              </a:solidFill>
              <a:effectLst>
                <a:outerShdw blurRad="38100" dist="38100" dir="2700000" algn="tl">
                  <a:srgbClr val="000000">
                    <a:alpha val="43137"/>
                  </a:srgbClr>
                </a:outerShdw>
              </a:effectLst>
            </a:endParaRPr>
          </a:p>
          <a:p>
            <a:pPr algn="ctr"/>
            <a:endParaRPr lang="en-US" sz="2400" b="1" i="1" dirty="0">
              <a:solidFill>
                <a:prstClr val="white"/>
              </a:solidFill>
              <a:effectLst>
                <a:outerShdw blurRad="38100" dist="38100" dir="2700000" algn="tl">
                  <a:srgbClr val="000000">
                    <a:alpha val="43137"/>
                  </a:srgbClr>
                </a:outerShdw>
              </a:effectLst>
            </a:endParaRPr>
          </a:p>
          <a:p>
            <a:pPr algn="ctr"/>
            <a:endParaRPr lang="en-US" sz="3600" b="1" i="1" dirty="0">
              <a:solidFill>
                <a:prstClr val="white"/>
              </a:solidFill>
              <a:effectLst>
                <a:outerShdw blurRad="38100" dist="38100" dir="2700000" algn="tl">
                  <a:srgbClr val="000000">
                    <a:alpha val="43137"/>
                  </a:srgbClr>
                </a:outerShdw>
              </a:effectLst>
            </a:endParaRPr>
          </a:p>
          <a:p>
            <a:pPr algn="ctr"/>
            <a:endParaRPr lang="en-US" sz="4400" b="1" i="1" dirty="0">
              <a:solidFill>
                <a:prstClr val="white"/>
              </a:solidFill>
              <a:effectLst>
                <a:outerShdw blurRad="38100" dist="38100" dir="2700000" algn="tl">
                  <a:srgbClr val="000000">
                    <a:alpha val="43137"/>
                  </a:srgbClr>
                </a:outerShdw>
              </a:effectLst>
            </a:endParaRPr>
          </a:p>
          <a:p>
            <a:pPr algn="ctr"/>
            <a:r>
              <a:rPr lang="en-US" sz="3600" b="1" i="1" dirty="0">
                <a:solidFill>
                  <a:srgbClr val="FFFF00"/>
                </a:solidFill>
                <a:effectLst>
                  <a:outerShdw blurRad="38100" dist="38100" dir="2700000" algn="tl">
                    <a:srgbClr val="000000">
                      <a:alpha val="43137"/>
                    </a:srgbClr>
                  </a:outerShdw>
                </a:effectLst>
              </a:rPr>
              <a:t>“I pray.”</a:t>
            </a:r>
          </a:p>
          <a:p>
            <a:pPr algn="ctr"/>
            <a:r>
              <a:rPr lang="en-US" sz="400" b="1" i="1" dirty="0">
                <a:solidFill>
                  <a:srgbClr val="FFFF00"/>
                </a:solidFill>
                <a:effectLst>
                  <a:outerShdw blurRad="38100" dist="38100" dir="2700000" algn="tl">
                    <a:srgbClr val="000000">
                      <a:alpha val="43137"/>
                    </a:srgbClr>
                  </a:outerShdw>
                </a:effectLst>
              </a:rPr>
              <a:t> </a:t>
            </a:r>
          </a:p>
          <a:p>
            <a:pPr algn="ctr"/>
            <a:r>
              <a:rPr lang="en-US" sz="3600" b="1" i="1" dirty="0">
                <a:solidFill>
                  <a:srgbClr val="FFFF00"/>
                </a:solidFill>
                <a:effectLst>
                  <a:outerShdw blurRad="38100" dist="38100" dir="2700000" algn="tl">
                    <a:srgbClr val="000000">
                      <a:alpha val="43137"/>
                    </a:srgbClr>
                  </a:outerShdw>
                </a:effectLst>
              </a:rPr>
              <a:t>“I like to read stories from my religion.”</a:t>
            </a:r>
          </a:p>
          <a:p>
            <a:pPr algn="ctr"/>
            <a:r>
              <a:rPr lang="en-US" sz="1600" i="1" dirty="0">
                <a:solidFill>
                  <a:srgbClr val="FFFF00"/>
                </a:solidFill>
                <a:effectLst>
                  <a:outerShdw blurRad="38100" dist="38100" dir="2700000" algn="tl">
                    <a:srgbClr val="000000">
                      <a:alpha val="43137"/>
                    </a:srgbClr>
                  </a:outerShdw>
                </a:effectLst>
              </a:rPr>
              <a:t> </a:t>
            </a:r>
          </a:p>
        </p:txBody>
      </p:sp>
    </p:spTree>
    <p:custDataLst>
      <p:tags r:id="rId1"/>
    </p:custDataLst>
    <p:extLst>
      <p:ext uri="{BB962C8B-B14F-4D97-AF65-F5344CB8AC3E}">
        <p14:creationId xmlns:p14="http://schemas.microsoft.com/office/powerpoint/2010/main" val="364289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1000"/>
                                        <p:tgtEl>
                                          <p:spTgt spid="5">
                                            <p:txEl>
                                              <p:pRg st="7" end="7"/>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
                                            <p:txEl>
                                              <p:pRg st="9" end="9"/>
                                            </p:txEl>
                                          </p:spTgt>
                                        </p:tgtEl>
                                        <p:attrNameLst>
                                          <p:attrName>style.visibility</p:attrName>
                                        </p:attrNameLst>
                                      </p:cBhvr>
                                      <p:to>
                                        <p:strVal val="visible"/>
                                      </p:to>
                                    </p:set>
                                    <p:animEffect transition="in" filter="fade">
                                      <p:cBhvr>
                                        <p:cTn id="15"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7|13.4"/>
</p:tagLst>
</file>

<file path=ppt/tags/tag10.xml><?xml version="1.0" encoding="utf-8"?>
<p:tagLst xmlns:a="http://schemas.openxmlformats.org/drawingml/2006/main" xmlns:r="http://schemas.openxmlformats.org/officeDocument/2006/relationships" xmlns:p="http://schemas.openxmlformats.org/presentationml/2006/main">
  <p:tag name="TIMING" val="|24.4|13.3"/>
</p:tagLst>
</file>

<file path=ppt/tags/tag11.xml><?xml version="1.0" encoding="utf-8"?>
<p:tagLst xmlns:a="http://schemas.openxmlformats.org/drawingml/2006/main" xmlns:r="http://schemas.openxmlformats.org/officeDocument/2006/relationships" xmlns:p="http://schemas.openxmlformats.org/presentationml/2006/main">
  <p:tag name="TIMING" val="|9|5.7|6.2|6.6|7"/>
</p:tagLst>
</file>

<file path=ppt/tags/tag12.xml><?xml version="1.0" encoding="utf-8"?>
<p:tagLst xmlns:a="http://schemas.openxmlformats.org/drawingml/2006/main" xmlns:r="http://schemas.openxmlformats.org/officeDocument/2006/relationships" xmlns:p="http://schemas.openxmlformats.org/presentationml/2006/main">
  <p:tag name="TIMING" val="|10.8|7.6|4.9|5.1|5.4"/>
</p:tagLst>
</file>

<file path=ppt/tags/tag13.xml><?xml version="1.0" encoding="utf-8"?>
<p:tagLst xmlns:a="http://schemas.openxmlformats.org/drawingml/2006/main" xmlns:r="http://schemas.openxmlformats.org/officeDocument/2006/relationships" xmlns:p="http://schemas.openxmlformats.org/presentationml/2006/main">
  <p:tag name="TIMING" val="|6.5"/>
</p:tagLst>
</file>

<file path=ppt/tags/tag14.xml><?xml version="1.0" encoding="utf-8"?>
<p:tagLst xmlns:a="http://schemas.openxmlformats.org/drawingml/2006/main" xmlns:r="http://schemas.openxmlformats.org/officeDocument/2006/relationships" xmlns:p="http://schemas.openxmlformats.org/presentationml/2006/main">
  <p:tag name="TIMING" val="|17.2"/>
</p:tagLst>
</file>

<file path=ppt/tags/tag15.xml><?xml version="1.0" encoding="utf-8"?>
<p:tagLst xmlns:a="http://schemas.openxmlformats.org/drawingml/2006/main" xmlns:r="http://schemas.openxmlformats.org/officeDocument/2006/relationships" xmlns:p="http://schemas.openxmlformats.org/presentationml/2006/main">
  <p:tag name="TIMING" val="|12.2|13.4|1.6|1.5|1.7|2.1"/>
</p:tagLst>
</file>

<file path=ppt/tags/tag16.xml><?xml version="1.0" encoding="utf-8"?>
<p:tagLst xmlns:a="http://schemas.openxmlformats.org/drawingml/2006/main" xmlns:r="http://schemas.openxmlformats.org/officeDocument/2006/relationships" xmlns:p="http://schemas.openxmlformats.org/presentationml/2006/main">
  <p:tag name="TIMING" val="|11.3|6.6"/>
</p:tagLst>
</file>

<file path=ppt/tags/tag17.xml><?xml version="1.0" encoding="utf-8"?>
<p:tagLst xmlns:a="http://schemas.openxmlformats.org/drawingml/2006/main" xmlns:r="http://schemas.openxmlformats.org/officeDocument/2006/relationships" xmlns:p="http://schemas.openxmlformats.org/presentationml/2006/main">
  <p:tag name="TIMING" val="|25"/>
</p:tagLst>
</file>

<file path=ppt/tags/tag18.xml><?xml version="1.0" encoding="utf-8"?>
<p:tagLst xmlns:a="http://schemas.openxmlformats.org/drawingml/2006/main" xmlns:r="http://schemas.openxmlformats.org/officeDocument/2006/relationships" xmlns:p="http://schemas.openxmlformats.org/presentationml/2006/main">
  <p:tag name="TIMING" val="|6.9|9.8|13"/>
</p:tagLst>
</file>

<file path=ppt/tags/tag19.xml><?xml version="1.0" encoding="utf-8"?>
<p:tagLst xmlns:a="http://schemas.openxmlformats.org/drawingml/2006/main" xmlns:r="http://schemas.openxmlformats.org/officeDocument/2006/relationships" xmlns:p="http://schemas.openxmlformats.org/presentationml/2006/main">
  <p:tag name="TIMING" val="|21.9"/>
</p:tagLst>
</file>

<file path=ppt/tags/tag2.xml><?xml version="1.0" encoding="utf-8"?>
<p:tagLst xmlns:a="http://schemas.openxmlformats.org/drawingml/2006/main" xmlns:r="http://schemas.openxmlformats.org/officeDocument/2006/relationships" xmlns:p="http://schemas.openxmlformats.org/presentationml/2006/main">
  <p:tag name="TIMING" val="|12.1"/>
</p:tagLst>
</file>

<file path=ppt/tags/tag20.xml><?xml version="1.0" encoding="utf-8"?>
<p:tagLst xmlns:a="http://schemas.openxmlformats.org/drawingml/2006/main" xmlns:r="http://schemas.openxmlformats.org/officeDocument/2006/relationships" xmlns:p="http://schemas.openxmlformats.org/presentationml/2006/main">
  <p:tag name="TIMING" val="|8.4"/>
</p:tagLst>
</file>

<file path=ppt/tags/tag21.xml><?xml version="1.0" encoding="utf-8"?>
<p:tagLst xmlns:a="http://schemas.openxmlformats.org/drawingml/2006/main" xmlns:r="http://schemas.openxmlformats.org/officeDocument/2006/relationships" xmlns:p="http://schemas.openxmlformats.org/presentationml/2006/main">
  <p:tag name="TIMING" val="|27.3|17.9"/>
</p:tagLst>
</file>

<file path=ppt/tags/tag22.xml><?xml version="1.0" encoding="utf-8"?>
<p:tagLst xmlns:a="http://schemas.openxmlformats.org/drawingml/2006/main" xmlns:r="http://schemas.openxmlformats.org/officeDocument/2006/relationships" xmlns:p="http://schemas.openxmlformats.org/presentationml/2006/main">
  <p:tag name="TIMING" val="|8.5|6.1|7.5|7.4"/>
</p:tagLst>
</file>

<file path=ppt/tags/tag23.xml><?xml version="1.0" encoding="utf-8"?>
<p:tagLst xmlns:a="http://schemas.openxmlformats.org/drawingml/2006/main" xmlns:r="http://schemas.openxmlformats.org/officeDocument/2006/relationships" xmlns:p="http://schemas.openxmlformats.org/presentationml/2006/main">
  <p:tag name="TIMING" val="|10.2|8.8|6|5.7|5.5"/>
</p:tagLst>
</file>

<file path=ppt/tags/tag3.xml><?xml version="1.0" encoding="utf-8"?>
<p:tagLst xmlns:a="http://schemas.openxmlformats.org/drawingml/2006/main" xmlns:r="http://schemas.openxmlformats.org/officeDocument/2006/relationships" xmlns:p="http://schemas.openxmlformats.org/presentationml/2006/main">
  <p:tag name="TIMING" val="|5.8|12.3|0.8|0.8|1|2.4|11.5"/>
</p:tagLst>
</file>

<file path=ppt/tags/tag4.xml><?xml version="1.0" encoding="utf-8"?>
<p:tagLst xmlns:a="http://schemas.openxmlformats.org/drawingml/2006/main" xmlns:r="http://schemas.openxmlformats.org/officeDocument/2006/relationships" xmlns:p="http://schemas.openxmlformats.org/presentationml/2006/main">
  <p:tag name="TIMING" val="|6.9|5.6|4.7"/>
</p:tagLst>
</file>

<file path=ppt/tags/tag5.xml><?xml version="1.0" encoding="utf-8"?>
<p:tagLst xmlns:a="http://schemas.openxmlformats.org/drawingml/2006/main" xmlns:r="http://schemas.openxmlformats.org/officeDocument/2006/relationships" xmlns:p="http://schemas.openxmlformats.org/presentationml/2006/main">
  <p:tag name="TIMING" val="|6.4"/>
</p:tagLst>
</file>

<file path=ppt/tags/tag6.xml><?xml version="1.0" encoding="utf-8"?>
<p:tagLst xmlns:a="http://schemas.openxmlformats.org/drawingml/2006/main" xmlns:r="http://schemas.openxmlformats.org/officeDocument/2006/relationships" xmlns:p="http://schemas.openxmlformats.org/presentationml/2006/main">
  <p:tag name="TIMING" val="|18.7"/>
</p:tagLst>
</file>

<file path=ppt/tags/tag7.xml><?xml version="1.0" encoding="utf-8"?>
<p:tagLst xmlns:a="http://schemas.openxmlformats.org/drawingml/2006/main" xmlns:r="http://schemas.openxmlformats.org/officeDocument/2006/relationships" xmlns:p="http://schemas.openxmlformats.org/presentationml/2006/main">
  <p:tag name="TIMING" val="|6.4|7.2|10.3"/>
</p:tagLst>
</file>

<file path=ppt/tags/tag8.xml><?xml version="1.0" encoding="utf-8"?>
<p:tagLst xmlns:a="http://schemas.openxmlformats.org/drawingml/2006/main" xmlns:r="http://schemas.openxmlformats.org/officeDocument/2006/relationships" xmlns:p="http://schemas.openxmlformats.org/presentationml/2006/main">
  <p:tag name="TIMING" val="|19.9"/>
</p:tagLst>
</file>

<file path=ppt/tags/tag9.xml><?xml version="1.0" encoding="utf-8"?>
<p:tagLst xmlns:a="http://schemas.openxmlformats.org/drawingml/2006/main" xmlns:r="http://schemas.openxmlformats.org/officeDocument/2006/relationships" xmlns:p="http://schemas.openxmlformats.org/presentationml/2006/main">
  <p:tag name="TIMING" val="|7.9"/>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2040</Words>
  <Application>Microsoft Office PowerPoint</Application>
  <PresentationFormat>On-screen Show (4:3)</PresentationFormat>
  <Paragraphs>544</Paragraphs>
  <Slides>30</Slides>
  <Notes>30</Notes>
  <HiddenSlides>13</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2_Office Theme</vt:lpstr>
      <vt:lpstr>Instructions to Presenters</vt:lpstr>
      <vt:lpstr>Why  Scouting?</vt:lpstr>
      <vt:lpstr>Why Consider Scouting?</vt:lpstr>
      <vt:lpstr>PowerPoint Presentation</vt:lpstr>
      <vt:lpstr>Tufts  CAMP  Study</vt:lpstr>
      <vt:lpstr>PowerPoint Presentation</vt:lpstr>
      <vt:lpstr>Tufts Results: Personal Character Attributes Changes over 2½ years in Tufts CAMP Study</vt:lpstr>
      <vt:lpstr>Prosocial Values</vt:lpstr>
      <vt:lpstr>Tufts Results: Religious Reverence</vt:lpstr>
      <vt:lpstr>Tufts Results: Religious Reverence  Change over 2½ Years </vt:lpstr>
      <vt:lpstr>What About Sports? </vt:lpstr>
      <vt:lpstr>Sports and Youth Development The Good and the Bad</vt:lpstr>
      <vt:lpstr>What about Sports in Combination with a  Good Program like Scouting? </vt:lpstr>
      <vt:lpstr>Does Scouting as a Youth Yield Benefits as an Adult?</vt:lpstr>
      <vt:lpstr>Likelihood of Positive Behaviors:   Eagle Scouts Compared to Non-Scouts</vt:lpstr>
      <vt:lpstr>What Makes Scouting Effective? The researchers tell us that Scouting works because</vt:lpstr>
      <vt:lpstr>Why Consider Scouting for My Child?</vt:lpstr>
      <vt:lpstr>PowerPoint Presentation</vt:lpstr>
      <vt:lpstr>Why Consider Scouting?</vt:lpstr>
      <vt:lpstr>PowerPoint Presentation</vt:lpstr>
      <vt:lpstr>Tufts Results: Personal Character Attributes Changes over 2½ years in Tufts CAMP Study</vt:lpstr>
      <vt:lpstr>Prosocial Values</vt:lpstr>
      <vt:lpstr>Tufts Results: Religious Reverence “I pray.”   “I like to read stories from my religion.”</vt:lpstr>
      <vt:lpstr>What About Sports? </vt:lpstr>
      <vt:lpstr>Sports and Youth Development The Good and the Bad</vt:lpstr>
      <vt:lpstr>What about Sports in Combination with a  Good Program like Scouting? </vt:lpstr>
      <vt:lpstr>Does Scouting as a Youth Yield Benefits as an Adult?</vt:lpstr>
      <vt:lpstr>Likelihood of Positive Behaviors:   Eagle Scouts Compared to Non-Scouts</vt:lpstr>
      <vt:lpstr>What Makes Scouting Effective? The researchers tell us that Scouting works because</vt:lpstr>
      <vt:lpstr>Why Consider Scouting for My Child?</vt:lpstr>
    </vt:vector>
  </TitlesOfParts>
  <Company>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Scouting?</dc:title>
  <dc:creator>Call, Ben</dc:creator>
  <cp:lastModifiedBy>login, auto</cp:lastModifiedBy>
  <cp:revision>116</cp:revision>
  <cp:lastPrinted>2016-12-04T00:17:18Z</cp:lastPrinted>
  <dcterms:created xsi:type="dcterms:W3CDTF">2016-12-01T05:22:34Z</dcterms:created>
  <dcterms:modified xsi:type="dcterms:W3CDTF">2017-01-20T21:50:56Z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